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71" r:id="rId6"/>
    <p:sldId id="260" r:id="rId7"/>
    <p:sldId id="273" r:id="rId8"/>
    <p:sldId id="261" r:id="rId9"/>
    <p:sldId id="262" r:id="rId10"/>
    <p:sldId id="264" r:id="rId11"/>
    <p:sldId id="268" r:id="rId12"/>
    <p:sldId id="274" r:id="rId13"/>
    <p:sldId id="269" r:id="rId14"/>
    <p:sldId id="265" r:id="rId15"/>
    <p:sldId id="275" r:id="rId16"/>
    <p:sldId id="276" r:id="rId17"/>
    <p:sldId id="277" r:id="rId18"/>
    <p:sldId id="280" r:id="rId19"/>
    <p:sldId id="278" r:id="rId20"/>
    <p:sldId id="279" r:id="rId21"/>
    <p:sldId id="281" r:id="rId22"/>
    <p:sldId id="270" r:id="rId23"/>
    <p:sldId id="267" r:id="rId24"/>
    <p:sldId id="27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33" autoAdjust="0"/>
    <p:restoredTop sz="94660"/>
  </p:normalViewPr>
  <p:slideViewPr>
    <p:cSldViewPr snapToGrid="0">
      <p:cViewPr varScale="1">
        <p:scale>
          <a:sx n="88" d="100"/>
          <a:sy n="88" d="100"/>
        </p:scale>
        <p:origin x="37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E243DE7-1B10-4546-A884-53740DB9D964}" type="datetimeFigureOut">
              <a:rPr lang="en-GB" smtClean="0"/>
              <a:t>30/10/2020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D528BD-1D08-41AB-AD48-2FBECF498C2A}" type="slidenum">
              <a:rPr lang="en-GB" smtClean="0"/>
              <a:t>‹#›</a:t>
            </a:fld>
            <a:endParaRPr lang="en-GB"/>
          </a:p>
        </p:txBody>
      </p:sp>
    </p:spTree>
    <p:extLst>
      <p:ext uri="{BB962C8B-B14F-4D97-AF65-F5344CB8AC3E}">
        <p14:creationId xmlns:p14="http://schemas.microsoft.com/office/powerpoint/2010/main" val="3461001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E243DE7-1B10-4546-A884-53740DB9D964}" type="datetimeFigureOut">
              <a:rPr lang="en-GB" smtClean="0"/>
              <a:t>30/10/2020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D528BD-1D08-41AB-AD48-2FBECF498C2A}" type="slidenum">
              <a:rPr lang="en-GB" smtClean="0"/>
              <a:t>‹#›</a:t>
            </a:fld>
            <a:endParaRPr lang="en-GB"/>
          </a:p>
        </p:txBody>
      </p:sp>
    </p:spTree>
    <p:extLst>
      <p:ext uri="{BB962C8B-B14F-4D97-AF65-F5344CB8AC3E}">
        <p14:creationId xmlns:p14="http://schemas.microsoft.com/office/powerpoint/2010/main" val="257797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E243DE7-1B10-4546-A884-53740DB9D964}" type="datetimeFigureOut">
              <a:rPr lang="en-GB" smtClean="0"/>
              <a:t>30/10/2020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D528BD-1D08-41AB-AD48-2FBECF498C2A}" type="slidenum">
              <a:rPr lang="en-GB" smtClean="0"/>
              <a:t>‹#›</a:t>
            </a:fld>
            <a:endParaRPr lang="en-GB"/>
          </a:p>
        </p:txBody>
      </p:sp>
    </p:spTree>
    <p:extLst>
      <p:ext uri="{BB962C8B-B14F-4D97-AF65-F5344CB8AC3E}">
        <p14:creationId xmlns:p14="http://schemas.microsoft.com/office/powerpoint/2010/main" val="230223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E243DE7-1B10-4546-A884-53740DB9D964}" type="datetimeFigureOut">
              <a:rPr lang="en-GB" smtClean="0"/>
              <a:t>30/10/2020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D528BD-1D08-41AB-AD48-2FBECF498C2A}" type="slidenum">
              <a:rPr lang="en-GB" smtClean="0"/>
              <a:t>‹#›</a:t>
            </a:fld>
            <a:endParaRPr lang="en-GB"/>
          </a:p>
        </p:txBody>
      </p:sp>
    </p:spTree>
    <p:extLst>
      <p:ext uri="{BB962C8B-B14F-4D97-AF65-F5344CB8AC3E}">
        <p14:creationId xmlns:p14="http://schemas.microsoft.com/office/powerpoint/2010/main" val="947636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243DE7-1B10-4546-A884-53740DB9D964}" type="datetimeFigureOut">
              <a:rPr lang="en-GB" smtClean="0"/>
              <a:t>30/10/2020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D528BD-1D08-41AB-AD48-2FBECF498C2A}" type="slidenum">
              <a:rPr lang="en-GB" smtClean="0"/>
              <a:t>‹#›</a:t>
            </a:fld>
            <a:endParaRPr lang="en-GB"/>
          </a:p>
        </p:txBody>
      </p:sp>
    </p:spTree>
    <p:extLst>
      <p:ext uri="{BB962C8B-B14F-4D97-AF65-F5344CB8AC3E}">
        <p14:creationId xmlns:p14="http://schemas.microsoft.com/office/powerpoint/2010/main" val="3081968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E243DE7-1B10-4546-A884-53740DB9D964}" type="datetimeFigureOut">
              <a:rPr lang="en-GB" smtClean="0"/>
              <a:t>30/10/2020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D528BD-1D08-41AB-AD48-2FBECF498C2A}" type="slidenum">
              <a:rPr lang="en-GB" smtClean="0"/>
              <a:t>‹#›</a:t>
            </a:fld>
            <a:endParaRPr lang="en-GB"/>
          </a:p>
        </p:txBody>
      </p:sp>
    </p:spTree>
    <p:extLst>
      <p:ext uri="{BB962C8B-B14F-4D97-AF65-F5344CB8AC3E}">
        <p14:creationId xmlns:p14="http://schemas.microsoft.com/office/powerpoint/2010/main" val="1423980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E243DE7-1B10-4546-A884-53740DB9D964}" type="datetimeFigureOut">
              <a:rPr lang="en-GB" smtClean="0"/>
              <a:t>30/10/2020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BD528BD-1D08-41AB-AD48-2FBECF498C2A}" type="slidenum">
              <a:rPr lang="en-GB" smtClean="0"/>
              <a:t>‹#›</a:t>
            </a:fld>
            <a:endParaRPr lang="en-GB"/>
          </a:p>
        </p:txBody>
      </p:sp>
    </p:spTree>
    <p:extLst>
      <p:ext uri="{BB962C8B-B14F-4D97-AF65-F5344CB8AC3E}">
        <p14:creationId xmlns:p14="http://schemas.microsoft.com/office/powerpoint/2010/main" val="3304427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E243DE7-1B10-4546-A884-53740DB9D964}" type="datetimeFigureOut">
              <a:rPr lang="en-GB" smtClean="0"/>
              <a:t>30/10/2020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BD528BD-1D08-41AB-AD48-2FBECF498C2A}" type="slidenum">
              <a:rPr lang="en-GB" smtClean="0"/>
              <a:t>‹#›</a:t>
            </a:fld>
            <a:endParaRPr lang="en-GB"/>
          </a:p>
        </p:txBody>
      </p:sp>
    </p:spTree>
    <p:extLst>
      <p:ext uri="{BB962C8B-B14F-4D97-AF65-F5344CB8AC3E}">
        <p14:creationId xmlns:p14="http://schemas.microsoft.com/office/powerpoint/2010/main" val="683340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243DE7-1B10-4546-A884-53740DB9D964}" type="datetimeFigureOut">
              <a:rPr lang="en-GB" smtClean="0"/>
              <a:t>30/10/2020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BD528BD-1D08-41AB-AD48-2FBECF498C2A}" type="slidenum">
              <a:rPr lang="en-GB" smtClean="0"/>
              <a:t>‹#›</a:t>
            </a:fld>
            <a:endParaRPr lang="en-GB"/>
          </a:p>
        </p:txBody>
      </p:sp>
    </p:spTree>
    <p:extLst>
      <p:ext uri="{BB962C8B-B14F-4D97-AF65-F5344CB8AC3E}">
        <p14:creationId xmlns:p14="http://schemas.microsoft.com/office/powerpoint/2010/main" val="397042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E243DE7-1B10-4546-A884-53740DB9D964}" type="datetimeFigureOut">
              <a:rPr lang="en-GB" smtClean="0"/>
              <a:t>30/10/2020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D528BD-1D08-41AB-AD48-2FBECF498C2A}" type="slidenum">
              <a:rPr lang="en-GB" smtClean="0"/>
              <a:t>‹#›</a:t>
            </a:fld>
            <a:endParaRPr lang="en-GB"/>
          </a:p>
        </p:txBody>
      </p:sp>
    </p:spTree>
    <p:extLst>
      <p:ext uri="{BB962C8B-B14F-4D97-AF65-F5344CB8AC3E}">
        <p14:creationId xmlns:p14="http://schemas.microsoft.com/office/powerpoint/2010/main" val="3175392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E243DE7-1B10-4546-A884-53740DB9D964}" type="datetimeFigureOut">
              <a:rPr lang="en-GB" smtClean="0"/>
              <a:t>30/10/2020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D528BD-1D08-41AB-AD48-2FBECF498C2A}" type="slidenum">
              <a:rPr lang="en-GB" smtClean="0"/>
              <a:t>‹#›</a:t>
            </a:fld>
            <a:endParaRPr lang="en-GB"/>
          </a:p>
        </p:txBody>
      </p:sp>
    </p:spTree>
    <p:extLst>
      <p:ext uri="{BB962C8B-B14F-4D97-AF65-F5344CB8AC3E}">
        <p14:creationId xmlns:p14="http://schemas.microsoft.com/office/powerpoint/2010/main" val="3989637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243DE7-1B10-4546-A884-53740DB9D964}" type="datetimeFigureOut">
              <a:rPr lang="en-GB" smtClean="0"/>
              <a:t>30/10/2020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D528BD-1D08-41AB-AD48-2FBECF498C2A}" type="slidenum">
              <a:rPr lang="en-GB" smtClean="0"/>
              <a:t>‹#›</a:t>
            </a:fld>
            <a:endParaRPr lang="en-GB"/>
          </a:p>
        </p:txBody>
      </p:sp>
    </p:spTree>
    <p:extLst>
      <p:ext uri="{BB962C8B-B14F-4D97-AF65-F5344CB8AC3E}">
        <p14:creationId xmlns:p14="http://schemas.microsoft.com/office/powerpoint/2010/main" val="2995455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eith.tse@balliol-oxford.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Keith.tse@balliol-oxford.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7734" y="0"/>
            <a:ext cx="9144000" cy="2387600"/>
          </a:xfrm>
        </p:spPr>
        <p:txBody>
          <a:bodyPr>
            <a:normAutofit/>
          </a:bodyPr>
          <a:lstStyle/>
          <a:p>
            <a:r>
              <a:rPr lang="en-US" dirty="0" smtClean="0"/>
              <a:t>What is D in DOM?</a:t>
            </a:r>
            <a:r>
              <a:rPr lang="en-US" dirty="0"/>
              <a:t/>
            </a:r>
            <a:br>
              <a:rPr lang="en-US" dirty="0"/>
            </a:br>
            <a:endParaRPr lang="en-GB" dirty="0"/>
          </a:p>
        </p:txBody>
      </p:sp>
      <p:sp>
        <p:nvSpPr>
          <p:cNvPr id="3" name="Subtitle 2"/>
          <p:cNvSpPr>
            <a:spLocks noGrp="1"/>
          </p:cNvSpPr>
          <p:nvPr>
            <p:ph type="subTitle" idx="1"/>
          </p:nvPr>
        </p:nvSpPr>
        <p:spPr>
          <a:xfrm>
            <a:off x="1507067" y="2196130"/>
            <a:ext cx="9144000" cy="2483642"/>
          </a:xfrm>
        </p:spPr>
        <p:txBody>
          <a:bodyPr>
            <a:normAutofit/>
          </a:bodyPr>
          <a:lstStyle/>
          <a:p>
            <a:r>
              <a:rPr lang="en-GB" dirty="0" smtClean="0"/>
              <a:t>Keith Tse (MCIL CL)</a:t>
            </a:r>
          </a:p>
          <a:p>
            <a:r>
              <a:rPr lang="en-GB" dirty="0" smtClean="0"/>
              <a:t>University of York/Ronin Institute/IGDORE</a:t>
            </a:r>
          </a:p>
          <a:p>
            <a:r>
              <a:rPr lang="en-US" dirty="0" smtClean="0">
                <a:hlinkClick r:id="rId2"/>
              </a:rPr>
              <a:t>keith.tse@balliol-oxford.com</a:t>
            </a:r>
            <a:endParaRPr lang="en-US" dirty="0" smtClean="0"/>
          </a:p>
          <a:p>
            <a:r>
              <a:rPr lang="en-US" dirty="0" smtClean="0"/>
              <a:t>Presented to the </a:t>
            </a:r>
            <a:r>
              <a:rPr lang="en-US" i="1" dirty="0" smtClean="0"/>
              <a:t>Hispanic and Lusophone Linguistic Symposium</a:t>
            </a:r>
            <a:endParaRPr lang="en-GB" i="1" dirty="0" smtClean="0"/>
          </a:p>
          <a:p>
            <a:r>
              <a:rPr lang="en-GB" dirty="0" smtClean="0"/>
              <a:t>1</a:t>
            </a:r>
            <a:r>
              <a:rPr lang="en-US" altLang="zh-CN" dirty="0" smtClean="0"/>
              <a:t>1</a:t>
            </a:r>
            <a:r>
              <a:rPr lang="en-GB" baseline="30000" dirty="0" err="1" smtClean="0"/>
              <a:t>th</a:t>
            </a:r>
            <a:r>
              <a:rPr lang="en-GB" dirty="0" smtClean="0"/>
              <a:t> September 2020</a:t>
            </a:r>
            <a:endParaRPr lang="en-GB" dirty="0"/>
          </a:p>
        </p:txBody>
      </p:sp>
      <p:sp>
        <p:nvSpPr>
          <p:cNvPr id="4" name="Content Placeholder 2"/>
          <p:cNvSpPr txBox="1">
            <a:spLocks/>
          </p:cNvSpPr>
          <p:nvPr/>
        </p:nvSpPr>
        <p:spPr>
          <a:xfrm>
            <a:off x="651934" y="4679772"/>
            <a:ext cx="10515600" cy="21782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000" dirty="0" smtClean="0"/>
              <a:t>My thanks to the organisers of HLL for inviting me to present my work on Romance DOM virtually, especially to Sonia Barnes. With regards to the content of this presentation, my gratitude to my supervisors and mentors in Romance and theoretical linguistics, especially Professor Nigel Vincent, Professor Giuseppe </a:t>
            </a:r>
            <a:r>
              <a:rPr lang="en-GB" sz="2000" dirty="0" err="1" smtClean="0"/>
              <a:t>Longobardi</a:t>
            </a:r>
            <a:r>
              <a:rPr lang="en-GB" sz="2000" dirty="0" smtClean="0"/>
              <a:t>, Professor Ian Roberts, as well as to audiences and organisers of </a:t>
            </a:r>
            <a:r>
              <a:rPr lang="en-GB" sz="2000" dirty="0" err="1" smtClean="0"/>
              <a:t>OSUCHiLL</a:t>
            </a:r>
            <a:r>
              <a:rPr lang="en-GB" sz="2000" dirty="0" smtClean="0"/>
              <a:t> (2018), LSRL (2018), Workshops on DOM at </a:t>
            </a:r>
            <a:r>
              <a:rPr lang="en-GB" sz="2000" dirty="0" err="1" smtClean="0"/>
              <a:t>Inalco</a:t>
            </a:r>
            <a:r>
              <a:rPr lang="en-GB" sz="2000" dirty="0" smtClean="0"/>
              <a:t>, Paris (2017, 2018) for their professional and detailed feedback. I am also indebted to my Spanish teacher at school, Mr Craig Bryson, for introducing me to this construction in Spanish (personal </a:t>
            </a:r>
            <a:r>
              <a:rPr lang="en-GB" sz="2000" i="1" dirty="0" smtClean="0"/>
              <a:t>a</a:t>
            </a:r>
            <a:r>
              <a:rPr lang="en-GB" sz="2000" dirty="0" smtClean="0"/>
              <a:t>) back in Summer 2002. </a:t>
            </a:r>
            <a:endParaRPr lang="en-GB" sz="2000" dirty="0"/>
          </a:p>
        </p:txBody>
      </p:sp>
      <p:sp>
        <p:nvSpPr>
          <p:cNvPr id="5" name="Content Placeholder 2"/>
          <p:cNvSpPr txBox="1">
            <a:spLocks/>
          </p:cNvSpPr>
          <p:nvPr/>
        </p:nvSpPr>
        <p:spPr>
          <a:xfrm>
            <a:off x="5376334" y="1262282"/>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smtClean="0"/>
              <a:t>___</a:t>
            </a:r>
            <a:endParaRPr lang="en-GB" b="1" dirty="0"/>
          </a:p>
        </p:txBody>
      </p:sp>
      <p:sp>
        <p:nvSpPr>
          <p:cNvPr id="6" name="Content Placeholder 2"/>
          <p:cNvSpPr txBox="1">
            <a:spLocks/>
          </p:cNvSpPr>
          <p:nvPr/>
        </p:nvSpPr>
        <p:spPr>
          <a:xfrm>
            <a:off x="6781800" y="1262282"/>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smtClean="0"/>
              <a:t>_________</a:t>
            </a:r>
            <a:endParaRPr lang="en-GB" b="1" dirty="0"/>
          </a:p>
        </p:txBody>
      </p:sp>
    </p:spTree>
    <p:extLst>
      <p:ext uri="{BB962C8B-B14F-4D97-AF65-F5344CB8AC3E}">
        <p14:creationId xmlns:p14="http://schemas.microsoft.com/office/powerpoint/2010/main" val="2293839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dirty="0" smtClean="0"/>
              <a:t>Romance DOM </a:t>
            </a:r>
            <a:r>
              <a:rPr lang="en-US" dirty="0" smtClean="0"/>
              <a:t>(formal summary)</a:t>
            </a:r>
            <a:endParaRPr lang="en-GB" dirty="0"/>
          </a:p>
        </p:txBody>
      </p:sp>
      <p:sp>
        <p:nvSpPr>
          <p:cNvPr id="3" name="Content Placeholder 2"/>
          <p:cNvSpPr>
            <a:spLocks noGrp="1"/>
          </p:cNvSpPr>
          <p:nvPr>
            <p:ph idx="1"/>
          </p:nvPr>
        </p:nvSpPr>
        <p:spPr>
          <a:xfrm>
            <a:off x="0" y="1891504"/>
            <a:ext cx="12192000" cy="4351338"/>
          </a:xfrm>
        </p:spPr>
        <p:txBody>
          <a:bodyPr/>
          <a:lstStyle/>
          <a:p>
            <a:pPr marL="0" indent="0">
              <a:buNone/>
            </a:pPr>
            <a:r>
              <a:rPr lang="en-GB" dirty="0" smtClean="0"/>
              <a:t>D(et): Internal Merge (N-to-D </a:t>
            </a:r>
            <a:r>
              <a:rPr lang="en-GB" i="1" dirty="0" smtClean="0"/>
              <a:t>Move/Agree</a:t>
            </a:r>
            <a:r>
              <a:rPr lang="en-GB" dirty="0" smtClean="0"/>
              <a:t>) / External Merge (bare D-elements e.g. Phi (Pronouns) (Number, Person, Gender), Proper (Names/Titles))</a:t>
            </a:r>
            <a:endParaRPr lang="en-GB" dirty="0"/>
          </a:p>
        </p:txBody>
      </p:sp>
      <p:sp>
        <p:nvSpPr>
          <p:cNvPr id="4" name="Content Placeholder 2"/>
          <p:cNvSpPr txBox="1">
            <a:spLocks/>
          </p:cNvSpPr>
          <p:nvPr/>
        </p:nvSpPr>
        <p:spPr>
          <a:xfrm>
            <a:off x="838200" y="2784130"/>
            <a:ext cx="11353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Internal Merge (feature syncretism of +D in N) ([u-K]) </a:t>
            </a:r>
            <a:endParaRPr lang="en-GB" dirty="0"/>
          </a:p>
        </p:txBody>
      </p:sp>
      <p:sp>
        <p:nvSpPr>
          <p:cNvPr id="5" name="Content Placeholder 2"/>
          <p:cNvSpPr txBox="1">
            <a:spLocks/>
          </p:cNvSpPr>
          <p:nvPr/>
        </p:nvSpPr>
        <p:spPr>
          <a:xfrm>
            <a:off x="838200" y="3343547"/>
            <a:ext cx="11353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External Merge (</a:t>
            </a:r>
            <a:r>
              <a:rPr lang="en-GB" dirty="0" err="1" smtClean="0"/>
              <a:t>Num</a:t>
            </a:r>
            <a:r>
              <a:rPr lang="en-GB" dirty="0" smtClean="0"/>
              <a:t>: sg/</a:t>
            </a:r>
            <a:r>
              <a:rPr lang="en-GB" dirty="0" err="1" smtClean="0"/>
              <a:t>pl</a:t>
            </a:r>
            <a:r>
              <a:rPr lang="en-GB" dirty="0" smtClean="0"/>
              <a:t>, Person: 1</a:t>
            </a:r>
            <a:r>
              <a:rPr lang="en-GB" baseline="30000" dirty="0" smtClean="0"/>
              <a:t>st</a:t>
            </a:r>
            <a:r>
              <a:rPr lang="en-GB" dirty="0" smtClean="0"/>
              <a:t>/2</a:t>
            </a:r>
            <a:r>
              <a:rPr lang="en-GB" baseline="30000" dirty="0" smtClean="0"/>
              <a:t>nd</a:t>
            </a:r>
            <a:r>
              <a:rPr lang="en-GB" dirty="0" smtClean="0"/>
              <a:t>/3</a:t>
            </a:r>
            <a:r>
              <a:rPr lang="en-GB" baseline="30000" dirty="0" smtClean="0"/>
              <a:t>rd</a:t>
            </a:r>
            <a:r>
              <a:rPr lang="en-GB" dirty="0" smtClean="0"/>
              <a:t>, Proper) ([u-K])</a:t>
            </a:r>
            <a:endParaRPr lang="en-GB" dirty="0"/>
          </a:p>
        </p:txBody>
      </p:sp>
      <p:sp>
        <p:nvSpPr>
          <p:cNvPr id="6" name="Content Placeholder 2"/>
          <p:cNvSpPr txBox="1">
            <a:spLocks/>
          </p:cNvSpPr>
          <p:nvPr/>
        </p:nvSpPr>
        <p:spPr>
          <a:xfrm>
            <a:off x="0" y="1292269"/>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Lexical root of N: </a:t>
            </a:r>
            <a:r>
              <a:rPr lang="en-GB" dirty="0" err="1" smtClean="0"/>
              <a:t>animacy</a:t>
            </a:r>
            <a:r>
              <a:rPr lang="en-GB" dirty="0" smtClean="0"/>
              <a:t>/humanness/divinity (lexical semantic features) ([u-K])</a:t>
            </a:r>
            <a:endParaRPr lang="en-GB" dirty="0"/>
          </a:p>
        </p:txBody>
      </p:sp>
      <p:sp>
        <p:nvSpPr>
          <p:cNvPr id="7" name="Rectangle 6"/>
          <p:cNvSpPr/>
          <p:nvPr/>
        </p:nvSpPr>
        <p:spPr>
          <a:xfrm>
            <a:off x="0" y="4698189"/>
            <a:ext cx="12192000" cy="523220"/>
          </a:xfrm>
          <a:prstGeom prst="rect">
            <a:avLst/>
          </a:prstGeom>
        </p:spPr>
        <p:txBody>
          <a:bodyPr wrap="square">
            <a:spAutoFit/>
          </a:bodyPr>
          <a:lstStyle/>
          <a:p>
            <a:r>
              <a:rPr lang="en-US" sz="2800" dirty="0" smtClean="0"/>
              <a:t>D-parameter</a:t>
            </a:r>
            <a:r>
              <a:rPr lang="en-US" altLang="zh-CN" sz="2800" dirty="0" smtClean="0"/>
              <a:t>s</a:t>
            </a:r>
            <a:r>
              <a:rPr lang="en-US" sz="2800" dirty="0" smtClean="0"/>
              <a:t>: (formal) </a:t>
            </a:r>
            <a:r>
              <a:rPr lang="en-US" sz="2800" dirty="0" err="1" smtClean="0"/>
              <a:t>microvariation</a:t>
            </a:r>
            <a:r>
              <a:rPr lang="en-US" sz="2800" dirty="0" smtClean="0"/>
              <a:t> in Romance DOM</a:t>
            </a:r>
            <a:endParaRPr lang="en-GB" sz="2800" dirty="0"/>
          </a:p>
        </p:txBody>
      </p:sp>
      <p:sp>
        <p:nvSpPr>
          <p:cNvPr id="8" name="Content Placeholder 2"/>
          <p:cNvSpPr txBox="1">
            <a:spLocks/>
          </p:cNvSpPr>
          <p:nvPr/>
        </p:nvSpPr>
        <p:spPr>
          <a:xfrm>
            <a:off x="0" y="3947545"/>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600" dirty="0" smtClean="0"/>
              <a:t>BECOME denotes transitivity ([u-K]) and </a:t>
            </a:r>
            <a:r>
              <a:rPr lang="en-GB" sz="2600" dirty="0" err="1" smtClean="0"/>
              <a:t>SpecBECOME</a:t>
            </a:r>
            <a:r>
              <a:rPr lang="en-GB" sz="2600" dirty="0" smtClean="0"/>
              <a:t> contains affected argument 											(object)</a:t>
            </a:r>
            <a:endParaRPr lang="en-GB" sz="2600" dirty="0"/>
          </a:p>
        </p:txBody>
      </p:sp>
    </p:spTree>
    <p:extLst>
      <p:ext uri="{BB962C8B-B14F-4D97-AF65-F5344CB8AC3E}">
        <p14:creationId xmlns:p14="http://schemas.microsoft.com/office/powerpoint/2010/main" val="2069043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dirty="0" smtClean="0"/>
              <a:t>Romance D-parameter for DOM (1)</a:t>
            </a:r>
            <a:endParaRPr lang="en-GB" dirty="0"/>
          </a:p>
        </p:txBody>
      </p:sp>
      <p:sp>
        <p:nvSpPr>
          <p:cNvPr id="3" name="Content Placeholder 2"/>
          <p:cNvSpPr>
            <a:spLocks noGrp="1"/>
          </p:cNvSpPr>
          <p:nvPr>
            <p:ph idx="1"/>
          </p:nvPr>
        </p:nvSpPr>
        <p:spPr>
          <a:xfrm>
            <a:off x="0" y="1020399"/>
            <a:ext cx="10515600" cy="4351338"/>
          </a:xfrm>
        </p:spPr>
        <p:txBody>
          <a:bodyPr/>
          <a:lstStyle/>
          <a:p>
            <a:pPr marL="0" indent="0">
              <a:buNone/>
            </a:pPr>
            <a:r>
              <a:rPr lang="en-GB" dirty="0" smtClean="0"/>
              <a:t>Spanish: </a:t>
            </a:r>
            <a:endParaRPr lang="en-GB" dirty="0"/>
          </a:p>
        </p:txBody>
      </p:sp>
      <p:sp>
        <p:nvSpPr>
          <p:cNvPr id="4" name="Content Placeholder 2"/>
          <p:cNvSpPr txBox="1">
            <a:spLocks/>
          </p:cNvSpPr>
          <p:nvPr/>
        </p:nvSpPr>
        <p:spPr>
          <a:xfrm>
            <a:off x="0" y="1442371"/>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smtClean="0"/>
              <a:t>El director </a:t>
            </a:r>
            <a:r>
              <a:rPr lang="en-GB" sz="2400" dirty="0" err="1" smtClean="0"/>
              <a:t>busca</a:t>
            </a:r>
            <a:r>
              <a:rPr lang="en-GB" sz="2400" dirty="0" smtClean="0"/>
              <a:t> </a:t>
            </a:r>
            <a:r>
              <a:rPr lang="en-GB" sz="2400" b="1" dirty="0" smtClean="0"/>
              <a:t>a</a:t>
            </a:r>
            <a:r>
              <a:rPr lang="en-GB" sz="2400" dirty="0" smtClean="0"/>
              <a:t>l </a:t>
            </a:r>
            <a:r>
              <a:rPr lang="en-GB" sz="2400" dirty="0" err="1" smtClean="0"/>
              <a:t>empleado</a:t>
            </a:r>
            <a:r>
              <a:rPr lang="en-GB" sz="2400" dirty="0" smtClean="0"/>
              <a:t> que </a:t>
            </a:r>
            <a:r>
              <a:rPr lang="en-GB" sz="2400" b="1" dirty="0" err="1" smtClean="0"/>
              <a:t>sabe</a:t>
            </a:r>
            <a:r>
              <a:rPr lang="en-GB" sz="2400" dirty="0" smtClean="0"/>
              <a:t> </a:t>
            </a:r>
            <a:r>
              <a:rPr lang="en-GB" sz="2400" dirty="0" err="1" smtClean="0"/>
              <a:t>hacerlo</a:t>
            </a:r>
            <a:r>
              <a:rPr lang="en-GB" sz="2400" dirty="0" smtClean="0"/>
              <a:t> / el director </a:t>
            </a:r>
            <a:r>
              <a:rPr lang="en-GB" sz="2400" dirty="0" err="1" smtClean="0"/>
              <a:t>busca</a:t>
            </a:r>
            <a:r>
              <a:rPr lang="en-GB" sz="2400" dirty="0" smtClean="0"/>
              <a:t> (a) un </a:t>
            </a:r>
            <a:r>
              <a:rPr lang="en-GB" sz="2400" dirty="0" err="1" smtClean="0"/>
              <a:t>empleado</a:t>
            </a:r>
            <a:r>
              <a:rPr lang="en-GB" sz="2400" dirty="0" smtClean="0"/>
              <a:t> que </a:t>
            </a:r>
            <a:r>
              <a:rPr lang="en-GB" sz="2400" b="1" dirty="0" err="1" smtClean="0"/>
              <a:t>sepa</a:t>
            </a:r>
            <a:r>
              <a:rPr lang="en-GB" sz="2400" dirty="0" smtClean="0"/>
              <a:t> </a:t>
            </a:r>
            <a:r>
              <a:rPr lang="en-GB" sz="2400" dirty="0" err="1" smtClean="0"/>
              <a:t>hacerlo</a:t>
            </a:r>
            <a:r>
              <a:rPr lang="en-GB" sz="2400" dirty="0" smtClean="0"/>
              <a:t> (specific vs non-specific) (a-optional but still possible (</a:t>
            </a:r>
            <a:r>
              <a:rPr lang="en-GB" sz="2400" dirty="0" err="1" smtClean="0"/>
              <a:t>Kliffer</a:t>
            </a:r>
            <a:r>
              <a:rPr lang="en-GB" sz="2400" dirty="0" smtClean="0"/>
              <a:t> (1995), </a:t>
            </a:r>
            <a:r>
              <a:rPr lang="en-GB" sz="2400" dirty="0" err="1" smtClean="0"/>
              <a:t>Leonetti</a:t>
            </a:r>
            <a:r>
              <a:rPr lang="en-GB" sz="2400" dirty="0" smtClean="0"/>
              <a:t> (2004))</a:t>
            </a:r>
            <a:endParaRPr lang="en-GB" sz="2400" dirty="0"/>
          </a:p>
        </p:txBody>
      </p:sp>
      <p:sp>
        <p:nvSpPr>
          <p:cNvPr id="5" name="Content Placeholder 2"/>
          <p:cNvSpPr txBox="1">
            <a:spLocks/>
          </p:cNvSpPr>
          <p:nvPr/>
        </p:nvSpPr>
        <p:spPr>
          <a:xfrm>
            <a:off x="0" y="2124013"/>
            <a:ext cx="11353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smtClean="0"/>
              <a:t>Italian dialects (definiteness, specificity, individuality [+D]): </a:t>
            </a:r>
            <a:endParaRPr lang="en-GB" sz="2400" dirty="0"/>
          </a:p>
        </p:txBody>
      </p:sp>
      <p:sp>
        <p:nvSpPr>
          <p:cNvPr id="6" name="Content Placeholder 2"/>
          <p:cNvSpPr txBox="1">
            <a:spLocks/>
          </p:cNvSpPr>
          <p:nvPr/>
        </p:nvSpPr>
        <p:spPr>
          <a:xfrm>
            <a:off x="0" y="2430723"/>
            <a:ext cx="12192000" cy="39917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err="1" smtClean="0"/>
              <a:t>Ammazzaru</a:t>
            </a:r>
            <a:r>
              <a:rPr lang="en-GB" sz="2400" dirty="0" smtClean="0"/>
              <a:t> (*a) u </a:t>
            </a:r>
            <a:r>
              <a:rPr lang="en-GB" sz="2400" dirty="0" err="1" smtClean="0"/>
              <a:t>cani</a:t>
            </a:r>
            <a:r>
              <a:rPr lang="en-GB" sz="2400" dirty="0" smtClean="0"/>
              <a:t> (Sicilian) / </a:t>
            </a:r>
            <a:r>
              <a:rPr lang="en-GB" sz="2400" dirty="0" err="1" smtClean="0"/>
              <a:t>appo</a:t>
            </a:r>
            <a:r>
              <a:rPr lang="en-GB" sz="2400" dirty="0" smtClean="0"/>
              <a:t> </a:t>
            </a:r>
            <a:r>
              <a:rPr lang="en-GB" sz="2400" dirty="0" err="1" smtClean="0"/>
              <a:t>vistu</a:t>
            </a:r>
            <a:r>
              <a:rPr lang="en-GB" sz="2400" dirty="0" smtClean="0"/>
              <a:t> (*a) </a:t>
            </a:r>
            <a:r>
              <a:rPr lang="en-GB" sz="2400" dirty="0" err="1" smtClean="0"/>
              <a:t>su</a:t>
            </a:r>
            <a:r>
              <a:rPr lang="en-GB" sz="2400" dirty="0" smtClean="0"/>
              <a:t> cane (Sardinian) / so </a:t>
            </a:r>
            <a:r>
              <a:rPr lang="en-GB" sz="2400" dirty="0" err="1" smtClean="0"/>
              <a:t>assute</a:t>
            </a:r>
            <a:r>
              <a:rPr lang="en-GB" sz="2400" dirty="0" smtClean="0"/>
              <a:t> (*a) u cane (</a:t>
            </a:r>
            <a:r>
              <a:rPr lang="en-GB" sz="2400" dirty="0" err="1" smtClean="0"/>
              <a:t>Barese</a:t>
            </a:r>
            <a:r>
              <a:rPr lang="en-GB" sz="2400" dirty="0" smtClean="0"/>
              <a:t>) (human, not animate)</a:t>
            </a:r>
            <a:endParaRPr lang="en-GB" sz="2400" dirty="0"/>
          </a:p>
        </p:txBody>
      </p:sp>
      <p:sp>
        <p:nvSpPr>
          <p:cNvPr id="7" name="Content Placeholder 2"/>
          <p:cNvSpPr txBox="1">
            <a:spLocks/>
          </p:cNvSpPr>
          <p:nvPr/>
        </p:nvSpPr>
        <p:spPr>
          <a:xfrm>
            <a:off x="0" y="3092899"/>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err="1" smtClean="0"/>
              <a:t>Ammazzaru</a:t>
            </a:r>
            <a:r>
              <a:rPr lang="en-GB" sz="2400" dirty="0" smtClean="0"/>
              <a:t> (*a) un </a:t>
            </a:r>
            <a:r>
              <a:rPr lang="en-GB" sz="2400" dirty="0" err="1" smtClean="0"/>
              <a:t>cristianu</a:t>
            </a:r>
            <a:r>
              <a:rPr lang="en-GB" sz="2400" dirty="0" smtClean="0"/>
              <a:t> a </a:t>
            </a:r>
            <a:r>
              <a:rPr lang="en-GB" sz="2400" dirty="0" err="1" smtClean="0"/>
              <a:t>Giurgenti</a:t>
            </a:r>
            <a:r>
              <a:rPr lang="en-GB" sz="2400" dirty="0" smtClean="0"/>
              <a:t> (Sicilian) / anti </a:t>
            </a:r>
            <a:r>
              <a:rPr lang="en-GB" sz="2400" dirty="0" err="1" smtClean="0"/>
              <a:t>pigau</a:t>
            </a:r>
            <a:r>
              <a:rPr lang="en-GB" sz="2400" dirty="0" smtClean="0"/>
              <a:t> (*a) </a:t>
            </a:r>
            <a:r>
              <a:rPr lang="en-GB" sz="2400" dirty="0" err="1" smtClean="0"/>
              <a:t>una</a:t>
            </a:r>
            <a:r>
              <a:rPr lang="en-GB" sz="2400" dirty="0" smtClean="0"/>
              <a:t> </a:t>
            </a:r>
            <a:r>
              <a:rPr lang="en-GB" sz="2400" dirty="0" err="1" smtClean="0"/>
              <a:t>piciocca</a:t>
            </a:r>
            <a:r>
              <a:rPr lang="en-GB" sz="2400" dirty="0" smtClean="0"/>
              <a:t> (Sardinian) (definite, not indefinite) </a:t>
            </a:r>
          </a:p>
          <a:p>
            <a:pPr marL="0" indent="0">
              <a:buFont typeface="Arial" panose="020B0604020202020204" pitchFamily="34" charset="0"/>
              <a:buNone/>
            </a:pPr>
            <a:r>
              <a:rPr lang="en-GB" sz="2400" dirty="0" err="1" smtClean="0"/>
              <a:t>Cercave</a:t>
            </a:r>
            <a:r>
              <a:rPr lang="en-GB" sz="2400" dirty="0" smtClean="0"/>
              <a:t> (*a) nu </a:t>
            </a:r>
            <a:r>
              <a:rPr lang="en-GB" sz="2400" dirty="0" err="1" smtClean="0"/>
              <a:t>crestiene</a:t>
            </a:r>
            <a:r>
              <a:rPr lang="en-GB" sz="2400" dirty="0" smtClean="0"/>
              <a:t> ca </a:t>
            </a:r>
            <a:r>
              <a:rPr lang="en-GB" sz="2400" dirty="0" err="1" smtClean="0"/>
              <a:t>sape</a:t>
            </a:r>
            <a:r>
              <a:rPr lang="en-GB" sz="2400" dirty="0" smtClean="0"/>
              <a:t> </a:t>
            </a:r>
            <a:r>
              <a:rPr lang="en-GB" sz="2400" dirty="0" err="1" smtClean="0"/>
              <a:t>lesca</a:t>
            </a:r>
            <a:r>
              <a:rPr lang="en-GB" sz="2400" dirty="0" smtClean="0"/>
              <a:t> u </a:t>
            </a:r>
            <a:r>
              <a:rPr lang="en-GB" sz="2400" dirty="0" err="1" smtClean="0"/>
              <a:t>Bbarese</a:t>
            </a:r>
            <a:r>
              <a:rPr lang="en-GB" sz="2400" dirty="0" smtClean="0"/>
              <a:t> (</a:t>
            </a:r>
            <a:r>
              <a:rPr lang="en-GB" sz="2400" dirty="0" err="1" smtClean="0"/>
              <a:t>Barese</a:t>
            </a:r>
            <a:r>
              <a:rPr lang="en-GB" sz="2400" dirty="0" smtClean="0"/>
              <a:t>) (specific, not non-specific)</a:t>
            </a:r>
            <a:endParaRPr lang="en-GB" sz="2400" dirty="0"/>
          </a:p>
        </p:txBody>
      </p:sp>
      <p:sp>
        <p:nvSpPr>
          <p:cNvPr id="8" name="Content Placeholder 2"/>
          <p:cNvSpPr txBox="1">
            <a:spLocks/>
          </p:cNvSpPr>
          <p:nvPr/>
        </p:nvSpPr>
        <p:spPr>
          <a:xfrm>
            <a:off x="0" y="4273253"/>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err="1" smtClean="0"/>
              <a:t>Arrubbaru</a:t>
            </a:r>
            <a:r>
              <a:rPr lang="en-GB" sz="2400" dirty="0" smtClean="0"/>
              <a:t> (a) </a:t>
            </a:r>
            <a:r>
              <a:rPr lang="en-GB" sz="2400" dirty="0" err="1" smtClean="0"/>
              <a:t>i</a:t>
            </a:r>
            <a:r>
              <a:rPr lang="en-GB" sz="2400" dirty="0" smtClean="0"/>
              <a:t> so </a:t>
            </a:r>
            <a:r>
              <a:rPr lang="en-GB" sz="2400" dirty="0" err="1" smtClean="0"/>
              <a:t>cuscini</a:t>
            </a:r>
            <a:r>
              <a:rPr lang="en-GB" sz="2400" dirty="0" smtClean="0"/>
              <a:t> (Sicilian) / </a:t>
            </a:r>
            <a:r>
              <a:rPr lang="en-GB" sz="2400" dirty="0" err="1" smtClean="0"/>
              <a:t>appu</a:t>
            </a:r>
            <a:r>
              <a:rPr lang="en-GB" sz="2400" dirty="0" smtClean="0"/>
              <a:t> </a:t>
            </a:r>
            <a:r>
              <a:rPr lang="en-GB" sz="2400" dirty="0" err="1" smtClean="0"/>
              <a:t>biu</a:t>
            </a:r>
            <a:r>
              <a:rPr lang="en-GB" sz="2400" dirty="0" smtClean="0"/>
              <a:t> (a) is </a:t>
            </a:r>
            <a:r>
              <a:rPr lang="en-GB" sz="2400" dirty="0" err="1" smtClean="0"/>
              <a:t>pippiusu</a:t>
            </a:r>
            <a:r>
              <a:rPr lang="en-GB" sz="2400" dirty="0" smtClean="0"/>
              <a:t> (Sardinian) / </a:t>
            </a:r>
            <a:r>
              <a:rPr lang="en-GB" sz="2400" dirty="0" err="1" smtClean="0"/>
              <a:t>io</a:t>
            </a:r>
            <a:r>
              <a:rPr lang="en-GB" sz="2400" dirty="0" smtClean="0"/>
              <a:t> servo (*a) </a:t>
            </a:r>
            <a:r>
              <a:rPr lang="en-GB" sz="2400" dirty="0" err="1" smtClean="0"/>
              <a:t>uomini</a:t>
            </a:r>
            <a:r>
              <a:rPr lang="en-GB" sz="2400" dirty="0" smtClean="0"/>
              <a:t> e </a:t>
            </a:r>
            <a:r>
              <a:rPr lang="en-GB" sz="2400" dirty="0" err="1" smtClean="0"/>
              <a:t>donne</a:t>
            </a:r>
            <a:r>
              <a:rPr lang="en-GB" sz="2400" dirty="0" smtClean="0"/>
              <a:t> (Neapolitan) (singular/individual, not plural/collective)</a:t>
            </a:r>
            <a:endParaRPr lang="en-GB" sz="2400" dirty="0"/>
          </a:p>
        </p:txBody>
      </p:sp>
      <p:sp>
        <p:nvSpPr>
          <p:cNvPr id="9" name="Content Placeholder 2"/>
          <p:cNvSpPr txBox="1">
            <a:spLocks/>
          </p:cNvSpPr>
          <p:nvPr/>
        </p:nvSpPr>
        <p:spPr>
          <a:xfrm>
            <a:off x="0" y="5098635"/>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Spanish DOM (</a:t>
            </a:r>
            <a:r>
              <a:rPr lang="en-GB" dirty="0" err="1" smtClean="0"/>
              <a:t>animacy</a:t>
            </a:r>
            <a:r>
              <a:rPr lang="en-GB" dirty="0" smtClean="0"/>
              <a:t>) vs Italian dialects (feature syncretism of humanness +D)</a:t>
            </a:r>
            <a:endParaRPr lang="en-GB" dirty="0"/>
          </a:p>
        </p:txBody>
      </p:sp>
      <p:sp>
        <p:nvSpPr>
          <p:cNvPr id="10" name="Content Placeholder 2"/>
          <p:cNvSpPr txBox="1">
            <a:spLocks/>
          </p:cNvSpPr>
          <p:nvPr/>
        </p:nvSpPr>
        <p:spPr>
          <a:xfrm>
            <a:off x="2082800" y="6023570"/>
            <a:ext cx="101092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[+animate] 		vs	     [+human, +D]</a:t>
            </a:r>
            <a:endParaRPr lang="en-GB" dirty="0" smtClean="0"/>
          </a:p>
        </p:txBody>
      </p:sp>
    </p:spTree>
    <p:extLst>
      <p:ext uri="{BB962C8B-B14F-4D97-AF65-F5344CB8AC3E}">
        <p14:creationId xmlns:p14="http://schemas.microsoft.com/office/powerpoint/2010/main" val="682539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dirty="0" smtClean="0"/>
              <a:t>Romance D-parameter for DOM (2)</a:t>
            </a:r>
            <a:endParaRPr lang="en-GB" dirty="0"/>
          </a:p>
        </p:txBody>
      </p:sp>
      <p:sp>
        <p:nvSpPr>
          <p:cNvPr id="3" name="Content Placeholder 2"/>
          <p:cNvSpPr>
            <a:spLocks noGrp="1"/>
          </p:cNvSpPr>
          <p:nvPr>
            <p:ph idx="1"/>
          </p:nvPr>
        </p:nvSpPr>
        <p:spPr>
          <a:xfrm>
            <a:off x="0" y="1109596"/>
            <a:ext cx="10515600" cy="4351338"/>
          </a:xfrm>
        </p:spPr>
        <p:txBody>
          <a:bodyPr>
            <a:normAutofit/>
          </a:bodyPr>
          <a:lstStyle/>
          <a:p>
            <a:pPr marL="0" indent="0">
              <a:buNone/>
            </a:pPr>
            <a:r>
              <a:rPr lang="en-GB" sz="2400" dirty="0" smtClean="0"/>
              <a:t>Spanish</a:t>
            </a:r>
            <a:r>
              <a:rPr lang="en-US" altLang="zh-CN" sz="2400" dirty="0" smtClean="0"/>
              <a:t>/</a:t>
            </a:r>
            <a:r>
              <a:rPr lang="en-GB" sz="2400" dirty="0" smtClean="0"/>
              <a:t>Italian dialects (personal pronouns/Proper names): </a:t>
            </a:r>
            <a:endParaRPr lang="en-GB" sz="2400" dirty="0"/>
          </a:p>
        </p:txBody>
      </p:sp>
      <p:sp>
        <p:nvSpPr>
          <p:cNvPr id="4" name="Content Placeholder 2"/>
          <p:cNvSpPr txBox="1">
            <a:spLocks/>
          </p:cNvSpPr>
          <p:nvPr/>
        </p:nvSpPr>
        <p:spPr>
          <a:xfrm>
            <a:off x="0" y="1469165"/>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i="1" dirty="0" err="1" smtClean="0"/>
              <a:t>Vió</a:t>
            </a:r>
            <a:r>
              <a:rPr lang="en-GB" sz="2000" i="1" dirty="0" smtClean="0"/>
              <a:t> *(a) </a:t>
            </a:r>
            <a:r>
              <a:rPr lang="en-GB" sz="2000" i="1" dirty="0" err="1" smtClean="0"/>
              <a:t>mí</a:t>
            </a:r>
            <a:r>
              <a:rPr lang="en-GB" sz="2000" i="1" dirty="0" smtClean="0"/>
              <a:t> </a:t>
            </a:r>
            <a:r>
              <a:rPr lang="en-GB" sz="2000" dirty="0" smtClean="0"/>
              <a:t>‘he saw me’ (Spanish)/</a:t>
            </a:r>
            <a:r>
              <a:rPr lang="en-GB" sz="2000" i="1" dirty="0" smtClean="0"/>
              <a:t>nun </a:t>
            </a:r>
            <a:r>
              <a:rPr lang="en-GB" sz="2000" i="1" dirty="0" err="1" smtClean="0"/>
              <a:t>vitti</a:t>
            </a:r>
            <a:r>
              <a:rPr lang="en-GB" sz="2000" i="1" dirty="0" smtClean="0"/>
              <a:t> *(a) </a:t>
            </a:r>
            <a:r>
              <a:rPr lang="en-GB" sz="2000" i="1" dirty="0" err="1" smtClean="0"/>
              <a:t>ttia</a:t>
            </a:r>
            <a:r>
              <a:rPr lang="en-GB" sz="2000" dirty="0" smtClean="0"/>
              <a:t> ‘I did not see you’ (Sicilian)/</a:t>
            </a:r>
            <a:r>
              <a:rPr lang="en-GB" sz="2000" i="1" dirty="0" err="1" smtClean="0"/>
              <a:t>vedibbe</a:t>
            </a:r>
            <a:r>
              <a:rPr lang="en-GB" sz="2000" i="1" dirty="0" smtClean="0"/>
              <a:t> *(a) </a:t>
            </a:r>
            <a:r>
              <a:rPr lang="en-GB" sz="2000" i="1" dirty="0" err="1" smtClean="0"/>
              <a:t>jidde</a:t>
            </a:r>
            <a:r>
              <a:rPr lang="en-GB" sz="2000" i="1" dirty="0" smtClean="0"/>
              <a:t> </a:t>
            </a:r>
            <a:r>
              <a:rPr lang="en-GB" sz="2000" dirty="0" smtClean="0"/>
              <a:t>(</a:t>
            </a:r>
            <a:r>
              <a:rPr lang="en-GB" sz="2000" dirty="0" err="1" smtClean="0"/>
              <a:t>Barese</a:t>
            </a:r>
            <a:r>
              <a:rPr lang="en-GB" sz="2000" dirty="0" smtClean="0"/>
              <a:t>)/</a:t>
            </a:r>
            <a:r>
              <a:rPr lang="en-GB" sz="2000" i="1" dirty="0" err="1" smtClean="0"/>
              <a:t>siente</a:t>
            </a:r>
            <a:r>
              <a:rPr lang="en-GB" sz="2000" i="1" dirty="0" smtClean="0"/>
              <a:t> *(a) me </a:t>
            </a:r>
            <a:r>
              <a:rPr lang="en-GB" sz="2000" dirty="0" smtClean="0"/>
              <a:t>‘listen to me’ (Neapolitan) (</a:t>
            </a:r>
            <a:r>
              <a:rPr lang="en-GB" sz="2000" dirty="0" err="1" smtClean="0"/>
              <a:t>Fàbregas</a:t>
            </a:r>
            <a:r>
              <a:rPr lang="en-GB" sz="2000" dirty="0" smtClean="0"/>
              <a:t> (2013), </a:t>
            </a:r>
            <a:r>
              <a:rPr lang="en-GB" sz="2000" dirty="0" err="1" smtClean="0"/>
              <a:t>Guardiano</a:t>
            </a:r>
            <a:r>
              <a:rPr lang="en-GB" sz="2000" dirty="0" smtClean="0"/>
              <a:t> (2000), </a:t>
            </a:r>
            <a:r>
              <a:rPr lang="en-GB" sz="2000" dirty="0" err="1" smtClean="0"/>
              <a:t>Andriani</a:t>
            </a:r>
            <a:r>
              <a:rPr lang="en-GB" sz="2000" dirty="0" smtClean="0"/>
              <a:t> (2015))</a:t>
            </a:r>
            <a:endParaRPr lang="en-GB" sz="2000" dirty="0"/>
          </a:p>
        </p:txBody>
      </p:sp>
      <p:sp>
        <p:nvSpPr>
          <p:cNvPr id="5" name="Content Placeholder 2"/>
          <p:cNvSpPr txBox="1">
            <a:spLocks/>
          </p:cNvSpPr>
          <p:nvPr/>
        </p:nvSpPr>
        <p:spPr>
          <a:xfrm>
            <a:off x="0" y="2063143"/>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smtClean="0"/>
              <a:t>Other Western Romance dialects (only personal pronouns and/or Proper names show DOM):</a:t>
            </a:r>
            <a:endParaRPr lang="en-GB" sz="2400" dirty="0"/>
          </a:p>
        </p:txBody>
      </p:sp>
      <p:sp>
        <p:nvSpPr>
          <p:cNvPr id="6" name="Content Placeholder 2"/>
          <p:cNvSpPr txBox="1">
            <a:spLocks/>
          </p:cNvSpPr>
          <p:nvPr/>
        </p:nvSpPr>
        <p:spPr>
          <a:xfrm>
            <a:off x="0" y="2447197"/>
            <a:ext cx="12192000" cy="39917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i="1" dirty="0" smtClean="0"/>
              <a:t>Jo </a:t>
            </a:r>
            <a:r>
              <a:rPr lang="en-US" sz="2000" i="1" dirty="0" err="1" smtClean="0"/>
              <a:t>t’ajudo</a:t>
            </a:r>
            <a:r>
              <a:rPr lang="en-US" sz="2000" i="1" dirty="0" smtClean="0"/>
              <a:t> a </a:t>
            </a:r>
            <a:r>
              <a:rPr lang="en-US" sz="2000" i="1" dirty="0" err="1" smtClean="0"/>
              <a:t>tu</a:t>
            </a:r>
            <a:r>
              <a:rPr lang="en-US" sz="2000" i="1" dirty="0" smtClean="0"/>
              <a:t> I </a:t>
            </a:r>
            <a:r>
              <a:rPr lang="en-US" sz="2000" i="1" dirty="0" err="1" smtClean="0"/>
              <a:t>tu</a:t>
            </a:r>
            <a:r>
              <a:rPr lang="en-US" sz="2000" i="1" dirty="0" smtClean="0"/>
              <a:t> </a:t>
            </a:r>
            <a:r>
              <a:rPr lang="en-US" sz="2000" i="1" dirty="0" err="1" smtClean="0"/>
              <a:t>m’ajudaràs</a:t>
            </a:r>
            <a:r>
              <a:rPr lang="en-US" sz="2000" i="1" dirty="0" smtClean="0"/>
              <a:t> a mi </a:t>
            </a:r>
            <a:r>
              <a:rPr lang="en-US" sz="2000" dirty="0" smtClean="0"/>
              <a:t>‘I help you and you will help me’ (Spoken </a:t>
            </a:r>
            <a:r>
              <a:rPr lang="en-US" sz="2000" dirty="0" err="1" smtClean="0"/>
              <a:t>Catalán</a:t>
            </a:r>
            <a:r>
              <a:rPr lang="en-US" sz="2000" dirty="0" smtClean="0"/>
              <a:t>)/</a:t>
            </a:r>
            <a:r>
              <a:rPr lang="en-US" sz="2000" dirty="0" err="1" smtClean="0"/>
              <a:t>veuré</a:t>
            </a:r>
            <a:r>
              <a:rPr lang="en-US" sz="2000" dirty="0" smtClean="0"/>
              <a:t> a la Maria ‘I shall see Maria’ (Spoken </a:t>
            </a:r>
            <a:r>
              <a:rPr lang="en-US" sz="2000" dirty="0" err="1" smtClean="0"/>
              <a:t>Catalán</a:t>
            </a:r>
            <a:r>
              <a:rPr lang="en-US" sz="2000" dirty="0" smtClean="0"/>
              <a:t>) (</a:t>
            </a:r>
            <a:r>
              <a:rPr lang="en-US" sz="2000" dirty="0" err="1" smtClean="0"/>
              <a:t>Escandell</a:t>
            </a:r>
            <a:r>
              <a:rPr lang="en-US" sz="2000" dirty="0" smtClean="0"/>
              <a:t>-Vidal (2007, 2008))</a:t>
            </a:r>
            <a:endParaRPr lang="en-GB" sz="2000" dirty="0"/>
          </a:p>
        </p:txBody>
      </p:sp>
      <p:sp>
        <p:nvSpPr>
          <p:cNvPr id="7" name="Content Placeholder 2"/>
          <p:cNvSpPr txBox="1">
            <a:spLocks/>
          </p:cNvSpPr>
          <p:nvPr/>
        </p:nvSpPr>
        <p:spPr>
          <a:xfrm>
            <a:off x="0" y="3127695"/>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err="1" smtClean="0"/>
              <a:t>Odeia</a:t>
            </a:r>
            <a:r>
              <a:rPr lang="en-US" sz="2000" dirty="0" smtClean="0"/>
              <a:t> *(a) </a:t>
            </a:r>
            <a:r>
              <a:rPr lang="en-US" sz="2000" dirty="0" err="1" smtClean="0"/>
              <a:t>mim</a:t>
            </a:r>
            <a:r>
              <a:rPr lang="en-US" sz="2000" dirty="0" smtClean="0"/>
              <a:t>/*(a) </a:t>
            </a:r>
            <a:r>
              <a:rPr lang="en-US" sz="2000" dirty="0" err="1" smtClean="0"/>
              <a:t>ti</a:t>
            </a:r>
            <a:r>
              <a:rPr lang="en-US" sz="2000" dirty="0" smtClean="0"/>
              <a:t>/(*a) </a:t>
            </a:r>
            <a:r>
              <a:rPr lang="en-US" sz="2000" dirty="0" err="1" smtClean="0"/>
              <a:t>ele</a:t>
            </a:r>
            <a:r>
              <a:rPr lang="en-US" sz="2000" dirty="0" smtClean="0"/>
              <a:t>/(*a) </a:t>
            </a:r>
            <a:r>
              <a:rPr lang="en-US" sz="2000" dirty="0" err="1" smtClean="0"/>
              <a:t>ela</a:t>
            </a:r>
            <a:r>
              <a:rPr lang="en-US" sz="2000" dirty="0" smtClean="0"/>
              <a:t>/(*a) </a:t>
            </a:r>
            <a:r>
              <a:rPr lang="en-US" sz="2000" dirty="0" err="1" smtClean="0"/>
              <a:t>nós</a:t>
            </a:r>
            <a:r>
              <a:rPr lang="en-US" sz="2000" dirty="0" smtClean="0"/>
              <a:t>/(*a) </a:t>
            </a:r>
            <a:r>
              <a:rPr lang="en-US" sz="2000" dirty="0" err="1" smtClean="0"/>
              <a:t>você</a:t>
            </a:r>
            <a:r>
              <a:rPr lang="en-US" sz="2000" dirty="0" smtClean="0"/>
              <a:t>(s) (Portuguese)/</a:t>
            </a:r>
            <a:r>
              <a:rPr lang="en-US" sz="2000" dirty="0" err="1" smtClean="0"/>
              <a:t>vejo</a:t>
            </a:r>
            <a:r>
              <a:rPr lang="en-US" sz="2000" dirty="0" smtClean="0"/>
              <a:t> (a) </a:t>
            </a:r>
            <a:r>
              <a:rPr lang="en-US" sz="2000" dirty="0" err="1" smtClean="0"/>
              <a:t>João</a:t>
            </a:r>
            <a:r>
              <a:rPr lang="en-US" sz="2000" dirty="0" smtClean="0"/>
              <a:t> (</a:t>
            </a:r>
            <a:r>
              <a:rPr lang="en-US" sz="2000" dirty="0" err="1" smtClean="0"/>
              <a:t>Roegiest</a:t>
            </a:r>
            <a:r>
              <a:rPr lang="en-US" sz="2000" dirty="0" smtClean="0"/>
              <a:t> (1979))  </a:t>
            </a:r>
            <a:endParaRPr lang="en-GB" sz="2000" dirty="0"/>
          </a:p>
        </p:txBody>
      </p:sp>
      <p:sp>
        <p:nvSpPr>
          <p:cNvPr id="8" name="Content Placeholder 2"/>
          <p:cNvSpPr txBox="1">
            <a:spLocks/>
          </p:cNvSpPr>
          <p:nvPr/>
        </p:nvSpPr>
        <p:spPr>
          <a:xfrm>
            <a:off x="0" y="3465050"/>
            <a:ext cx="12192000" cy="33929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dirty="0" smtClean="0"/>
              <a:t>Il </a:t>
            </a:r>
            <a:r>
              <a:rPr lang="en-GB" sz="2000" dirty="0" err="1" smtClean="0"/>
              <a:t>faut</a:t>
            </a:r>
            <a:r>
              <a:rPr lang="en-GB" sz="2000" dirty="0" smtClean="0"/>
              <a:t> </a:t>
            </a:r>
            <a:r>
              <a:rPr lang="en-GB" sz="2000" dirty="0" err="1" smtClean="0"/>
              <a:t>l’aider</a:t>
            </a:r>
            <a:r>
              <a:rPr lang="en-GB" sz="2000" dirty="0" smtClean="0"/>
              <a:t> a </a:t>
            </a:r>
            <a:r>
              <a:rPr lang="en-GB" sz="2000" dirty="0" err="1" smtClean="0"/>
              <a:t>elle</a:t>
            </a:r>
            <a:r>
              <a:rPr lang="en-GB" sz="2000" dirty="0" smtClean="0"/>
              <a:t> (French) ‘it is necessary to help her’/</a:t>
            </a:r>
            <a:r>
              <a:rPr lang="en-GB" sz="2000" dirty="0" err="1" smtClean="0"/>
              <a:t>oun</a:t>
            </a:r>
            <a:r>
              <a:rPr lang="en-GB" sz="2000" dirty="0" smtClean="0"/>
              <a:t> abet </a:t>
            </a:r>
            <a:r>
              <a:rPr lang="en-GB" sz="2000" dirty="0" err="1" smtClean="0"/>
              <a:t>troubat</a:t>
            </a:r>
            <a:r>
              <a:rPr lang="en-GB" sz="2000" dirty="0" smtClean="0"/>
              <a:t> a </a:t>
            </a:r>
            <a:r>
              <a:rPr lang="en-GB" sz="2000" dirty="0" err="1" smtClean="0"/>
              <a:t>Titou</a:t>
            </a:r>
            <a:r>
              <a:rPr lang="en-GB" sz="2000" dirty="0" smtClean="0"/>
              <a:t> ‘where have you found </a:t>
            </a:r>
            <a:r>
              <a:rPr lang="en-GB" sz="2000" dirty="0" err="1" smtClean="0"/>
              <a:t>Titou</a:t>
            </a:r>
            <a:r>
              <a:rPr lang="en-GB" sz="2000" dirty="0" smtClean="0"/>
              <a:t>?’ (</a:t>
            </a:r>
            <a:r>
              <a:rPr lang="en-GB" sz="2000" dirty="0" err="1" smtClean="0"/>
              <a:t>Bearnese</a:t>
            </a:r>
            <a:r>
              <a:rPr lang="en-GB" sz="2000" dirty="0" smtClean="0"/>
              <a:t>) (Joly (1971))</a:t>
            </a:r>
            <a:endParaRPr lang="en-GB" sz="2000" dirty="0"/>
          </a:p>
        </p:txBody>
      </p:sp>
      <p:sp>
        <p:nvSpPr>
          <p:cNvPr id="9" name="Content Placeholder 2"/>
          <p:cNvSpPr txBox="1">
            <a:spLocks/>
          </p:cNvSpPr>
          <p:nvPr/>
        </p:nvSpPr>
        <p:spPr>
          <a:xfrm>
            <a:off x="0" y="4238812"/>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smtClean="0"/>
              <a:t>Personal Pronouns (Phi) and Proper Names (Proper) (categories associated with DOM):</a:t>
            </a:r>
          </a:p>
          <a:p>
            <a:pPr marL="0" indent="0">
              <a:buFont typeface="Arial" panose="020B0604020202020204" pitchFamily="34" charset="0"/>
              <a:buNone/>
            </a:pPr>
            <a:r>
              <a:rPr lang="en-GB" sz="2400" dirty="0" smtClean="0"/>
              <a:t>Person: 1</a:t>
            </a:r>
            <a:r>
              <a:rPr lang="en-GB" sz="2400" baseline="30000" dirty="0" smtClean="0"/>
              <a:t>st</a:t>
            </a:r>
            <a:r>
              <a:rPr lang="en-GB" sz="2400" dirty="0" smtClean="0"/>
              <a:t> </a:t>
            </a:r>
            <a:r>
              <a:rPr lang="en-US" sz="2400" dirty="0" smtClean="0"/>
              <a:t>&gt; 2</a:t>
            </a:r>
            <a:r>
              <a:rPr lang="en-US" sz="2400" baseline="30000" dirty="0" smtClean="0"/>
              <a:t>nd</a:t>
            </a:r>
            <a:r>
              <a:rPr lang="en-US" sz="2400" dirty="0" smtClean="0"/>
              <a:t> &gt; 3</a:t>
            </a:r>
            <a:r>
              <a:rPr lang="en-US" sz="2400" baseline="30000" dirty="0" smtClean="0"/>
              <a:t>rd</a:t>
            </a:r>
            <a:r>
              <a:rPr lang="en-US" sz="2400" dirty="0" smtClean="0"/>
              <a:t> </a:t>
            </a:r>
          </a:p>
          <a:p>
            <a:pPr marL="0" indent="0">
              <a:buFont typeface="Arial" panose="020B0604020202020204" pitchFamily="34" charset="0"/>
              <a:buNone/>
            </a:pPr>
            <a:r>
              <a:rPr lang="en-US" sz="2400" dirty="0" smtClean="0"/>
              <a:t>Number: singular &gt; plural </a:t>
            </a:r>
            <a:r>
              <a:rPr lang="en-GB" sz="2400" dirty="0" smtClean="0"/>
              <a:t> </a:t>
            </a:r>
            <a:endParaRPr lang="en-GB" sz="2400" dirty="0"/>
          </a:p>
        </p:txBody>
      </p:sp>
    </p:spTree>
    <p:extLst>
      <p:ext uri="{BB962C8B-B14F-4D97-AF65-F5344CB8AC3E}">
        <p14:creationId xmlns:p14="http://schemas.microsoft.com/office/powerpoint/2010/main" val="2655824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dirty="0" smtClean="0"/>
              <a:t>Romance D-parameter for DOM (3)</a:t>
            </a:r>
            <a:endParaRPr lang="en-GB" dirty="0"/>
          </a:p>
        </p:txBody>
      </p:sp>
      <p:sp>
        <p:nvSpPr>
          <p:cNvPr id="3" name="Content Placeholder 2"/>
          <p:cNvSpPr>
            <a:spLocks noGrp="1"/>
          </p:cNvSpPr>
          <p:nvPr>
            <p:ph idx="1"/>
          </p:nvPr>
        </p:nvSpPr>
        <p:spPr>
          <a:xfrm>
            <a:off x="838200" y="1325563"/>
            <a:ext cx="10515600" cy="4351338"/>
          </a:xfrm>
        </p:spPr>
        <p:txBody>
          <a:bodyPr/>
          <a:lstStyle/>
          <a:p>
            <a:pPr marL="0" indent="0">
              <a:buNone/>
            </a:pPr>
            <a:r>
              <a:rPr lang="en-GB" dirty="0" smtClean="0"/>
              <a:t>Divinity: in Portuguese and Medieval Spanish/Italian/</a:t>
            </a:r>
            <a:r>
              <a:rPr lang="en-GB" dirty="0" err="1" smtClean="0"/>
              <a:t>Catalán</a:t>
            </a:r>
            <a:endParaRPr lang="en-GB" dirty="0"/>
          </a:p>
        </p:txBody>
      </p:sp>
      <p:sp>
        <p:nvSpPr>
          <p:cNvPr id="4" name="Content Placeholder 2"/>
          <p:cNvSpPr txBox="1">
            <a:spLocks/>
          </p:cNvSpPr>
          <p:nvPr/>
        </p:nvSpPr>
        <p:spPr>
          <a:xfrm>
            <a:off x="838200" y="1800983"/>
            <a:ext cx="11353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i="1" dirty="0" err="1" smtClean="0"/>
              <a:t>Devemos</a:t>
            </a:r>
            <a:r>
              <a:rPr lang="en-GB" i="1" dirty="0" smtClean="0"/>
              <a:t> </a:t>
            </a:r>
            <a:r>
              <a:rPr lang="en-GB" i="1" dirty="0" err="1" smtClean="0"/>
              <a:t>amar</a:t>
            </a:r>
            <a:r>
              <a:rPr lang="en-GB" i="1" dirty="0" smtClean="0"/>
              <a:t> </a:t>
            </a:r>
            <a:r>
              <a:rPr lang="en-GB" b="1" i="1" dirty="0" smtClean="0"/>
              <a:t>a</a:t>
            </a:r>
            <a:r>
              <a:rPr lang="en-GB" i="1" dirty="0" smtClean="0"/>
              <a:t> Deus </a:t>
            </a:r>
            <a:r>
              <a:rPr lang="en-GB" dirty="0" smtClean="0"/>
              <a:t>‘we must love God’ (Portuguese) / </a:t>
            </a:r>
          </a:p>
          <a:p>
            <a:pPr marL="0" indent="0">
              <a:buFont typeface="Arial" panose="020B0604020202020204" pitchFamily="34" charset="0"/>
              <a:buNone/>
            </a:pPr>
            <a:r>
              <a:rPr lang="en-GB" i="1" dirty="0" err="1" smtClean="0"/>
              <a:t>ames</a:t>
            </a:r>
            <a:r>
              <a:rPr lang="en-GB" i="1" dirty="0" smtClean="0"/>
              <a:t> </a:t>
            </a:r>
            <a:r>
              <a:rPr lang="en-GB" b="1" i="1" dirty="0" smtClean="0"/>
              <a:t>a</a:t>
            </a:r>
            <a:r>
              <a:rPr lang="en-GB" i="1" dirty="0" smtClean="0"/>
              <a:t> </a:t>
            </a:r>
            <a:r>
              <a:rPr lang="en-GB" i="1" dirty="0" err="1" smtClean="0"/>
              <a:t>Jesuchrist</a:t>
            </a:r>
            <a:r>
              <a:rPr lang="en-GB" i="1" dirty="0" smtClean="0"/>
              <a:t> </a:t>
            </a:r>
            <a:r>
              <a:rPr lang="en-GB" dirty="0" smtClean="0"/>
              <a:t>‘you love Jesus Christ’ (Medieval </a:t>
            </a:r>
            <a:r>
              <a:rPr lang="en-GB" dirty="0" err="1" smtClean="0"/>
              <a:t>Catalán</a:t>
            </a:r>
            <a:r>
              <a:rPr lang="en-GB" dirty="0" smtClean="0"/>
              <a:t>) / </a:t>
            </a:r>
          </a:p>
          <a:p>
            <a:pPr marL="0" indent="0">
              <a:buFont typeface="Arial" panose="020B0604020202020204" pitchFamily="34" charset="0"/>
              <a:buNone/>
            </a:pPr>
            <a:r>
              <a:rPr lang="en-GB" i="1" dirty="0" smtClean="0"/>
              <a:t>tem que </a:t>
            </a:r>
            <a:r>
              <a:rPr lang="en-GB" i="1" dirty="0" err="1" smtClean="0"/>
              <a:t>respeitar</a:t>
            </a:r>
            <a:r>
              <a:rPr lang="en-GB" i="1" dirty="0" smtClean="0"/>
              <a:t> </a:t>
            </a:r>
            <a:r>
              <a:rPr lang="en-GB" b="1" i="1" dirty="0" smtClean="0"/>
              <a:t>a</a:t>
            </a:r>
            <a:r>
              <a:rPr lang="en-GB" i="1" dirty="0" smtClean="0"/>
              <a:t>-o </a:t>
            </a:r>
            <a:r>
              <a:rPr lang="en-GB" i="1" dirty="0" err="1" smtClean="0"/>
              <a:t>chefe</a:t>
            </a:r>
            <a:r>
              <a:rPr lang="en-GB" i="1" dirty="0" smtClean="0"/>
              <a:t>/</a:t>
            </a:r>
            <a:r>
              <a:rPr lang="en-GB" i="1" dirty="0" err="1" smtClean="0"/>
              <a:t>presidente</a:t>
            </a:r>
            <a:r>
              <a:rPr lang="en-GB" i="1" dirty="0" smtClean="0"/>
              <a:t>/supervisor/professor </a:t>
            </a:r>
          </a:p>
          <a:p>
            <a:pPr marL="0" indent="0">
              <a:buFont typeface="Arial" panose="020B0604020202020204" pitchFamily="34" charset="0"/>
              <a:buNone/>
            </a:pPr>
            <a:r>
              <a:rPr lang="en-GB" dirty="0" smtClean="0"/>
              <a:t>‘one must respect one’s boss/president/supervisor/teacher’</a:t>
            </a:r>
            <a:r>
              <a:rPr lang="en-GB" i="1" dirty="0" smtClean="0"/>
              <a:t> </a:t>
            </a:r>
            <a:r>
              <a:rPr lang="en-GB" dirty="0" smtClean="0"/>
              <a:t>(Portuguese)</a:t>
            </a:r>
            <a:endParaRPr lang="en-GB" dirty="0"/>
          </a:p>
        </p:txBody>
      </p:sp>
      <p:sp>
        <p:nvSpPr>
          <p:cNvPr id="5" name="Content Placeholder 2"/>
          <p:cNvSpPr txBox="1">
            <a:spLocks/>
          </p:cNvSpPr>
          <p:nvPr/>
        </p:nvSpPr>
        <p:spPr>
          <a:xfrm>
            <a:off x="0" y="3902761"/>
            <a:ext cx="12192000" cy="42068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Divinity: deference/respect/humility for a more senior or socially superior being</a:t>
            </a:r>
            <a:endParaRPr lang="en-GB" dirty="0"/>
          </a:p>
        </p:txBody>
      </p:sp>
      <p:sp>
        <p:nvSpPr>
          <p:cNvPr id="6" name="Content Placeholder 2"/>
          <p:cNvSpPr txBox="1">
            <a:spLocks/>
          </p:cNvSpPr>
          <p:nvPr/>
        </p:nvSpPr>
        <p:spPr>
          <a:xfrm>
            <a:off x="838200" y="4548532"/>
            <a:ext cx="5909734" cy="23094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Sub-type of human objects</a:t>
            </a:r>
          </a:p>
          <a:p>
            <a:pPr marL="0" indent="0">
              <a:buFont typeface="Arial" panose="020B0604020202020204" pitchFamily="34" charset="0"/>
              <a:buNone/>
            </a:pPr>
            <a:r>
              <a:rPr lang="en-GB" dirty="0" smtClean="0"/>
              <a:t>[+human, +divine, +senior]</a:t>
            </a:r>
          </a:p>
        </p:txBody>
      </p:sp>
      <p:sp>
        <p:nvSpPr>
          <p:cNvPr id="7" name="Content Placeholder 2"/>
          <p:cNvSpPr txBox="1">
            <a:spLocks/>
          </p:cNvSpPr>
          <p:nvPr/>
        </p:nvSpPr>
        <p:spPr>
          <a:xfrm>
            <a:off x="6747934" y="4548532"/>
            <a:ext cx="5444066" cy="23094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Verbs of worship: </a:t>
            </a:r>
          </a:p>
          <a:p>
            <a:pPr marL="0" indent="0">
              <a:buFont typeface="Arial" panose="020B0604020202020204" pitchFamily="34" charset="0"/>
              <a:buNone/>
            </a:pPr>
            <a:r>
              <a:rPr lang="en-US" i="1" dirty="0" err="1"/>
              <a:t>a</a:t>
            </a:r>
            <a:r>
              <a:rPr lang="en-US" i="1" dirty="0" err="1" smtClean="0"/>
              <a:t>dorar</a:t>
            </a:r>
            <a:r>
              <a:rPr lang="en-US" i="1" dirty="0" smtClean="0"/>
              <a:t>, </a:t>
            </a:r>
            <a:r>
              <a:rPr lang="en-US" i="1" dirty="0" err="1" smtClean="0"/>
              <a:t>temer</a:t>
            </a:r>
            <a:r>
              <a:rPr lang="en-US" i="1" dirty="0" smtClean="0"/>
              <a:t>, </a:t>
            </a:r>
            <a:r>
              <a:rPr lang="en-US" i="1" dirty="0" err="1" smtClean="0"/>
              <a:t>glorificar</a:t>
            </a:r>
            <a:r>
              <a:rPr lang="en-US" i="1" dirty="0" smtClean="0"/>
              <a:t>, </a:t>
            </a:r>
            <a:r>
              <a:rPr lang="en-US" i="1" dirty="0" err="1" smtClean="0"/>
              <a:t>rezar</a:t>
            </a:r>
            <a:r>
              <a:rPr lang="en-US" i="1" dirty="0" smtClean="0"/>
              <a:t>, </a:t>
            </a:r>
            <a:r>
              <a:rPr lang="en-US" i="1" dirty="0" err="1" smtClean="0"/>
              <a:t>orar</a:t>
            </a:r>
            <a:r>
              <a:rPr lang="en-US" i="1" dirty="0" smtClean="0"/>
              <a:t>, </a:t>
            </a:r>
            <a:r>
              <a:rPr lang="en-US" i="1" dirty="0" err="1" smtClean="0"/>
              <a:t>agradecer</a:t>
            </a:r>
            <a:r>
              <a:rPr lang="en-US" i="1" dirty="0"/>
              <a:t> </a:t>
            </a:r>
            <a:r>
              <a:rPr lang="en-US" dirty="0" smtClean="0"/>
              <a:t>(religious context)</a:t>
            </a:r>
            <a:r>
              <a:rPr lang="en-US" i="1" dirty="0" smtClean="0"/>
              <a:t> </a:t>
            </a:r>
            <a:endParaRPr lang="en-GB" i="1" dirty="0" smtClean="0"/>
          </a:p>
        </p:txBody>
      </p:sp>
    </p:spTree>
    <p:extLst>
      <p:ext uri="{BB962C8B-B14F-4D97-AF65-F5344CB8AC3E}">
        <p14:creationId xmlns:p14="http://schemas.microsoft.com/office/powerpoint/2010/main" val="3321513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dirty="0" smtClean="0"/>
              <a:t>Latin AD &gt; proto-Romance DOM</a:t>
            </a:r>
            <a:endParaRPr lang="en-GB" dirty="0"/>
          </a:p>
        </p:txBody>
      </p:sp>
      <p:sp>
        <p:nvSpPr>
          <p:cNvPr id="3" name="Content Placeholder 2"/>
          <p:cNvSpPr>
            <a:spLocks noGrp="1"/>
          </p:cNvSpPr>
          <p:nvPr>
            <p:ph idx="1"/>
          </p:nvPr>
        </p:nvSpPr>
        <p:spPr>
          <a:xfrm>
            <a:off x="838200" y="1325563"/>
            <a:ext cx="10515600" cy="4351338"/>
          </a:xfrm>
        </p:spPr>
        <p:txBody>
          <a:bodyPr/>
          <a:lstStyle/>
          <a:p>
            <a:pPr marL="0" indent="0">
              <a:buNone/>
            </a:pPr>
            <a:r>
              <a:rPr lang="en-GB" dirty="0" smtClean="0"/>
              <a:t>Pan-Romance DOM (</a:t>
            </a:r>
            <a:r>
              <a:rPr lang="en-GB" dirty="0" err="1" smtClean="0"/>
              <a:t>Rolhfs</a:t>
            </a:r>
            <a:r>
              <a:rPr lang="en-GB" dirty="0" smtClean="0"/>
              <a:t> (1971)) </a:t>
            </a:r>
            <a:endParaRPr lang="en-GB" dirty="0"/>
          </a:p>
        </p:txBody>
      </p:sp>
      <p:sp>
        <p:nvSpPr>
          <p:cNvPr id="4" name="Content Placeholder 2"/>
          <p:cNvSpPr txBox="1">
            <a:spLocks/>
          </p:cNvSpPr>
          <p:nvPr/>
        </p:nvSpPr>
        <p:spPr>
          <a:xfrm>
            <a:off x="5918200" y="1325563"/>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GB" dirty="0" smtClean="0"/>
              <a:t>DOM (proto-Romance) </a:t>
            </a:r>
          </a:p>
          <a:p>
            <a:pPr marL="0" indent="0">
              <a:buNone/>
            </a:pPr>
            <a:r>
              <a:rPr lang="en-GB" dirty="0" smtClean="0"/>
              <a:t>(</a:t>
            </a:r>
            <a:r>
              <a:rPr lang="en-GB" dirty="0" err="1" smtClean="0"/>
              <a:t>Sornicola</a:t>
            </a:r>
            <a:r>
              <a:rPr lang="en-GB" dirty="0" smtClean="0"/>
              <a:t> (1997, 1998), </a:t>
            </a:r>
            <a:r>
              <a:rPr lang="en-GB" dirty="0" err="1" smtClean="0"/>
              <a:t>Mardale</a:t>
            </a:r>
            <a:r>
              <a:rPr lang="en-GB" dirty="0" smtClean="0"/>
              <a:t> (2017))</a:t>
            </a:r>
            <a:endParaRPr lang="en-GB" dirty="0"/>
          </a:p>
        </p:txBody>
      </p:sp>
      <p:sp>
        <p:nvSpPr>
          <p:cNvPr id="5" name="Content Placeholder 2"/>
          <p:cNvSpPr txBox="1">
            <a:spLocks/>
          </p:cNvSpPr>
          <p:nvPr/>
        </p:nvSpPr>
        <p:spPr>
          <a:xfrm>
            <a:off x="838200" y="2330716"/>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Latin AD (</a:t>
            </a:r>
            <a:r>
              <a:rPr lang="en-GB" dirty="0" err="1" smtClean="0"/>
              <a:t>P</a:t>
            </a:r>
            <a:r>
              <a:rPr lang="en-GB" sz="2000" dirty="0" err="1" smtClean="0"/>
              <a:t>allative</a:t>
            </a:r>
            <a:r>
              <a:rPr lang="en-GB" dirty="0" smtClean="0"/>
              <a:t>) ‘to(wards)’ (directional) </a:t>
            </a:r>
            <a:endParaRPr lang="en-GB" dirty="0"/>
          </a:p>
        </p:txBody>
      </p:sp>
      <p:sp>
        <p:nvSpPr>
          <p:cNvPr id="6" name="Content Placeholder 2"/>
          <p:cNvSpPr txBox="1">
            <a:spLocks/>
          </p:cNvSpPr>
          <p:nvPr/>
        </p:nvSpPr>
        <p:spPr>
          <a:xfrm>
            <a:off x="6934200" y="2330716"/>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&gt; Romance dative indirect object</a:t>
            </a:r>
            <a:endParaRPr lang="en-GB" dirty="0"/>
          </a:p>
        </p:txBody>
      </p:sp>
      <p:sp>
        <p:nvSpPr>
          <p:cNvPr id="7" name="Content Placeholder 2"/>
          <p:cNvSpPr txBox="1">
            <a:spLocks/>
          </p:cNvSpPr>
          <p:nvPr/>
        </p:nvSpPr>
        <p:spPr>
          <a:xfrm>
            <a:off x="0" y="2781856"/>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i="1" dirty="0" smtClean="0"/>
              <a:t>Dice, </a:t>
            </a:r>
            <a:r>
              <a:rPr lang="en-GB" sz="2400" i="1" dirty="0" err="1" smtClean="0"/>
              <a:t>demonstra</a:t>
            </a:r>
            <a:r>
              <a:rPr lang="en-GB" sz="2400" i="1" dirty="0" smtClean="0"/>
              <a:t>, praecipe quae </a:t>
            </a:r>
            <a:r>
              <a:rPr lang="en-GB" sz="2400" b="1" i="1" dirty="0" smtClean="0"/>
              <a:t>ad </a:t>
            </a:r>
            <a:r>
              <a:rPr lang="en-GB" sz="2400" b="1" i="1" dirty="0" err="1" smtClean="0"/>
              <a:t>patrem</a:t>
            </a:r>
            <a:r>
              <a:rPr lang="en-GB" sz="2400" b="1" i="1" dirty="0" smtClean="0"/>
              <a:t> </a:t>
            </a:r>
            <a:r>
              <a:rPr lang="en-GB" sz="2400" i="1" dirty="0" smtClean="0"/>
              <a:t>vis </a:t>
            </a:r>
            <a:r>
              <a:rPr lang="en-GB" sz="2400" i="1" dirty="0" err="1" smtClean="0"/>
              <a:t>nuntiari</a:t>
            </a:r>
            <a:r>
              <a:rPr lang="en-GB" sz="2400" i="1" dirty="0" smtClean="0"/>
              <a:t>… </a:t>
            </a:r>
            <a:r>
              <a:rPr lang="en-GB" sz="2400" i="1" dirty="0" err="1" smtClean="0"/>
              <a:t>numquid</a:t>
            </a:r>
            <a:r>
              <a:rPr lang="en-GB" sz="2400" i="1" dirty="0" smtClean="0"/>
              <a:t> </a:t>
            </a:r>
            <a:r>
              <a:rPr lang="en-GB" sz="2400" i="1" dirty="0" err="1" smtClean="0"/>
              <a:t>aliud</a:t>
            </a:r>
            <a:r>
              <a:rPr lang="en-GB" sz="2400" i="1" dirty="0" smtClean="0"/>
              <a:t> vis </a:t>
            </a:r>
            <a:r>
              <a:rPr lang="en-GB" sz="2400" b="1" i="1" dirty="0" err="1" smtClean="0"/>
              <a:t>patri</a:t>
            </a:r>
            <a:r>
              <a:rPr lang="en-GB" sz="2400" i="1" dirty="0" smtClean="0"/>
              <a:t> </a:t>
            </a:r>
            <a:r>
              <a:rPr lang="en-GB" sz="2400" i="1" dirty="0" err="1" smtClean="0"/>
              <a:t>nuntiari</a:t>
            </a:r>
            <a:r>
              <a:rPr lang="en-GB" sz="2400" i="1" dirty="0" smtClean="0"/>
              <a:t> </a:t>
            </a:r>
            <a:r>
              <a:rPr lang="en-GB" sz="2400" dirty="0" smtClean="0"/>
              <a:t>‘say, show, commission what you want to be announced to your father (</a:t>
            </a:r>
            <a:r>
              <a:rPr lang="en-GB" sz="2400" b="1" i="1" dirty="0" smtClean="0"/>
              <a:t>ad </a:t>
            </a:r>
            <a:r>
              <a:rPr lang="en-GB" sz="2400" b="1" i="1" dirty="0" err="1" smtClean="0"/>
              <a:t>patrem</a:t>
            </a:r>
            <a:r>
              <a:rPr lang="en-GB" sz="2400" dirty="0" smtClean="0"/>
              <a:t>)… whether you want something else to be announced to your father (</a:t>
            </a:r>
            <a:r>
              <a:rPr lang="en-GB" sz="2400" b="1" i="1" dirty="0" err="1" smtClean="0"/>
              <a:t>patri</a:t>
            </a:r>
            <a:r>
              <a:rPr lang="en-GB" sz="2400" dirty="0" smtClean="0"/>
              <a:t>)’</a:t>
            </a:r>
            <a:r>
              <a:rPr lang="en-GB" sz="2400" i="1" dirty="0" smtClean="0"/>
              <a:t> </a:t>
            </a:r>
            <a:r>
              <a:rPr lang="en-GB" sz="2400" dirty="0" smtClean="0"/>
              <a:t>(Plautus </a:t>
            </a:r>
            <a:r>
              <a:rPr lang="en-GB" sz="2400" i="1" dirty="0" err="1" smtClean="0"/>
              <a:t>Captivi</a:t>
            </a:r>
            <a:r>
              <a:rPr lang="en-GB" sz="2400" i="1" dirty="0" smtClean="0"/>
              <a:t> </a:t>
            </a:r>
            <a:r>
              <a:rPr lang="en-GB" sz="2400" dirty="0" smtClean="0"/>
              <a:t>360, 400)</a:t>
            </a:r>
            <a:endParaRPr lang="en-GB" sz="2400" dirty="0"/>
          </a:p>
        </p:txBody>
      </p:sp>
      <p:sp>
        <p:nvSpPr>
          <p:cNvPr id="8" name="Content Placeholder 2"/>
          <p:cNvSpPr txBox="1">
            <a:spLocks/>
          </p:cNvSpPr>
          <p:nvPr/>
        </p:nvSpPr>
        <p:spPr>
          <a:xfrm>
            <a:off x="8065655" y="3787009"/>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i="1" dirty="0" smtClean="0"/>
              <a:t>Ad </a:t>
            </a:r>
            <a:r>
              <a:rPr lang="en-GB" b="1" i="1" dirty="0" err="1" smtClean="0"/>
              <a:t>patrem</a:t>
            </a:r>
            <a:r>
              <a:rPr lang="en-GB" i="1" dirty="0" smtClean="0"/>
              <a:t>… </a:t>
            </a:r>
            <a:r>
              <a:rPr lang="en-GB" b="1" i="1" dirty="0" err="1" smtClean="0"/>
              <a:t>patri</a:t>
            </a:r>
            <a:r>
              <a:rPr lang="en-GB" b="1" i="1" dirty="0" smtClean="0"/>
              <a:t> </a:t>
            </a:r>
            <a:r>
              <a:rPr lang="en-GB" b="1" i="1" dirty="0" err="1" smtClean="0"/>
              <a:t>nuntiari</a:t>
            </a:r>
            <a:endParaRPr lang="en-GB" b="1" i="1" dirty="0"/>
          </a:p>
        </p:txBody>
      </p:sp>
      <p:sp>
        <p:nvSpPr>
          <p:cNvPr id="9" name="Content Placeholder 2"/>
          <p:cNvSpPr txBox="1">
            <a:spLocks/>
          </p:cNvSpPr>
          <p:nvPr/>
        </p:nvSpPr>
        <p:spPr>
          <a:xfrm>
            <a:off x="0" y="4130372"/>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smtClean="0"/>
              <a:t>Two-place / three-place verbs (</a:t>
            </a:r>
            <a:r>
              <a:rPr lang="en-US" altLang="zh-CN" sz="2400" dirty="0" err="1" smtClean="0"/>
              <a:t>Bartra</a:t>
            </a:r>
            <a:r>
              <a:rPr lang="en-US" altLang="zh-CN" sz="2400" dirty="0" smtClean="0"/>
              <a:t>-Kaufmann (2005), </a:t>
            </a:r>
            <a:r>
              <a:rPr lang="en-GB" sz="2400" dirty="0" smtClean="0"/>
              <a:t>Pineda (2012)): </a:t>
            </a:r>
            <a:endParaRPr lang="en-GB" sz="2400" dirty="0"/>
          </a:p>
        </p:txBody>
      </p:sp>
      <p:sp>
        <p:nvSpPr>
          <p:cNvPr id="11" name="Content Placeholder 2"/>
          <p:cNvSpPr txBox="1">
            <a:spLocks/>
          </p:cNvSpPr>
          <p:nvPr/>
        </p:nvSpPr>
        <p:spPr>
          <a:xfrm>
            <a:off x="1027547" y="4581512"/>
            <a:ext cx="10515600" cy="42068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i="1" dirty="0" err="1" smtClean="0"/>
              <a:t>Verba</a:t>
            </a:r>
            <a:r>
              <a:rPr lang="en-GB" sz="2400" i="1" dirty="0" smtClean="0"/>
              <a:t> </a:t>
            </a:r>
            <a:r>
              <a:rPr lang="en-GB" sz="2400" i="1" dirty="0" err="1" smtClean="0"/>
              <a:t>videndi</a:t>
            </a:r>
            <a:r>
              <a:rPr lang="en-GB" sz="2400" i="1" dirty="0" smtClean="0"/>
              <a:t> </a:t>
            </a:r>
            <a:r>
              <a:rPr lang="en-GB" sz="2400" dirty="0" smtClean="0"/>
              <a:t>(verbs of seeing) (Plautus) &gt; </a:t>
            </a:r>
          </a:p>
          <a:p>
            <a:pPr marL="0" indent="0">
              <a:buFont typeface="Arial" panose="020B0604020202020204" pitchFamily="34" charset="0"/>
              <a:buNone/>
            </a:pPr>
            <a:r>
              <a:rPr lang="en-GB" sz="2400" i="1" dirty="0" err="1" smtClean="0"/>
              <a:t>Verba</a:t>
            </a:r>
            <a:r>
              <a:rPr lang="en-GB" sz="2400" i="1" dirty="0" smtClean="0"/>
              <a:t> </a:t>
            </a:r>
            <a:r>
              <a:rPr lang="en-GB" sz="2400" i="1" dirty="0" err="1" smtClean="0"/>
              <a:t>serviendi</a:t>
            </a:r>
            <a:r>
              <a:rPr lang="en-GB" sz="2400" i="1" dirty="0" smtClean="0"/>
              <a:t> </a:t>
            </a:r>
            <a:r>
              <a:rPr lang="en-GB" sz="2400" dirty="0" smtClean="0"/>
              <a:t>(verbs of serving) (Christian) &gt; </a:t>
            </a:r>
          </a:p>
          <a:p>
            <a:pPr marL="0" indent="0">
              <a:buFont typeface="Arial" panose="020B0604020202020204" pitchFamily="34" charset="0"/>
              <a:buNone/>
            </a:pPr>
            <a:r>
              <a:rPr lang="en-GB" sz="2400" i="1" dirty="0" err="1" smtClean="0"/>
              <a:t>Verba</a:t>
            </a:r>
            <a:r>
              <a:rPr lang="en-GB" sz="2400" i="1" dirty="0" smtClean="0"/>
              <a:t> </a:t>
            </a:r>
            <a:r>
              <a:rPr lang="en-GB" sz="2400" i="1" dirty="0" err="1" smtClean="0"/>
              <a:t>clamandi</a:t>
            </a:r>
            <a:r>
              <a:rPr lang="en-GB" sz="2400" i="1" dirty="0" smtClean="0"/>
              <a:t> </a:t>
            </a:r>
            <a:r>
              <a:rPr lang="en-GB" sz="2400" dirty="0" smtClean="0"/>
              <a:t>(verbs of shouting) (Christian) &gt; </a:t>
            </a:r>
          </a:p>
          <a:p>
            <a:pPr marL="0" indent="0">
              <a:buFont typeface="Arial" panose="020B0604020202020204" pitchFamily="34" charset="0"/>
              <a:buNone/>
            </a:pPr>
            <a:r>
              <a:rPr lang="en-GB" sz="2400" i="1" dirty="0" err="1" smtClean="0"/>
              <a:t>Verba</a:t>
            </a:r>
            <a:r>
              <a:rPr lang="en-GB" sz="2400" i="1" dirty="0" smtClean="0"/>
              <a:t> </a:t>
            </a:r>
            <a:r>
              <a:rPr lang="en-GB" sz="2400" i="1" dirty="0" err="1" smtClean="0"/>
              <a:t>rogandi</a:t>
            </a:r>
            <a:r>
              <a:rPr lang="en-GB" sz="2400" i="1" dirty="0" smtClean="0"/>
              <a:t>/</a:t>
            </a:r>
            <a:r>
              <a:rPr lang="en-GB" sz="2400" i="1" dirty="0" err="1" smtClean="0"/>
              <a:t>orandi</a:t>
            </a:r>
            <a:r>
              <a:rPr lang="en-GB" sz="2400" i="1" dirty="0" smtClean="0"/>
              <a:t> </a:t>
            </a:r>
            <a:r>
              <a:rPr lang="en-GB" sz="2400" dirty="0" smtClean="0"/>
              <a:t>(verbs of begging/praying) (Christian/Medieval)</a:t>
            </a:r>
            <a:endParaRPr lang="en-GB" sz="2400" dirty="0"/>
          </a:p>
        </p:txBody>
      </p:sp>
    </p:spTree>
    <p:extLst>
      <p:ext uri="{BB962C8B-B14F-4D97-AF65-F5344CB8AC3E}">
        <p14:creationId xmlns:p14="http://schemas.microsoft.com/office/powerpoint/2010/main" val="4012410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P spid="9" grpId="0"/>
      <p:bldP spid="9" grpId="1"/>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i="1" dirty="0" err="1" smtClean="0"/>
              <a:t>Verba</a:t>
            </a:r>
            <a:r>
              <a:rPr lang="en-US" i="1" dirty="0" smtClean="0"/>
              <a:t> </a:t>
            </a:r>
            <a:r>
              <a:rPr lang="en-US" i="1" dirty="0" err="1" smtClean="0"/>
              <a:t>videndi</a:t>
            </a:r>
            <a:r>
              <a:rPr lang="en-US" i="1" dirty="0"/>
              <a:t> </a:t>
            </a:r>
            <a:r>
              <a:rPr lang="en-US" dirty="0" smtClean="0"/>
              <a:t>+ AD (Plautus)</a:t>
            </a:r>
            <a:endParaRPr lang="en-GB" dirty="0"/>
          </a:p>
        </p:txBody>
      </p:sp>
      <p:sp>
        <p:nvSpPr>
          <p:cNvPr id="3" name="Content Placeholder 2"/>
          <p:cNvSpPr>
            <a:spLocks noGrp="1"/>
          </p:cNvSpPr>
          <p:nvPr>
            <p:ph idx="1"/>
          </p:nvPr>
        </p:nvSpPr>
        <p:spPr>
          <a:xfrm>
            <a:off x="0" y="2162677"/>
            <a:ext cx="12192000" cy="1927315"/>
          </a:xfrm>
        </p:spPr>
        <p:txBody>
          <a:bodyPr>
            <a:noAutofit/>
          </a:bodyPr>
          <a:lstStyle/>
          <a:p>
            <a:pPr marL="0" indent="0">
              <a:buNone/>
            </a:pPr>
            <a:r>
              <a:rPr lang="en-US" sz="2000" dirty="0" smtClean="0"/>
              <a:t>Classical Latin: </a:t>
            </a:r>
          </a:p>
          <a:p>
            <a:pPr marL="0" indent="0">
              <a:buNone/>
            </a:pPr>
            <a:r>
              <a:rPr lang="en-US" sz="2000" i="1" dirty="0" err="1" smtClean="0"/>
              <a:t>Vereor</a:t>
            </a:r>
            <a:r>
              <a:rPr lang="en-US" sz="2000" i="1" dirty="0" smtClean="0"/>
              <a:t> ne </a:t>
            </a:r>
            <a:r>
              <a:rPr lang="en-US" sz="2000" i="1" dirty="0" err="1" smtClean="0"/>
              <a:t>nunc</a:t>
            </a:r>
            <a:r>
              <a:rPr lang="en-US" sz="2000" i="1" dirty="0" smtClean="0"/>
              <a:t> </a:t>
            </a:r>
            <a:r>
              <a:rPr lang="en-US" sz="2000" b="1" i="1" dirty="0" smtClean="0"/>
              <a:t>ad</a:t>
            </a:r>
            <a:r>
              <a:rPr lang="en-US" sz="2000" i="1" dirty="0" smtClean="0"/>
              <a:t> </a:t>
            </a:r>
            <a:r>
              <a:rPr lang="en-US" sz="2000" i="1" dirty="0" err="1" smtClean="0"/>
              <a:t>Caecilianam</a:t>
            </a:r>
            <a:r>
              <a:rPr lang="en-US" sz="2000" i="1" dirty="0" smtClean="0"/>
              <a:t> </a:t>
            </a:r>
            <a:r>
              <a:rPr lang="en-US" sz="2000" i="1" dirty="0" err="1" smtClean="0"/>
              <a:t>fabulam</a:t>
            </a:r>
            <a:r>
              <a:rPr lang="en-US" sz="2000" i="1" dirty="0" smtClean="0"/>
              <a:t> </a:t>
            </a:r>
            <a:r>
              <a:rPr lang="en-US" sz="2000" i="1" dirty="0" err="1" smtClean="0"/>
              <a:t>spectet</a:t>
            </a:r>
            <a:r>
              <a:rPr lang="en-US" sz="2000" i="1" dirty="0" smtClean="0"/>
              <a:t> </a:t>
            </a:r>
            <a:r>
              <a:rPr lang="en-US" sz="2000" dirty="0" smtClean="0"/>
              <a:t>‘I fear lest that he may watch the play of </a:t>
            </a:r>
            <a:r>
              <a:rPr lang="en-US" sz="2000" dirty="0" err="1" smtClean="0"/>
              <a:t>Caecilius</a:t>
            </a:r>
            <a:r>
              <a:rPr lang="en-US" sz="2000" dirty="0" smtClean="0"/>
              <a:t>’ (Cicero ad </a:t>
            </a:r>
            <a:r>
              <a:rPr lang="en-US" sz="2000" dirty="0" err="1" smtClean="0"/>
              <a:t>Atticum</a:t>
            </a:r>
            <a:r>
              <a:rPr lang="en-US" sz="2000" dirty="0" smtClean="0"/>
              <a:t> 1.16.6)</a:t>
            </a:r>
          </a:p>
          <a:p>
            <a:pPr marL="0" indent="0">
              <a:buNone/>
            </a:pPr>
            <a:r>
              <a:rPr lang="en-US" sz="2000" i="1" dirty="0" err="1" smtClean="0"/>
              <a:t>Patriae</a:t>
            </a:r>
            <a:r>
              <a:rPr lang="en-US" sz="2000" i="1" dirty="0" smtClean="0"/>
              <a:t> </a:t>
            </a:r>
            <a:r>
              <a:rPr lang="en-US" sz="2000" i="1" dirty="0" err="1" smtClean="0"/>
              <a:t>quoque</a:t>
            </a:r>
            <a:r>
              <a:rPr lang="en-US" sz="2000" i="1" dirty="0" smtClean="0"/>
              <a:t> </a:t>
            </a:r>
            <a:r>
              <a:rPr lang="en-US" sz="2000" i="1" dirty="0" err="1" smtClean="0"/>
              <a:t>vellet</a:t>
            </a:r>
            <a:r>
              <a:rPr lang="en-US" sz="2000" i="1" dirty="0" smtClean="0"/>
              <a:t> </a:t>
            </a:r>
            <a:r>
              <a:rPr lang="en-US" sz="2000" b="1" i="1" dirty="0" smtClean="0"/>
              <a:t>ad</a:t>
            </a:r>
            <a:r>
              <a:rPr lang="en-US" sz="2000" i="1" dirty="0" smtClean="0"/>
              <a:t> </a:t>
            </a:r>
            <a:r>
              <a:rPr lang="en-US" sz="2000" i="1" dirty="0" err="1" smtClean="0"/>
              <a:t>oras</a:t>
            </a:r>
            <a:r>
              <a:rPr lang="en-US" sz="2000" i="1" dirty="0" smtClean="0"/>
              <a:t> </a:t>
            </a:r>
            <a:r>
              <a:rPr lang="en-US" sz="2000" i="1" dirty="0" err="1" smtClean="0"/>
              <a:t>respicere</a:t>
            </a:r>
            <a:r>
              <a:rPr lang="en-US" sz="2000" i="1" dirty="0" smtClean="0"/>
              <a:t> </a:t>
            </a:r>
            <a:r>
              <a:rPr lang="en-US" sz="2000" dirty="0" smtClean="0"/>
              <a:t>‘she might also want to look back at the shores of her fatherland’ (Ovid Metamorphosis 11.546)</a:t>
            </a:r>
            <a:endParaRPr lang="en-GB" sz="2000" dirty="0"/>
          </a:p>
        </p:txBody>
      </p:sp>
      <p:sp>
        <p:nvSpPr>
          <p:cNvPr id="4" name="Content Placeholder 2">
            <a:extLst>
              <a:ext uri="{FF2B5EF4-FFF2-40B4-BE49-F238E27FC236}">
                <a16:creationId xmlns:a16="http://schemas.microsoft.com/office/drawing/2014/main" id="{7B112B5A-44A2-4237-BDB8-E3E85C7474AD}"/>
              </a:ext>
            </a:extLst>
          </p:cNvPr>
          <p:cNvSpPr txBox="1">
            <a:spLocks/>
          </p:cNvSpPr>
          <p:nvPr/>
        </p:nvSpPr>
        <p:spPr>
          <a:xfrm>
            <a:off x="0" y="1009140"/>
            <a:ext cx="12192000" cy="12509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sz="2000" dirty="0" smtClean="0"/>
              <a:t>Plautus (second century BC (pre-classical))</a:t>
            </a:r>
            <a:r>
              <a:rPr lang="en-GB" altLang="zh-HK" sz="2000" i="1" dirty="0" smtClean="0"/>
              <a:t>: </a:t>
            </a:r>
            <a:endParaRPr lang="en-GB" altLang="zh-HK" sz="2000" i="1" dirty="0"/>
          </a:p>
          <a:p>
            <a:pPr marL="0" indent="0">
              <a:buFont typeface="Arial" panose="020B0604020202020204" pitchFamily="34" charset="0"/>
              <a:buNone/>
            </a:pPr>
            <a:r>
              <a:rPr lang="en-GB" altLang="zh-HK" sz="2000" b="1" i="1" dirty="0"/>
              <a:t>Ad</a:t>
            </a:r>
            <a:r>
              <a:rPr lang="en-GB" altLang="zh-HK" sz="2000" i="1" dirty="0"/>
              <a:t> </a:t>
            </a:r>
            <a:r>
              <a:rPr lang="en-GB" altLang="zh-HK" sz="2000" i="1" dirty="0" err="1"/>
              <a:t>eram</a:t>
            </a:r>
            <a:r>
              <a:rPr lang="en-GB" altLang="zh-HK" sz="2000" i="1" dirty="0"/>
              <a:t> </a:t>
            </a:r>
            <a:r>
              <a:rPr lang="en-GB" altLang="zh-HK" sz="2000" i="1" dirty="0" err="1"/>
              <a:t>revidebo</a:t>
            </a:r>
            <a:r>
              <a:rPr lang="en-GB" altLang="zh-HK" sz="2000" i="1" dirty="0"/>
              <a:t> </a:t>
            </a:r>
            <a:r>
              <a:rPr lang="en-GB" altLang="zh-HK" sz="2000" dirty="0"/>
              <a:t>‘I shall see </a:t>
            </a:r>
            <a:r>
              <a:rPr lang="en-GB" altLang="zh-HK" sz="2000" dirty="0" smtClean="0"/>
              <a:t>visit </a:t>
            </a:r>
            <a:r>
              <a:rPr lang="en-GB" altLang="zh-HK" sz="2000" dirty="0"/>
              <a:t>mistress again…’ (</a:t>
            </a:r>
            <a:r>
              <a:rPr lang="en-GB" altLang="zh-HK" sz="2000" i="1" dirty="0" err="1"/>
              <a:t>Truculentus</a:t>
            </a:r>
            <a:r>
              <a:rPr lang="en-GB" altLang="zh-HK" sz="2000" i="1" dirty="0"/>
              <a:t> </a:t>
            </a:r>
            <a:r>
              <a:rPr lang="en-GB" altLang="zh-HK" sz="2000" dirty="0"/>
              <a:t>320</a:t>
            </a:r>
            <a:r>
              <a:rPr lang="en-GB" altLang="zh-HK" sz="2000" i="1" dirty="0"/>
              <a:t>)</a:t>
            </a:r>
          </a:p>
          <a:p>
            <a:pPr marL="0" indent="0">
              <a:buFont typeface="Arial" panose="020B0604020202020204" pitchFamily="34" charset="0"/>
              <a:buNone/>
            </a:pPr>
            <a:r>
              <a:rPr lang="en-GB" altLang="zh-HK" sz="2000" i="1" dirty="0" err="1"/>
              <a:t>Respice</a:t>
            </a:r>
            <a:r>
              <a:rPr lang="en-GB" altLang="zh-HK" sz="2000" i="1" dirty="0"/>
              <a:t> </a:t>
            </a:r>
            <a:r>
              <a:rPr lang="en-GB" altLang="zh-HK" sz="2000" b="1" i="1" dirty="0"/>
              <a:t>ad</a:t>
            </a:r>
            <a:r>
              <a:rPr lang="en-GB" altLang="zh-HK" sz="2000" i="1" dirty="0"/>
              <a:t> me… </a:t>
            </a:r>
            <a:r>
              <a:rPr lang="en-GB" altLang="zh-HK" sz="2000" dirty="0"/>
              <a:t>‘Look back at me…’ (</a:t>
            </a:r>
            <a:r>
              <a:rPr lang="en-GB" altLang="zh-HK" sz="2000" i="1" dirty="0" err="1"/>
              <a:t>Stilus</a:t>
            </a:r>
            <a:r>
              <a:rPr lang="en-GB" altLang="zh-HK" sz="2000" i="1" dirty="0"/>
              <a:t> </a:t>
            </a:r>
            <a:r>
              <a:rPr lang="en-GB" altLang="zh-HK" sz="2000" dirty="0"/>
              <a:t>331)</a:t>
            </a:r>
          </a:p>
        </p:txBody>
      </p:sp>
      <p:sp>
        <p:nvSpPr>
          <p:cNvPr id="5" name="Content Placeholder 2"/>
          <p:cNvSpPr txBox="1">
            <a:spLocks/>
          </p:cNvSpPr>
          <p:nvPr/>
        </p:nvSpPr>
        <p:spPr>
          <a:xfrm>
            <a:off x="0" y="3898177"/>
            <a:ext cx="12192000" cy="156500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smtClean="0"/>
              <a:t>Christian Latin: </a:t>
            </a:r>
          </a:p>
          <a:p>
            <a:pPr marL="0" indent="0">
              <a:buFont typeface="Arial" panose="020B0604020202020204" pitchFamily="34" charset="0"/>
              <a:buNone/>
            </a:pPr>
            <a:r>
              <a:rPr lang="en-US" sz="2000" i="1" dirty="0" smtClean="0"/>
              <a:t>Et </a:t>
            </a:r>
            <a:r>
              <a:rPr lang="en-US" sz="2000" i="1" dirty="0" err="1" smtClean="0"/>
              <a:t>respexit</a:t>
            </a:r>
            <a:r>
              <a:rPr lang="en-US" sz="2000" i="1" dirty="0" smtClean="0"/>
              <a:t> Dominus </a:t>
            </a:r>
            <a:r>
              <a:rPr lang="en-US" sz="2000" b="1" i="1" dirty="0" smtClean="0"/>
              <a:t>ad</a:t>
            </a:r>
            <a:r>
              <a:rPr lang="en-US" sz="2000" i="1" dirty="0" smtClean="0"/>
              <a:t> Abel et </a:t>
            </a:r>
            <a:r>
              <a:rPr lang="en-US" sz="2000" b="1" i="1" dirty="0" smtClean="0"/>
              <a:t>ad</a:t>
            </a:r>
            <a:r>
              <a:rPr lang="en-US" sz="2000" i="1" dirty="0" smtClean="0"/>
              <a:t> </a:t>
            </a:r>
            <a:r>
              <a:rPr lang="en-US" sz="2000" i="1" dirty="0" err="1" smtClean="0"/>
              <a:t>munera</a:t>
            </a:r>
            <a:r>
              <a:rPr lang="en-US" sz="2000" i="1" dirty="0" smtClean="0"/>
              <a:t> </a:t>
            </a:r>
            <a:r>
              <a:rPr lang="en-US" sz="2000" i="1" dirty="0" err="1" smtClean="0"/>
              <a:t>eius</a:t>
            </a:r>
            <a:r>
              <a:rPr lang="en-US" sz="2000" i="1" dirty="0" smtClean="0"/>
              <a:t> </a:t>
            </a:r>
            <a:r>
              <a:rPr lang="en-US" sz="2000" dirty="0" smtClean="0"/>
              <a:t>‘and the Lord looked back at Abel and at his gifts’ (Latin Bible </a:t>
            </a:r>
            <a:r>
              <a:rPr lang="en-US" sz="2000" i="1" dirty="0" smtClean="0"/>
              <a:t>Genesis </a:t>
            </a:r>
            <a:r>
              <a:rPr lang="en-US" sz="2000" dirty="0" smtClean="0"/>
              <a:t>4.4)</a:t>
            </a:r>
          </a:p>
          <a:p>
            <a:pPr marL="0" indent="0">
              <a:buFont typeface="Arial" panose="020B0604020202020204" pitchFamily="34" charset="0"/>
              <a:buNone/>
            </a:pPr>
            <a:r>
              <a:rPr lang="en-US" sz="2000" i="1" dirty="0" smtClean="0"/>
              <a:t>Et </a:t>
            </a:r>
            <a:r>
              <a:rPr lang="en-US" sz="2000" i="1" dirty="0" err="1" smtClean="0"/>
              <a:t>aspicient</a:t>
            </a:r>
            <a:r>
              <a:rPr lang="en-US" sz="2000" i="1" dirty="0" smtClean="0"/>
              <a:t> </a:t>
            </a:r>
            <a:r>
              <a:rPr lang="en-US" sz="2000" b="1" i="1" dirty="0" smtClean="0"/>
              <a:t>ad</a:t>
            </a:r>
            <a:r>
              <a:rPr lang="en-US" sz="2000" i="1" dirty="0" smtClean="0"/>
              <a:t> me </a:t>
            </a:r>
            <a:r>
              <a:rPr lang="en-US" sz="2000" dirty="0" smtClean="0"/>
              <a:t>‘and they will look at me’ (Jerome </a:t>
            </a:r>
            <a:r>
              <a:rPr lang="en-US" sz="2000" i="1" dirty="0" err="1" smtClean="0"/>
              <a:t>Epistulae</a:t>
            </a:r>
            <a:r>
              <a:rPr lang="en-US" sz="2000" i="1" dirty="0" smtClean="0"/>
              <a:t> </a:t>
            </a:r>
            <a:r>
              <a:rPr lang="en-US" sz="2000" dirty="0" smtClean="0"/>
              <a:t>LVII.7)</a:t>
            </a:r>
          </a:p>
        </p:txBody>
      </p:sp>
      <p:sp>
        <p:nvSpPr>
          <p:cNvPr id="6" name="Content Placeholder 2"/>
          <p:cNvSpPr txBox="1">
            <a:spLocks/>
          </p:cNvSpPr>
          <p:nvPr/>
        </p:nvSpPr>
        <p:spPr>
          <a:xfrm>
            <a:off x="0" y="5298373"/>
            <a:ext cx="12192000" cy="9366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smtClean="0"/>
              <a:t>Medieval Latin: </a:t>
            </a:r>
          </a:p>
          <a:p>
            <a:pPr marL="0" indent="0">
              <a:buFont typeface="Arial" panose="020B0604020202020204" pitchFamily="34" charset="0"/>
              <a:buNone/>
            </a:pPr>
            <a:r>
              <a:rPr lang="en-US" sz="2000" i="1" dirty="0" smtClean="0"/>
              <a:t>ipse </a:t>
            </a:r>
            <a:r>
              <a:rPr lang="en-US" sz="2000" i="1" dirty="0" err="1" smtClean="0"/>
              <a:t>farinarius</a:t>
            </a:r>
            <a:r>
              <a:rPr lang="en-US" sz="2000" i="1" dirty="0" smtClean="0"/>
              <a:t> </a:t>
            </a:r>
            <a:r>
              <a:rPr lang="en-US" sz="2000" b="1" i="1" dirty="0" smtClean="0"/>
              <a:t>ad</a:t>
            </a:r>
            <a:r>
              <a:rPr lang="en-US" sz="2000" i="1" dirty="0" smtClean="0"/>
              <a:t> ipso </a:t>
            </a:r>
            <a:r>
              <a:rPr lang="en-US" sz="2000" i="1" dirty="0" err="1" smtClean="0"/>
              <a:t>Verno</a:t>
            </a:r>
            <a:r>
              <a:rPr lang="en-US" sz="2000" i="1" dirty="0" smtClean="0"/>
              <a:t> </a:t>
            </a:r>
            <a:r>
              <a:rPr lang="en-US" sz="2000" i="1" dirty="0" err="1" smtClean="0"/>
              <a:t>nonquam</a:t>
            </a:r>
            <a:r>
              <a:rPr lang="en-US" sz="2000" i="1" dirty="0" smtClean="0"/>
              <a:t> </a:t>
            </a:r>
            <a:r>
              <a:rPr lang="en-US" sz="2000" i="1" dirty="0" err="1" smtClean="0"/>
              <a:t>aspexissit</a:t>
            </a:r>
            <a:r>
              <a:rPr lang="en-US" sz="2000" i="1" dirty="0" smtClean="0"/>
              <a:t> </a:t>
            </a:r>
            <a:r>
              <a:rPr lang="en-US" sz="2000" dirty="0" smtClean="0"/>
              <a:t>‘the baker never looked at </a:t>
            </a:r>
            <a:r>
              <a:rPr lang="en-US" sz="2000" dirty="0" err="1" smtClean="0"/>
              <a:t>Vernus</a:t>
            </a:r>
            <a:r>
              <a:rPr lang="en-US" sz="2000" dirty="0" smtClean="0"/>
              <a:t>’ (Merovingian documents XXXII)</a:t>
            </a:r>
            <a:endParaRPr lang="en-GB" sz="2000" dirty="0"/>
          </a:p>
        </p:txBody>
      </p:sp>
      <p:sp>
        <p:nvSpPr>
          <p:cNvPr id="7" name="Content Placeholder 2"/>
          <p:cNvSpPr txBox="1">
            <a:spLocks/>
          </p:cNvSpPr>
          <p:nvPr/>
        </p:nvSpPr>
        <p:spPr>
          <a:xfrm>
            <a:off x="1446416" y="6166115"/>
            <a:ext cx="8742614" cy="69188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b="1" dirty="0" smtClean="0"/>
              <a:t>Ad</a:t>
            </a:r>
            <a:r>
              <a:rPr lang="en-US" sz="2400" dirty="0" smtClean="0"/>
              <a:t> (</a:t>
            </a:r>
            <a:r>
              <a:rPr lang="en-US" sz="2400" dirty="0" err="1" smtClean="0"/>
              <a:t>P</a:t>
            </a:r>
            <a:r>
              <a:rPr lang="en-US" sz="2000" dirty="0" err="1" smtClean="0"/>
              <a:t>allative</a:t>
            </a:r>
            <a:r>
              <a:rPr lang="en-US" sz="2400" dirty="0" smtClean="0"/>
              <a:t>) ‘to(wards)’ + object (referential) (Adams (2011, 2013))</a:t>
            </a:r>
            <a:endParaRPr lang="en-GB" sz="2400" dirty="0"/>
          </a:p>
        </p:txBody>
      </p:sp>
      <p:sp>
        <p:nvSpPr>
          <p:cNvPr id="8" name="Content Placeholder 2"/>
          <p:cNvSpPr txBox="1">
            <a:spLocks/>
          </p:cNvSpPr>
          <p:nvPr/>
        </p:nvSpPr>
        <p:spPr>
          <a:xfrm>
            <a:off x="7199877" y="1334450"/>
            <a:ext cx="4992122" cy="3767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i="1" dirty="0" err="1" smtClean="0"/>
              <a:t>Revidere</a:t>
            </a:r>
            <a:r>
              <a:rPr lang="en-US" sz="2400" i="1" dirty="0" smtClean="0"/>
              <a:t> ad </a:t>
            </a:r>
            <a:r>
              <a:rPr lang="en-US" sz="2400" dirty="0" smtClean="0"/>
              <a:t>‘revisit her home’ (visit)</a:t>
            </a:r>
            <a:endParaRPr lang="en-GB" sz="2400" dirty="0"/>
          </a:p>
        </p:txBody>
      </p:sp>
      <p:sp>
        <p:nvSpPr>
          <p:cNvPr id="9" name="Content Placeholder 2"/>
          <p:cNvSpPr txBox="1">
            <a:spLocks/>
          </p:cNvSpPr>
          <p:nvPr/>
        </p:nvSpPr>
        <p:spPr>
          <a:xfrm>
            <a:off x="5204691" y="1776998"/>
            <a:ext cx="6248400" cy="70210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i="1" dirty="0" err="1" smtClean="0"/>
              <a:t>Respice</a:t>
            </a:r>
            <a:r>
              <a:rPr lang="en-US" sz="2400" i="1" dirty="0" smtClean="0"/>
              <a:t> ad </a:t>
            </a:r>
            <a:r>
              <a:rPr lang="en-US" sz="2400" dirty="0" smtClean="0"/>
              <a:t>‘look back at me’ (rotation)</a:t>
            </a:r>
            <a:endParaRPr lang="en-GB" sz="2400" dirty="0"/>
          </a:p>
        </p:txBody>
      </p:sp>
      <p:sp>
        <p:nvSpPr>
          <p:cNvPr id="10" name="Content Placeholder 2"/>
          <p:cNvSpPr txBox="1">
            <a:spLocks/>
          </p:cNvSpPr>
          <p:nvPr/>
        </p:nvSpPr>
        <p:spPr>
          <a:xfrm>
            <a:off x="1761067" y="2854563"/>
            <a:ext cx="10430933" cy="69188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i="1" dirty="0" smtClean="0"/>
              <a:t>Ad </a:t>
            </a:r>
            <a:r>
              <a:rPr lang="en-US" sz="2400" i="1" dirty="0" err="1" smtClean="0"/>
              <a:t>fabulam</a:t>
            </a:r>
            <a:r>
              <a:rPr lang="en-US" sz="2400" i="1" dirty="0" smtClean="0"/>
              <a:t> </a:t>
            </a:r>
            <a:r>
              <a:rPr lang="en-US" sz="2400" i="1" dirty="0" err="1" smtClean="0"/>
              <a:t>spectet</a:t>
            </a:r>
            <a:r>
              <a:rPr lang="en-US" sz="2400" i="1" dirty="0" smtClean="0"/>
              <a:t>  </a:t>
            </a:r>
            <a:r>
              <a:rPr lang="en-US" sz="2400" dirty="0" smtClean="0"/>
              <a:t>‘… that he might watch the play (in the theatre).’ (travel)</a:t>
            </a:r>
            <a:endParaRPr lang="en-GB" sz="2400" dirty="0"/>
          </a:p>
        </p:txBody>
      </p:sp>
      <p:sp>
        <p:nvSpPr>
          <p:cNvPr id="11" name="Content Placeholder 2"/>
          <p:cNvSpPr txBox="1">
            <a:spLocks/>
          </p:cNvSpPr>
          <p:nvPr/>
        </p:nvSpPr>
        <p:spPr>
          <a:xfrm>
            <a:off x="2637596" y="3530573"/>
            <a:ext cx="9493443" cy="69188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i="1" dirty="0" smtClean="0"/>
              <a:t>Ad </a:t>
            </a:r>
            <a:r>
              <a:rPr lang="en-US" sz="2400" i="1" dirty="0" err="1" smtClean="0"/>
              <a:t>oras</a:t>
            </a:r>
            <a:r>
              <a:rPr lang="en-US" sz="2400" i="1" dirty="0" smtClean="0"/>
              <a:t> </a:t>
            </a:r>
            <a:r>
              <a:rPr lang="en-US" sz="2400" i="1" dirty="0" err="1" smtClean="0"/>
              <a:t>respicere</a:t>
            </a:r>
            <a:r>
              <a:rPr lang="en-US" sz="2400" i="1" dirty="0" smtClean="0"/>
              <a:t> </a:t>
            </a:r>
            <a:r>
              <a:rPr lang="en-US" sz="2400" dirty="0" smtClean="0"/>
              <a:t>‘… to look back at the shores of her fatherland’ (rotation)</a:t>
            </a:r>
            <a:endParaRPr lang="en-GB" sz="2400" dirty="0"/>
          </a:p>
        </p:txBody>
      </p:sp>
    </p:spTree>
    <p:extLst>
      <p:ext uri="{BB962C8B-B14F-4D97-AF65-F5344CB8AC3E}">
        <p14:creationId xmlns:p14="http://schemas.microsoft.com/office/powerpoint/2010/main" val="1885443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p:bldP spid="6" grpId="0"/>
      <p:bldP spid="7" grpId="0"/>
      <p:bldP spid="8" grpId="0"/>
      <p:bldP spid="9" grpId="0"/>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i="1" dirty="0" err="1" smtClean="0"/>
              <a:t>Verba</a:t>
            </a:r>
            <a:r>
              <a:rPr lang="en-US" i="1" dirty="0" smtClean="0"/>
              <a:t> </a:t>
            </a:r>
            <a:r>
              <a:rPr lang="en-US" i="1" dirty="0" err="1" smtClean="0"/>
              <a:t>serviendi</a:t>
            </a:r>
            <a:r>
              <a:rPr lang="en-US" i="1" dirty="0" smtClean="0"/>
              <a:t> </a:t>
            </a:r>
            <a:r>
              <a:rPr lang="en-US" dirty="0" smtClean="0"/>
              <a:t>+ AD (Christian)</a:t>
            </a:r>
            <a:endParaRPr lang="en-GB" dirty="0"/>
          </a:p>
        </p:txBody>
      </p:sp>
      <p:sp>
        <p:nvSpPr>
          <p:cNvPr id="3" name="Content Placeholder 2"/>
          <p:cNvSpPr>
            <a:spLocks noGrp="1"/>
          </p:cNvSpPr>
          <p:nvPr>
            <p:ph idx="1"/>
          </p:nvPr>
        </p:nvSpPr>
        <p:spPr>
          <a:xfrm>
            <a:off x="0" y="3207768"/>
            <a:ext cx="12192000" cy="3650232"/>
          </a:xfrm>
        </p:spPr>
        <p:txBody>
          <a:bodyPr>
            <a:normAutofit/>
          </a:bodyPr>
          <a:lstStyle/>
          <a:p>
            <a:pPr marL="0" indent="0">
              <a:buNone/>
            </a:pPr>
            <a:r>
              <a:rPr lang="en-US" sz="2600" dirty="0" smtClean="0"/>
              <a:t>Christian Latin: </a:t>
            </a:r>
          </a:p>
          <a:p>
            <a:pPr marL="0" indent="0">
              <a:buNone/>
            </a:pPr>
            <a:r>
              <a:rPr lang="en-US" sz="2600" b="1" i="1" dirty="0" smtClean="0"/>
              <a:t>Ad</a:t>
            </a:r>
            <a:r>
              <a:rPr lang="en-US" sz="2600" i="1" dirty="0" smtClean="0"/>
              <a:t> </a:t>
            </a:r>
            <a:r>
              <a:rPr lang="en-US" sz="2600" i="1" dirty="0" err="1" smtClean="0"/>
              <a:t>cuius</a:t>
            </a:r>
            <a:r>
              <a:rPr lang="en-US" sz="2600" i="1" dirty="0" smtClean="0"/>
              <a:t> imperium </a:t>
            </a:r>
            <a:r>
              <a:rPr lang="en-US" sz="2600" i="1" dirty="0" err="1" smtClean="0"/>
              <a:t>caelum</a:t>
            </a:r>
            <a:r>
              <a:rPr lang="en-US" sz="2600" i="1" dirty="0" smtClean="0"/>
              <a:t> terra </a:t>
            </a:r>
            <a:r>
              <a:rPr lang="en-US" sz="2600" i="1" dirty="0" err="1" smtClean="0"/>
              <a:t>maria</a:t>
            </a:r>
            <a:r>
              <a:rPr lang="en-US" sz="2600" i="1" dirty="0" smtClean="0"/>
              <a:t> </a:t>
            </a:r>
            <a:r>
              <a:rPr lang="en-US" sz="2600" i="1" dirty="0" err="1" smtClean="0"/>
              <a:t>serviebant</a:t>
            </a:r>
            <a:r>
              <a:rPr lang="en-US" sz="2600" i="1" dirty="0"/>
              <a:t> </a:t>
            </a:r>
            <a:r>
              <a:rPr lang="en-US" sz="2600" dirty="0" smtClean="0"/>
              <a:t>‘whose domain heaven earth and the seas served’ (Jerome </a:t>
            </a:r>
            <a:r>
              <a:rPr lang="en-US" sz="2600" i="1" dirty="0" err="1" smtClean="0"/>
              <a:t>Epistulae</a:t>
            </a:r>
            <a:r>
              <a:rPr lang="en-US" sz="2600" dirty="0" smtClean="0"/>
              <a:t> 82.3)</a:t>
            </a:r>
          </a:p>
          <a:p>
            <a:pPr marL="0" indent="0">
              <a:buNone/>
            </a:pPr>
            <a:r>
              <a:rPr lang="en-US" sz="2600" dirty="0"/>
              <a:t>Medieval </a:t>
            </a:r>
            <a:r>
              <a:rPr lang="en-US" sz="2600" dirty="0" smtClean="0"/>
              <a:t>Latin (Blake and Velázquez (2012)) </a:t>
            </a:r>
            <a:endParaRPr lang="en-US" sz="2600" dirty="0"/>
          </a:p>
          <a:p>
            <a:pPr marL="0" indent="0">
              <a:buNone/>
            </a:pPr>
            <a:r>
              <a:rPr lang="en-US" sz="2600" i="1" dirty="0" err="1"/>
              <a:t>Ibi</a:t>
            </a:r>
            <a:r>
              <a:rPr lang="en-US" sz="2600" i="1" dirty="0"/>
              <a:t> </a:t>
            </a:r>
            <a:r>
              <a:rPr lang="en-US" sz="2600" i="1" dirty="0" err="1"/>
              <a:t>debent</a:t>
            </a:r>
            <a:r>
              <a:rPr lang="en-US" sz="2600" i="1" dirty="0"/>
              <a:t> </a:t>
            </a:r>
            <a:r>
              <a:rPr lang="en-US" sz="2600" i="1" dirty="0" err="1"/>
              <a:t>servire</a:t>
            </a:r>
            <a:r>
              <a:rPr lang="en-US" sz="2600" i="1" dirty="0"/>
              <a:t> </a:t>
            </a:r>
            <a:r>
              <a:rPr lang="en-US" sz="2600" b="1" i="1" dirty="0"/>
              <a:t>a</a:t>
            </a:r>
            <a:r>
              <a:rPr lang="en-US" sz="2600" i="1" dirty="0"/>
              <a:t> Sancta Maria </a:t>
            </a:r>
            <a:r>
              <a:rPr lang="en-US" sz="2600" dirty="0" smtClean="0"/>
              <a:t>‘there they must serve Saint Mary’ (</a:t>
            </a:r>
            <a:r>
              <a:rPr lang="en-US" sz="2600" i="1" dirty="0" err="1" smtClean="0"/>
              <a:t>Sahagun</a:t>
            </a:r>
            <a:r>
              <a:rPr lang="en-US" sz="2600" dirty="0" smtClean="0"/>
              <a:t> </a:t>
            </a:r>
            <a:r>
              <a:rPr lang="en-US" sz="2600" dirty="0"/>
              <a:t>423</a:t>
            </a:r>
            <a:r>
              <a:rPr lang="en-US" sz="2600" dirty="0" smtClean="0"/>
              <a:t>)</a:t>
            </a:r>
          </a:p>
          <a:p>
            <a:pPr marL="0" indent="0">
              <a:buNone/>
            </a:pPr>
            <a:r>
              <a:rPr lang="en-US" sz="2600" i="1" dirty="0" smtClean="0"/>
              <a:t>Si </a:t>
            </a:r>
            <a:r>
              <a:rPr lang="en-US" sz="2600" i="1" dirty="0" err="1" smtClean="0"/>
              <a:t>noluerint</a:t>
            </a:r>
            <a:r>
              <a:rPr lang="en-US" sz="2600" i="1" dirty="0" smtClean="0"/>
              <a:t> </a:t>
            </a:r>
            <a:r>
              <a:rPr lang="en-US" sz="2600" i="1" dirty="0" err="1" smtClean="0"/>
              <a:t>servire</a:t>
            </a:r>
            <a:r>
              <a:rPr lang="en-US" sz="2600" i="1" dirty="0" smtClean="0"/>
              <a:t> </a:t>
            </a:r>
            <a:r>
              <a:rPr lang="en-US" sz="2600" b="1" i="1" dirty="0" smtClean="0"/>
              <a:t>a</a:t>
            </a:r>
            <a:r>
              <a:rPr lang="en-US" sz="2600" i="1" dirty="0" smtClean="0"/>
              <a:t> </a:t>
            </a:r>
            <a:r>
              <a:rPr lang="en-US" sz="2600" i="1" dirty="0" err="1" smtClean="0"/>
              <a:t>sancto</a:t>
            </a:r>
            <a:r>
              <a:rPr lang="en-US" sz="2600" i="1" dirty="0" smtClean="0"/>
              <a:t> </a:t>
            </a:r>
            <a:r>
              <a:rPr lang="en-US" sz="2600" i="1" dirty="0" err="1" smtClean="0"/>
              <a:t>facundo</a:t>
            </a:r>
            <a:r>
              <a:rPr lang="en-US" sz="2600" i="1" dirty="0" smtClean="0"/>
              <a:t> </a:t>
            </a:r>
            <a:r>
              <a:rPr lang="en-US" sz="2600" i="1" dirty="0" err="1" smtClean="0"/>
              <a:t>serviant</a:t>
            </a:r>
            <a:r>
              <a:rPr lang="en-US" sz="2600" i="1" dirty="0" smtClean="0"/>
              <a:t> </a:t>
            </a:r>
            <a:r>
              <a:rPr lang="en-US" sz="2600" b="1" i="1" dirty="0" smtClean="0"/>
              <a:t>a </a:t>
            </a:r>
            <a:r>
              <a:rPr lang="en-US" sz="2600" i="1" dirty="0" err="1" smtClean="0"/>
              <a:t>filiis</a:t>
            </a:r>
            <a:r>
              <a:rPr lang="en-US" sz="2600" i="1" dirty="0" smtClean="0"/>
              <a:t> </a:t>
            </a:r>
            <a:r>
              <a:rPr lang="en-US" sz="2600" i="1" dirty="0" err="1" smtClean="0"/>
              <a:t>nostris</a:t>
            </a:r>
            <a:r>
              <a:rPr lang="en-US" sz="2600" i="1" dirty="0" smtClean="0"/>
              <a:t> cum </a:t>
            </a:r>
            <a:r>
              <a:rPr lang="en-US" sz="2600" i="1" dirty="0" err="1" smtClean="0"/>
              <a:t>suo</a:t>
            </a:r>
            <a:r>
              <a:rPr lang="en-US" sz="2600" i="1" dirty="0" smtClean="0"/>
              <a:t> </a:t>
            </a:r>
            <a:r>
              <a:rPr lang="en-US" sz="2600" i="1" dirty="0" err="1" smtClean="0"/>
              <a:t>solare</a:t>
            </a:r>
            <a:r>
              <a:rPr lang="en-US" sz="2600" i="1" dirty="0" smtClean="0"/>
              <a:t>… </a:t>
            </a:r>
            <a:r>
              <a:rPr lang="en-US" sz="2600" dirty="0" smtClean="0"/>
              <a:t>’if they are unwilling to serve Saint </a:t>
            </a:r>
            <a:r>
              <a:rPr lang="en-US" sz="2600" dirty="0" err="1" smtClean="0"/>
              <a:t>Facundus</a:t>
            </a:r>
            <a:r>
              <a:rPr lang="en-US" sz="2600" dirty="0" smtClean="0"/>
              <a:t>, let them serve our sons with their own sun’  (</a:t>
            </a:r>
            <a:r>
              <a:rPr lang="en-US" sz="2600" dirty="0" err="1" smtClean="0"/>
              <a:t>Sahagun</a:t>
            </a:r>
            <a:r>
              <a:rPr lang="en-US" sz="2600" dirty="0" smtClean="0"/>
              <a:t> 502)</a:t>
            </a:r>
            <a:endParaRPr lang="en-GB" sz="2600" dirty="0"/>
          </a:p>
          <a:p>
            <a:pPr marL="0" indent="0">
              <a:buNone/>
            </a:pPr>
            <a:endParaRPr lang="en-GB" sz="2600" dirty="0"/>
          </a:p>
        </p:txBody>
      </p:sp>
      <p:sp>
        <p:nvSpPr>
          <p:cNvPr id="8" name="Content Placeholder 2"/>
          <p:cNvSpPr txBox="1">
            <a:spLocks/>
          </p:cNvSpPr>
          <p:nvPr/>
        </p:nvSpPr>
        <p:spPr>
          <a:xfrm>
            <a:off x="0" y="1065526"/>
            <a:ext cx="12192000" cy="7067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600" i="1" dirty="0"/>
              <a:t>a</a:t>
            </a:r>
            <a:r>
              <a:rPr lang="en-US" sz="2600" i="1" dirty="0" smtClean="0"/>
              <a:t>d</a:t>
            </a:r>
            <a:r>
              <a:rPr lang="en-US" sz="2600" dirty="0" smtClean="0"/>
              <a:t> (K(dative) (</a:t>
            </a:r>
            <a:r>
              <a:rPr lang="en-US" sz="2600" dirty="0" err="1" smtClean="0"/>
              <a:t>Sornicola</a:t>
            </a:r>
            <a:r>
              <a:rPr lang="en-US" sz="2600" dirty="0" smtClean="0"/>
              <a:t> (1997, 1998)): </a:t>
            </a:r>
            <a:r>
              <a:rPr lang="en-US" sz="2600" dirty="0" err="1" smtClean="0"/>
              <a:t>verba</a:t>
            </a:r>
            <a:r>
              <a:rPr lang="en-US" sz="2600" dirty="0" smtClean="0"/>
              <a:t> (X2) + object (dative)</a:t>
            </a:r>
            <a:endParaRPr lang="en-US" altLang="zh-CN" sz="2600" dirty="0" smtClean="0"/>
          </a:p>
          <a:p>
            <a:pPr marL="0" indent="0">
              <a:buFont typeface="Arial" panose="020B0604020202020204" pitchFamily="34" charset="0"/>
              <a:buNone/>
            </a:pPr>
            <a:endParaRPr lang="en-GB" sz="2600" dirty="0"/>
          </a:p>
        </p:txBody>
      </p:sp>
      <p:sp>
        <p:nvSpPr>
          <p:cNvPr id="12" name="Content Placeholder 2"/>
          <p:cNvSpPr txBox="1">
            <a:spLocks/>
          </p:cNvSpPr>
          <p:nvPr/>
        </p:nvSpPr>
        <p:spPr>
          <a:xfrm>
            <a:off x="1750291" y="6342783"/>
            <a:ext cx="8691418" cy="51521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i="1" dirty="0" smtClean="0"/>
              <a:t>Ad</a:t>
            </a:r>
            <a:r>
              <a:rPr lang="en-US" dirty="0" smtClean="0"/>
              <a:t> (beneficiary/recipient/experiencer: human/animate)</a:t>
            </a:r>
            <a:endParaRPr lang="en-GB" dirty="0"/>
          </a:p>
        </p:txBody>
      </p:sp>
      <p:sp>
        <p:nvSpPr>
          <p:cNvPr id="4" name="Rectangle 3"/>
          <p:cNvSpPr/>
          <p:nvPr/>
        </p:nvSpPr>
        <p:spPr>
          <a:xfrm>
            <a:off x="0" y="1487151"/>
            <a:ext cx="12192000" cy="830997"/>
          </a:xfrm>
          <a:prstGeom prst="rect">
            <a:avLst/>
          </a:prstGeom>
        </p:spPr>
        <p:txBody>
          <a:bodyPr wrap="square">
            <a:spAutoFit/>
          </a:bodyPr>
          <a:lstStyle/>
          <a:p>
            <a:r>
              <a:rPr lang="en-US" sz="2400" dirty="0"/>
              <a:t>Ethic dative</a:t>
            </a:r>
            <a:r>
              <a:rPr lang="en-US" sz="2400" i="1" dirty="0"/>
              <a:t>: </a:t>
            </a:r>
            <a:r>
              <a:rPr lang="en-US" sz="2400" i="1" dirty="0" err="1"/>
              <a:t>servire</a:t>
            </a:r>
            <a:r>
              <a:rPr lang="en-US" sz="2400" dirty="0"/>
              <a:t> ‘to serve’, </a:t>
            </a:r>
            <a:r>
              <a:rPr lang="en-US" sz="2400" i="1" dirty="0" err="1"/>
              <a:t>iuvare</a:t>
            </a:r>
            <a:r>
              <a:rPr lang="en-US" sz="2400" dirty="0"/>
              <a:t> ‘to help’, </a:t>
            </a:r>
            <a:r>
              <a:rPr lang="en-US" sz="2400" i="1" dirty="0" err="1"/>
              <a:t>nocere</a:t>
            </a:r>
            <a:r>
              <a:rPr lang="en-US" sz="2400" dirty="0"/>
              <a:t> ‘to harm’ + </a:t>
            </a:r>
            <a:r>
              <a:rPr lang="en-US" sz="2400" dirty="0" smtClean="0"/>
              <a:t>direct object </a:t>
            </a:r>
            <a:endParaRPr lang="en-US" sz="2400" dirty="0"/>
          </a:p>
          <a:p>
            <a:r>
              <a:rPr lang="en-US" sz="2400" dirty="0"/>
              <a:t>(dative: </a:t>
            </a:r>
            <a:r>
              <a:rPr lang="en-US" sz="2400" dirty="0" smtClean="0"/>
              <a:t>beneficiary/</a:t>
            </a:r>
            <a:r>
              <a:rPr lang="en-US" sz="2400" dirty="0" err="1" smtClean="0"/>
              <a:t>maleficiary</a:t>
            </a:r>
            <a:r>
              <a:rPr lang="en-US" sz="2400" dirty="0" smtClean="0"/>
              <a:t>)</a:t>
            </a:r>
            <a:endParaRPr lang="en-US" sz="2400" dirty="0"/>
          </a:p>
        </p:txBody>
      </p:sp>
      <p:sp>
        <p:nvSpPr>
          <p:cNvPr id="5" name="Rectangle 4"/>
          <p:cNvSpPr/>
          <p:nvPr/>
        </p:nvSpPr>
        <p:spPr>
          <a:xfrm>
            <a:off x="0" y="2338693"/>
            <a:ext cx="12192000" cy="830997"/>
          </a:xfrm>
          <a:prstGeom prst="rect">
            <a:avLst/>
          </a:prstGeom>
        </p:spPr>
        <p:txBody>
          <a:bodyPr wrap="square">
            <a:spAutoFit/>
          </a:bodyPr>
          <a:lstStyle/>
          <a:p>
            <a:r>
              <a:rPr lang="en-US" sz="2400" dirty="0"/>
              <a:t>Psych-verbs</a:t>
            </a:r>
            <a:r>
              <a:rPr lang="en-US" sz="2400" i="1" dirty="0"/>
              <a:t>: </a:t>
            </a:r>
            <a:r>
              <a:rPr lang="en-US" sz="2400" i="1" dirty="0" err="1"/>
              <a:t>placere</a:t>
            </a:r>
            <a:r>
              <a:rPr lang="en-US" sz="2400" dirty="0"/>
              <a:t> ‘to please’, </a:t>
            </a:r>
            <a:r>
              <a:rPr lang="en-US" sz="2400" i="1" dirty="0" err="1"/>
              <a:t>interesse</a:t>
            </a:r>
            <a:r>
              <a:rPr lang="en-US" sz="2400" dirty="0"/>
              <a:t> ‘to be matter of concern</a:t>
            </a:r>
            <a:r>
              <a:rPr lang="en-US" sz="2400" dirty="0" smtClean="0"/>
              <a:t>’ </a:t>
            </a:r>
            <a:r>
              <a:rPr lang="en-US" sz="2400" dirty="0"/>
              <a:t>(dative: experiencer, recipient)</a:t>
            </a:r>
          </a:p>
        </p:txBody>
      </p:sp>
    </p:spTree>
    <p:extLst>
      <p:ext uri="{BB962C8B-B14F-4D97-AF65-F5344CB8AC3E}">
        <p14:creationId xmlns:p14="http://schemas.microsoft.com/office/powerpoint/2010/main" val="150478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12" grpId="0"/>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r>
              <a:rPr lang="en-US" i="1" dirty="0" smtClean="0"/>
              <a:t>Verbal </a:t>
            </a:r>
            <a:r>
              <a:rPr lang="en-US" i="1" dirty="0" err="1" smtClean="0"/>
              <a:t>clamandi</a:t>
            </a:r>
            <a:r>
              <a:rPr lang="en-US" i="1" dirty="0" smtClean="0"/>
              <a:t> </a:t>
            </a:r>
            <a:r>
              <a:rPr lang="en-US" dirty="0" smtClean="0"/>
              <a:t>+ AD (Christian/Medieval)  </a:t>
            </a:r>
            <a:endParaRPr lang="en-GB" dirty="0"/>
          </a:p>
        </p:txBody>
      </p:sp>
      <p:sp>
        <p:nvSpPr>
          <p:cNvPr id="4" name="Content Placeholder 2"/>
          <p:cNvSpPr txBox="1">
            <a:spLocks/>
          </p:cNvSpPr>
          <p:nvPr/>
        </p:nvSpPr>
        <p:spPr>
          <a:xfrm>
            <a:off x="0" y="2994260"/>
            <a:ext cx="12192000" cy="154282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i="1" dirty="0" smtClean="0"/>
              <a:t>De </a:t>
            </a:r>
            <a:r>
              <a:rPr lang="en-US" i="1" dirty="0" err="1" smtClean="0"/>
              <a:t>profundis</a:t>
            </a:r>
            <a:r>
              <a:rPr lang="en-US" i="1" dirty="0" smtClean="0"/>
              <a:t> </a:t>
            </a:r>
            <a:r>
              <a:rPr lang="en-US" i="1" dirty="0" err="1" smtClean="0"/>
              <a:t>clamavi</a:t>
            </a:r>
            <a:r>
              <a:rPr lang="en-US" i="1" dirty="0" smtClean="0"/>
              <a:t> </a:t>
            </a:r>
            <a:r>
              <a:rPr lang="en-US" b="1" i="1" dirty="0" smtClean="0"/>
              <a:t>ad</a:t>
            </a:r>
            <a:r>
              <a:rPr lang="en-US" i="1" dirty="0" smtClean="0"/>
              <a:t> </a:t>
            </a:r>
            <a:r>
              <a:rPr lang="en-US" i="1" dirty="0" err="1" smtClean="0"/>
              <a:t>te</a:t>
            </a:r>
            <a:r>
              <a:rPr lang="en-US" i="1" dirty="0" smtClean="0"/>
              <a:t>, </a:t>
            </a:r>
            <a:r>
              <a:rPr lang="en-US" i="1" dirty="0" err="1" smtClean="0"/>
              <a:t>Domine</a:t>
            </a:r>
            <a:r>
              <a:rPr lang="en-US" i="1" dirty="0" smtClean="0"/>
              <a:t> </a:t>
            </a:r>
            <a:r>
              <a:rPr lang="en-US" dirty="0" smtClean="0"/>
              <a:t>‘from the depths of my heart I called upon you, my Lord’ (</a:t>
            </a:r>
            <a:r>
              <a:rPr lang="en-US" i="1" dirty="0" err="1" smtClean="0"/>
              <a:t>Psalmi</a:t>
            </a:r>
            <a:r>
              <a:rPr lang="en-US" dirty="0" smtClean="0"/>
              <a:t> 129) </a:t>
            </a:r>
          </a:p>
          <a:p>
            <a:pPr marL="0" indent="0">
              <a:buFont typeface="Arial" panose="020B0604020202020204" pitchFamily="34" charset="0"/>
              <a:buNone/>
            </a:pPr>
            <a:r>
              <a:rPr lang="en-US" i="1" dirty="0" err="1" smtClean="0"/>
              <a:t>Adversus</a:t>
            </a:r>
            <a:r>
              <a:rPr lang="en-US" i="1" dirty="0" smtClean="0"/>
              <a:t> </a:t>
            </a:r>
            <a:r>
              <a:rPr lang="en-US" i="1" dirty="0" err="1" smtClean="0"/>
              <a:t>nos</a:t>
            </a:r>
            <a:r>
              <a:rPr lang="en-US" i="1" dirty="0" smtClean="0"/>
              <a:t> </a:t>
            </a:r>
            <a:r>
              <a:rPr lang="en-US" i="1" dirty="0" err="1" smtClean="0"/>
              <a:t>facta</a:t>
            </a:r>
            <a:r>
              <a:rPr lang="en-US" i="1" dirty="0" smtClean="0"/>
              <a:t> </a:t>
            </a:r>
            <a:r>
              <a:rPr lang="en-US" i="1" dirty="0" err="1" smtClean="0"/>
              <a:t>sua</a:t>
            </a:r>
            <a:r>
              <a:rPr lang="en-US" i="1" dirty="0" smtClean="0"/>
              <a:t> clamant </a:t>
            </a:r>
            <a:r>
              <a:rPr lang="en-US" dirty="0" smtClean="0"/>
              <a:t>‘they shout what they did against us’ (</a:t>
            </a:r>
            <a:r>
              <a:rPr lang="en-US" i="1" dirty="0" err="1" smtClean="0"/>
              <a:t>Augustinus</a:t>
            </a:r>
            <a:r>
              <a:rPr lang="en-US" i="1" dirty="0" smtClean="0"/>
              <a:t>, Contra </a:t>
            </a:r>
            <a:r>
              <a:rPr lang="en-US" i="1" dirty="0" err="1" smtClean="0"/>
              <a:t>Epistulam</a:t>
            </a:r>
            <a:r>
              <a:rPr lang="en-US" i="1" dirty="0" smtClean="0"/>
              <a:t> </a:t>
            </a:r>
            <a:r>
              <a:rPr lang="en-US" i="1" dirty="0" err="1" smtClean="0"/>
              <a:t>Parmeniani</a:t>
            </a:r>
            <a:r>
              <a:rPr lang="en-US" i="1" dirty="0" smtClean="0"/>
              <a:t> </a:t>
            </a:r>
            <a:r>
              <a:rPr lang="en-US" dirty="0" smtClean="0"/>
              <a:t>2.1.2)</a:t>
            </a:r>
            <a:endParaRPr lang="en-GB" dirty="0"/>
          </a:p>
        </p:txBody>
      </p:sp>
      <p:sp>
        <p:nvSpPr>
          <p:cNvPr id="9" name="Content Placeholder 2"/>
          <p:cNvSpPr txBox="1">
            <a:spLocks/>
          </p:cNvSpPr>
          <p:nvPr/>
        </p:nvSpPr>
        <p:spPr>
          <a:xfrm>
            <a:off x="6946511" y="4537083"/>
            <a:ext cx="5245489" cy="5152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i="1" dirty="0" smtClean="0"/>
              <a:t>Ad</a:t>
            </a:r>
            <a:r>
              <a:rPr lang="en-US" dirty="0" smtClean="0"/>
              <a:t> (indirect object &gt; direct object) </a:t>
            </a:r>
            <a:endParaRPr lang="en-GB" dirty="0"/>
          </a:p>
        </p:txBody>
      </p:sp>
      <p:sp>
        <p:nvSpPr>
          <p:cNvPr id="10" name="Content Placeholder 2"/>
          <p:cNvSpPr txBox="1">
            <a:spLocks/>
          </p:cNvSpPr>
          <p:nvPr/>
        </p:nvSpPr>
        <p:spPr>
          <a:xfrm>
            <a:off x="3000901" y="5052300"/>
            <a:ext cx="6190198" cy="51521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i="1" dirty="0" smtClean="0"/>
              <a:t>Ad</a:t>
            </a:r>
            <a:r>
              <a:rPr lang="en-US" dirty="0" smtClean="0"/>
              <a:t> (human/animate) vs ø (inanimate) </a:t>
            </a:r>
            <a:endParaRPr lang="en-GB" dirty="0"/>
          </a:p>
        </p:txBody>
      </p:sp>
      <p:sp>
        <p:nvSpPr>
          <p:cNvPr id="11" name="Content Placeholder 2"/>
          <p:cNvSpPr txBox="1">
            <a:spLocks/>
          </p:cNvSpPr>
          <p:nvPr/>
        </p:nvSpPr>
        <p:spPr>
          <a:xfrm>
            <a:off x="0" y="1023852"/>
            <a:ext cx="12192000" cy="55432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Latin </a:t>
            </a:r>
            <a:r>
              <a:rPr lang="en-US" i="1" dirty="0" err="1"/>
              <a:t>c</a:t>
            </a:r>
            <a:r>
              <a:rPr lang="en-US" i="1" dirty="0" err="1" smtClean="0"/>
              <a:t>lamare</a:t>
            </a:r>
            <a:r>
              <a:rPr lang="en-US" i="1" dirty="0" smtClean="0"/>
              <a:t> </a:t>
            </a:r>
            <a:r>
              <a:rPr lang="en-US" dirty="0" smtClean="0"/>
              <a:t>‘to shout’ &gt; (proto-)Romance *</a:t>
            </a:r>
            <a:r>
              <a:rPr lang="en-US" i="1" dirty="0" err="1" smtClean="0"/>
              <a:t>clamare</a:t>
            </a:r>
            <a:r>
              <a:rPr lang="en-US" dirty="0" smtClean="0"/>
              <a:t> ‘to call’:  </a:t>
            </a:r>
            <a:endParaRPr lang="en-GB" dirty="0"/>
          </a:p>
        </p:txBody>
      </p:sp>
      <p:sp>
        <p:nvSpPr>
          <p:cNvPr id="12" name="Content Placeholder 2"/>
          <p:cNvSpPr txBox="1">
            <a:spLocks/>
          </p:cNvSpPr>
          <p:nvPr/>
        </p:nvSpPr>
        <p:spPr>
          <a:xfrm>
            <a:off x="0" y="1492624"/>
            <a:ext cx="12192000" cy="1614347"/>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i="1" dirty="0" err="1" smtClean="0"/>
              <a:t>Clamo</a:t>
            </a:r>
            <a:r>
              <a:rPr lang="en-US" i="1" dirty="0" smtClean="0"/>
              <a:t> </a:t>
            </a:r>
            <a:r>
              <a:rPr lang="en-US" i="1" dirty="0" err="1" smtClean="0"/>
              <a:t>mihi</a:t>
            </a:r>
            <a:r>
              <a:rPr lang="en-US" i="1" dirty="0" smtClean="0"/>
              <a:t> ipse: </a:t>
            </a:r>
            <a:r>
              <a:rPr lang="en-US" i="1" dirty="0" err="1" smtClean="0"/>
              <a:t>munera</a:t>
            </a:r>
            <a:r>
              <a:rPr lang="en-US" i="1" dirty="0" smtClean="0"/>
              <a:t> </a:t>
            </a:r>
            <a:r>
              <a:rPr lang="en-US" i="1" dirty="0" err="1" smtClean="0"/>
              <a:t>annos</a:t>
            </a:r>
            <a:r>
              <a:rPr lang="en-US" i="1" dirty="0" smtClean="0"/>
              <a:t> </a:t>
            </a:r>
            <a:r>
              <a:rPr lang="en-US" i="1" dirty="0" err="1" smtClean="0"/>
              <a:t>tuos</a:t>
            </a:r>
            <a:r>
              <a:rPr lang="en-US" dirty="0" smtClean="0"/>
              <a:t> ‘I should to myself: count your years!’ (Seneca </a:t>
            </a:r>
            <a:r>
              <a:rPr lang="en-US" i="1" dirty="0" err="1" smtClean="0"/>
              <a:t>Epistulae</a:t>
            </a:r>
            <a:r>
              <a:rPr lang="en-US" i="1" dirty="0" smtClean="0"/>
              <a:t> Morales ad </a:t>
            </a:r>
            <a:r>
              <a:rPr lang="en-US" i="1" dirty="0" err="1" smtClean="0"/>
              <a:t>Lucilium</a:t>
            </a:r>
            <a:r>
              <a:rPr lang="en-US" i="1" dirty="0" smtClean="0"/>
              <a:t> </a:t>
            </a:r>
            <a:r>
              <a:rPr lang="en-US" dirty="0" smtClean="0"/>
              <a:t>27)</a:t>
            </a:r>
          </a:p>
          <a:p>
            <a:pPr marL="0" indent="0">
              <a:buFont typeface="Arial" panose="020B0604020202020204" pitchFamily="34" charset="0"/>
              <a:buNone/>
            </a:pPr>
            <a:r>
              <a:rPr lang="en-US" b="1" i="1" dirty="0" smtClean="0"/>
              <a:t>Ad</a:t>
            </a:r>
            <a:r>
              <a:rPr lang="en-US" i="1" dirty="0" smtClean="0"/>
              <a:t> me </a:t>
            </a:r>
            <a:r>
              <a:rPr lang="en-US" i="1" dirty="0" err="1" smtClean="0"/>
              <a:t>omnes</a:t>
            </a:r>
            <a:r>
              <a:rPr lang="en-US" i="1" dirty="0" smtClean="0"/>
              <a:t> clamant: </a:t>
            </a:r>
            <a:r>
              <a:rPr lang="en-US" i="1" dirty="0" err="1" smtClean="0"/>
              <a:t>Ianua</a:t>
            </a:r>
            <a:r>
              <a:rPr lang="en-US" i="1" dirty="0" smtClean="0"/>
              <a:t> culpa </a:t>
            </a:r>
            <a:r>
              <a:rPr lang="en-US" i="1" dirty="0" err="1" smtClean="0"/>
              <a:t>tua</a:t>
            </a:r>
            <a:r>
              <a:rPr lang="en-US" i="1" dirty="0" smtClean="0"/>
              <a:t> </a:t>
            </a:r>
            <a:r>
              <a:rPr lang="en-US" i="1" dirty="0" err="1" smtClean="0"/>
              <a:t>est</a:t>
            </a:r>
            <a:r>
              <a:rPr lang="en-US" dirty="0"/>
              <a:t> </a:t>
            </a:r>
            <a:r>
              <a:rPr lang="en-US" dirty="0" smtClean="0"/>
              <a:t>‘Everyone shouts at me: Door, it is your fault!’ (Catullus 67:14) </a:t>
            </a:r>
            <a:endParaRPr lang="en-GB" dirty="0"/>
          </a:p>
        </p:txBody>
      </p:sp>
    </p:spTree>
    <p:extLst>
      <p:ext uri="{BB962C8B-B14F-4D97-AF65-F5344CB8AC3E}">
        <p14:creationId xmlns:p14="http://schemas.microsoft.com/office/powerpoint/2010/main" val="3457937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P spid="11"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r>
              <a:rPr lang="en-US" i="1" dirty="0" smtClean="0"/>
              <a:t>Verbal </a:t>
            </a:r>
            <a:r>
              <a:rPr lang="en-US" i="1" dirty="0" err="1" smtClean="0"/>
              <a:t>orandi</a:t>
            </a:r>
            <a:r>
              <a:rPr lang="en-US" i="1" dirty="0" smtClean="0"/>
              <a:t> </a:t>
            </a:r>
            <a:r>
              <a:rPr lang="en-US" dirty="0" smtClean="0"/>
              <a:t>+ AD (Christian/Medieval)  </a:t>
            </a:r>
            <a:endParaRPr lang="en-GB" dirty="0"/>
          </a:p>
        </p:txBody>
      </p:sp>
      <p:sp>
        <p:nvSpPr>
          <p:cNvPr id="6" name="Content Placeholder 2"/>
          <p:cNvSpPr txBox="1">
            <a:spLocks/>
          </p:cNvSpPr>
          <p:nvPr/>
        </p:nvSpPr>
        <p:spPr>
          <a:xfrm>
            <a:off x="0" y="3667660"/>
            <a:ext cx="12192000" cy="156500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altLang="zh-HK" sz="2600" i="1" dirty="0" err="1" smtClean="0"/>
              <a:t>Moyses</a:t>
            </a:r>
            <a:r>
              <a:rPr lang="en-GB" altLang="zh-HK" sz="2600" i="1" dirty="0" smtClean="0"/>
              <a:t> </a:t>
            </a:r>
            <a:r>
              <a:rPr lang="en-GB" altLang="zh-HK" sz="2600" i="1" dirty="0" err="1"/>
              <a:t>orabat</a:t>
            </a:r>
            <a:r>
              <a:rPr lang="en-GB" altLang="zh-HK" sz="2600" i="1" dirty="0"/>
              <a:t> </a:t>
            </a:r>
            <a:r>
              <a:rPr lang="en-GB" altLang="zh-HK" sz="2600" b="1" i="1" dirty="0"/>
              <a:t>ad</a:t>
            </a:r>
            <a:r>
              <a:rPr lang="en-GB" altLang="zh-HK" sz="2600" i="1" dirty="0"/>
              <a:t> </a:t>
            </a:r>
            <a:r>
              <a:rPr lang="en-GB" altLang="zh-HK" sz="2600" i="1" dirty="0" err="1"/>
              <a:t>Dominum</a:t>
            </a:r>
            <a:r>
              <a:rPr lang="en-GB" altLang="zh-HK" sz="2600" i="1" dirty="0"/>
              <a:t> </a:t>
            </a:r>
            <a:r>
              <a:rPr lang="en-GB" altLang="zh-HK" sz="2600" dirty="0"/>
              <a:t>‘Moses was begging the Lord.’ (</a:t>
            </a:r>
            <a:r>
              <a:rPr lang="en-GB" altLang="zh-HK" sz="2600" i="1" dirty="0" err="1"/>
              <a:t>Libri</a:t>
            </a:r>
            <a:r>
              <a:rPr lang="en-GB" altLang="zh-HK" sz="2600" i="1" dirty="0"/>
              <a:t> </a:t>
            </a:r>
            <a:r>
              <a:rPr lang="en-GB" altLang="zh-HK" sz="2600" i="1" dirty="0" err="1"/>
              <a:t>Maccabaorum</a:t>
            </a:r>
            <a:r>
              <a:rPr lang="en-GB" altLang="zh-HK" sz="2600" i="1" dirty="0"/>
              <a:t> </a:t>
            </a:r>
            <a:r>
              <a:rPr lang="en-GB" altLang="zh-HK" sz="2600" dirty="0"/>
              <a:t>2.10)</a:t>
            </a:r>
            <a:endParaRPr lang="zh-TW" altLang="zh-HK" sz="2600" dirty="0"/>
          </a:p>
          <a:p>
            <a:pPr marL="0" indent="0">
              <a:buFont typeface="Arial" panose="020B0604020202020204" pitchFamily="34" charset="0"/>
              <a:buNone/>
            </a:pPr>
            <a:r>
              <a:rPr lang="en-US" sz="2600" i="1" dirty="0" err="1" smtClean="0"/>
              <a:t>Veniam</a:t>
            </a:r>
            <a:r>
              <a:rPr lang="en-US" sz="2600" i="1" dirty="0" smtClean="0"/>
              <a:t>… </a:t>
            </a:r>
            <a:r>
              <a:rPr lang="en-US" sz="2600" b="1" i="1" dirty="0" smtClean="0"/>
              <a:t>ad</a:t>
            </a:r>
            <a:r>
              <a:rPr lang="en-US" sz="2600" i="1" dirty="0" smtClean="0"/>
              <a:t> Domino </a:t>
            </a:r>
            <a:r>
              <a:rPr lang="en-US" sz="2600" i="1" dirty="0" err="1" smtClean="0"/>
              <a:t>poposcebat</a:t>
            </a:r>
            <a:r>
              <a:rPr lang="en-US" sz="2600" i="1" dirty="0" smtClean="0"/>
              <a:t> ‘</a:t>
            </a:r>
            <a:r>
              <a:rPr lang="en-US" sz="2600" dirty="0" smtClean="0"/>
              <a:t>she demanded the Lord for mercy</a:t>
            </a:r>
            <a:r>
              <a:rPr lang="en-US" sz="2600" i="1" dirty="0" smtClean="0"/>
              <a:t>’ </a:t>
            </a:r>
            <a:r>
              <a:rPr lang="en-US" sz="2600" dirty="0" smtClean="0"/>
              <a:t>(</a:t>
            </a:r>
            <a:r>
              <a:rPr lang="en-US" sz="2600" i="1" dirty="0" err="1" smtClean="0"/>
              <a:t>Chronicon</a:t>
            </a:r>
            <a:r>
              <a:rPr lang="en-US" sz="2600" i="1" dirty="0" smtClean="0"/>
              <a:t> </a:t>
            </a:r>
            <a:r>
              <a:rPr lang="en-US" sz="2600" i="1" dirty="0" err="1" smtClean="0"/>
              <a:t>Salernitanum</a:t>
            </a:r>
            <a:r>
              <a:rPr lang="en-US" sz="2600" i="1" dirty="0" smtClean="0"/>
              <a:t> </a:t>
            </a:r>
            <a:r>
              <a:rPr lang="en-US" sz="2600" dirty="0" smtClean="0"/>
              <a:t>11)</a:t>
            </a:r>
          </a:p>
          <a:p>
            <a:pPr marL="0" indent="0">
              <a:buFont typeface="Arial" panose="020B0604020202020204" pitchFamily="34" charset="0"/>
              <a:buNone/>
            </a:pPr>
            <a:endParaRPr lang="en-GB" sz="2600" dirty="0"/>
          </a:p>
        </p:txBody>
      </p:sp>
      <p:sp>
        <p:nvSpPr>
          <p:cNvPr id="7" name="Content Placeholder 2"/>
          <p:cNvSpPr txBox="1">
            <a:spLocks/>
          </p:cNvSpPr>
          <p:nvPr/>
        </p:nvSpPr>
        <p:spPr>
          <a:xfrm>
            <a:off x="7397421" y="1433316"/>
            <a:ext cx="5087632" cy="54457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i="1" dirty="0" smtClean="0"/>
              <a:t>Ad/ab </a:t>
            </a:r>
            <a:r>
              <a:rPr lang="en-US" dirty="0" smtClean="0"/>
              <a:t>‘from’ (human/animate: source) (Medieval Latin) </a:t>
            </a:r>
            <a:endParaRPr lang="en-GB" dirty="0"/>
          </a:p>
        </p:txBody>
      </p:sp>
      <p:sp>
        <p:nvSpPr>
          <p:cNvPr id="8" name="Content Placeholder 2"/>
          <p:cNvSpPr txBox="1">
            <a:spLocks/>
          </p:cNvSpPr>
          <p:nvPr/>
        </p:nvSpPr>
        <p:spPr>
          <a:xfrm>
            <a:off x="0" y="2169787"/>
            <a:ext cx="12277655" cy="8851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i="1" dirty="0" err="1" smtClean="0"/>
              <a:t>Numquam</a:t>
            </a:r>
            <a:r>
              <a:rPr lang="en-US" sz="2400" i="1" dirty="0" smtClean="0"/>
              <a:t> abs </a:t>
            </a:r>
            <a:r>
              <a:rPr lang="en-US" sz="2400" i="1" dirty="0" err="1" smtClean="0"/>
              <a:t>te</a:t>
            </a:r>
            <a:r>
              <a:rPr lang="en-US" sz="2400" i="1" dirty="0" smtClean="0"/>
              <a:t> </a:t>
            </a:r>
            <a:r>
              <a:rPr lang="en-US" sz="2400" i="1" dirty="0" err="1" smtClean="0"/>
              <a:t>petam</a:t>
            </a:r>
            <a:r>
              <a:rPr lang="en-US" sz="2400" i="1" dirty="0" smtClean="0"/>
              <a:t> </a:t>
            </a:r>
            <a:r>
              <a:rPr lang="en-US" sz="2400" dirty="0" smtClean="0"/>
              <a:t>‘I shall never seek (it) from you’ &gt; ‘I shall never beg you’ (Plautus </a:t>
            </a:r>
            <a:r>
              <a:rPr lang="en-US" sz="2400" i="1" dirty="0" err="1" smtClean="0"/>
              <a:t>Bacchides</a:t>
            </a:r>
            <a:r>
              <a:rPr lang="en-US" sz="2400" dirty="0" smtClean="0"/>
              <a:t> 1144)</a:t>
            </a:r>
          </a:p>
        </p:txBody>
      </p:sp>
      <p:sp>
        <p:nvSpPr>
          <p:cNvPr id="10" name="Content Placeholder 2"/>
          <p:cNvSpPr txBox="1">
            <a:spLocks/>
          </p:cNvSpPr>
          <p:nvPr/>
        </p:nvSpPr>
        <p:spPr>
          <a:xfrm>
            <a:off x="3043728" y="5189455"/>
            <a:ext cx="6190198" cy="51521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i="1" dirty="0" smtClean="0"/>
              <a:t>Ad/ab</a:t>
            </a:r>
            <a:r>
              <a:rPr lang="en-US" dirty="0" smtClean="0"/>
              <a:t> (human/animate) vs ø (inanimate) </a:t>
            </a:r>
            <a:endParaRPr lang="en-GB" dirty="0"/>
          </a:p>
        </p:txBody>
      </p:sp>
      <p:sp>
        <p:nvSpPr>
          <p:cNvPr id="11" name="Content Placeholder 2"/>
          <p:cNvSpPr txBox="1">
            <a:spLocks/>
          </p:cNvSpPr>
          <p:nvPr/>
        </p:nvSpPr>
        <p:spPr>
          <a:xfrm>
            <a:off x="0" y="1013299"/>
            <a:ext cx="12192000" cy="124812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i="1" dirty="0" err="1"/>
              <a:t>r</a:t>
            </a:r>
            <a:r>
              <a:rPr lang="en-US" sz="2400" i="1" dirty="0" err="1" smtClean="0"/>
              <a:t>ogare</a:t>
            </a:r>
            <a:r>
              <a:rPr lang="en-US" sz="2400" dirty="0" smtClean="0"/>
              <a:t> ‘to beg’, </a:t>
            </a:r>
            <a:r>
              <a:rPr lang="en-US" sz="2400" i="1" dirty="0" err="1" smtClean="0"/>
              <a:t>petere</a:t>
            </a:r>
            <a:r>
              <a:rPr lang="en-US" sz="2400" dirty="0" smtClean="0"/>
              <a:t> ’to seek’, </a:t>
            </a:r>
            <a:r>
              <a:rPr lang="en-US" sz="2400" i="1" dirty="0" err="1" smtClean="0"/>
              <a:t>implorare</a:t>
            </a:r>
            <a:r>
              <a:rPr lang="en-US" sz="2400" i="1" dirty="0" smtClean="0"/>
              <a:t> </a:t>
            </a:r>
            <a:r>
              <a:rPr lang="en-US" sz="2400" dirty="0" smtClean="0"/>
              <a:t>‘to beg’, </a:t>
            </a:r>
            <a:r>
              <a:rPr lang="en-US" sz="2400" i="1" dirty="0" err="1" smtClean="0"/>
              <a:t>poscere</a:t>
            </a:r>
            <a:r>
              <a:rPr lang="en-US" sz="2400" i="1" dirty="0" smtClean="0"/>
              <a:t>/</a:t>
            </a:r>
            <a:r>
              <a:rPr lang="en-US" sz="2400" i="1" dirty="0" err="1" smtClean="0"/>
              <a:t>postulare</a:t>
            </a:r>
            <a:r>
              <a:rPr lang="en-US" sz="2400" dirty="0" smtClean="0"/>
              <a:t> ‘to demand’</a:t>
            </a:r>
          </a:p>
          <a:p>
            <a:pPr marL="0" indent="0">
              <a:buFont typeface="Arial" panose="020B0604020202020204" pitchFamily="34" charset="0"/>
              <a:buNone/>
            </a:pPr>
            <a:r>
              <a:rPr lang="en-US" sz="2400" i="1" dirty="0" err="1"/>
              <a:t>o</a:t>
            </a:r>
            <a:r>
              <a:rPr lang="en-US" sz="2400" i="1" dirty="0" err="1" smtClean="0"/>
              <a:t>rare</a:t>
            </a:r>
            <a:r>
              <a:rPr lang="en-US" sz="2400" dirty="0" smtClean="0"/>
              <a:t> ‘to beg/pray’, </a:t>
            </a:r>
            <a:r>
              <a:rPr lang="en-US" sz="2400" i="1" dirty="0" err="1" smtClean="0"/>
              <a:t>supplicari</a:t>
            </a:r>
            <a:r>
              <a:rPr lang="en-US" sz="2400" dirty="0" smtClean="0"/>
              <a:t> ‘to beg/pray’</a:t>
            </a:r>
            <a:endParaRPr lang="en-GB" sz="2400" dirty="0"/>
          </a:p>
        </p:txBody>
      </p:sp>
      <p:sp>
        <p:nvSpPr>
          <p:cNvPr id="12" name="Content Placeholder 2"/>
          <p:cNvSpPr txBox="1">
            <a:spLocks/>
          </p:cNvSpPr>
          <p:nvPr/>
        </p:nvSpPr>
        <p:spPr>
          <a:xfrm>
            <a:off x="0" y="3010819"/>
            <a:ext cx="12192000" cy="47200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Double accusative</a:t>
            </a:r>
            <a:r>
              <a:rPr lang="en-US" i="1" dirty="0" smtClean="0"/>
              <a:t>: </a:t>
            </a:r>
            <a:r>
              <a:rPr lang="en-US" i="1" dirty="0" err="1" smtClean="0"/>
              <a:t>rogare</a:t>
            </a:r>
            <a:r>
              <a:rPr lang="en-US" i="1" dirty="0" smtClean="0"/>
              <a:t> </a:t>
            </a:r>
            <a:r>
              <a:rPr lang="en-US" i="1" dirty="0" err="1" smtClean="0"/>
              <a:t>aliquem</a:t>
            </a:r>
            <a:r>
              <a:rPr lang="en-US" i="1" dirty="0" smtClean="0"/>
              <a:t> </a:t>
            </a:r>
            <a:r>
              <a:rPr lang="en-US" i="1" dirty="0" err="1" smtClean="0"/>
              <a:t>aliquid</a:t>
            </a:r>
            <a:r>
              <a:rPr lang="en-US" i="1" dirty="0" smtClean="0"/>
              <a:t> ‘</a:t>
            </a:r>
            <a:r>
              <a:rPr lang="en-US" dirty="0" smtClean="0"/>
              <a:t>to beg someone something’  </a:t>
            </a:r>
            <a:endParaRPr lang="en-GB" dirty="0"/>
          </a:p>
        </p:txBody>
      </p:sp>
    </p:spTree>
    <p:extLst>
      <p:ext uri="{BB962C8B-B14F-4D97-AF65-F5344CB8AC3E}">
        <p14:creationId xmlns:p14="http://schemas.microsoft.com/office/powerpoint/2010/main" val="3333854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1" grpId="0"/>
      <p:bldP spid="11" grpId="1" uiExpand="1" build="allAtOnce"/>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i="1" dirty="0" err="1" smtClean="0"/>
              <a:t>Verba</a:t>
            </a:r>
            <a:r>
              <a:rPr lang="en-US" i="1" dirty="0" smtClean="0"/>
              <a:t> </a:t>
            </a:r>
            <a:r>
              <a:rPr lang="en-US" i="1" dirty="0" err="1" smtClean="0"/>
              <a:t>serviendi</a:t>
            </a:r>
            <a:r>
              <a:rPr lang="en-US" i="1" dirty="0" smtClean="0"/>
              <a:t>/</a:t>
            </a:r>
            <a:r>
              <a:rPr lang="en-US" i="1" dirty="0" err="1" smtClean="0"/>
              <a:t>clamandi</a:t>
            </a:r>
            <a:r>
              <a:rPr lang="en-US" i="1" dirty="0" smtClean="0"/>
              <a:t>/</a:t>
            </a:r>
            <a:r>
              <a:rPr lang="en-US" i="1" dirty="0" err="1" smtClean="0"/>
              <a:t>orandi</a:t>
            </a:r>
            <a:r>
              <a:rPr lang="en-US" i="1" dirty="0" smtClean="0"/>
              <a:t> </a:t>
            </a:r>
            <a:r>
              <a:rPr lang="en-US" dirty="0" smtClean="0"/>
              <a:t>+ AD (Christian/Medieval)</a:t>
            </a:r>
            <a:endParaRPr lang="en-GB" dirty="0"/>
          </a:p>
        </p:txBody>
      </p:sp>
      <p:sp>
        <p:nvSpPr>
          <p:cNvPr id="3" name="Content Placeholder 2"/>
          <p:cNvSpPr>
            <a:spLocks noGrp="1"/>
          </p:cNvSpPr>
          <p:nvPr>
            <p:ph idx="1"/>
          </p:nvPr>
        </p:nvSpPr>
        <p:spPr>
          <a:xfrm>
            <a:off x="838200" y="1325563"/>
            <a:ext cx="10515600" cy="4351338"/>
          </a:xfrm>
        </p:spPr>
        <p:txBody>
          <a:bodyPr>
            <a:normAutofit lnSpcReduction="10000"/>
          </a:bodyPr>
          <a:lstStyle/>
          <a:p>
            <a:pPr marL="0" indent="0">
              <a:buNone/>
            </a:pPr>
            <a:r>
              <a:rPr lang="en-US" i="1" dirty="0" err="1"/>
              <a:t>Ibi</a:t>
            </a:r>
            <a:r>
              <a:rPr lang="en-US" i="1" dirty="0"/>
              <a:t> </a:t>
            </a:r>
            <a:r>
              <a:rPr lang="en-US" i="1" dirty="0" err="1"/>
              <a:t>debent</a:t>
            </a:r>
            <a:r>
              <a:rPr lang="en-US" i="1" dirty="0"/>
              <a:t> </a:t>
            </a:r>
            <a:r>
              <a:rPr lang="en-US" i="1" dirty="0" err="1"/>
              <a:t>servire</a:t>
            </a:r>
            <a:r>
              <a:rPr lang="en-US" i="1" dirty="0"/>
              <a:t> </a:t>
            </a:r>
            <a:r>
              <a:rPr lang="en-US" b="1" i="1" dirty="0"/>
              <a:t>a</a:t>
            </a:r>
            <a:r>
              <a:rPr lang="en-US" i="1" dirty="0"/>
              <a:t> Sancta Maria </a:t>
            </a:r>
            <a:r>
              <a:rPr lang="en-US" i="1" dirty="0" smtClean="0"/>
              <a:t>‘there they must serve Holy Mary’ </a:t>
            </a:r>
            <a:r>
              <a:rPr lang="en-US" dirty="0" smtClean="0"/>
              <a:t>(</a:t>
            </a:r>
            <a:r>
              <a:rPr lang="en-US" i="1" dirty="0" err="1" smtClean="0"/>
              <a:t>Sahagun</a:t>
            </a:r>
            <a:r>
              <a:rPr lang="en-US" dirty="0" smtClean="0"/>
              <a:t> </a:t>
            </a:r>
            <a:r>
              <a:rPr lang="en-US" dirty="0"/>
              <a:t>423</a:t>
            </a:r>
            <a:r>
              <a:rPr lang="en-US" dirty="0" smtClean="0"/>
              <a:t>)</a:t>
            </a:r>
          </a:p>
          <a:p>
            <a:pPr marL="0" indent="0">
              <a:buNone/>
            </a:pPr>
            <a:r>
              <a:rPr lang="en-US" i="1" dirty="0"/>
              <a:t>Si </a:t>
            </a:r>
            <a:r>
              <a:rPr lang="en-US" i="1" dirty="0" err="1"/>
              <a:t>noluerint</a:t>
            </a:r>
            <a:r>
              <a:rPr lang="en-US" i="1" dirty="0"/>
              <a:t> </a:t>
            </a:r>
            <a:r>
              <a:rPr lang="en-US" i="1" dirty="0" err="1"/>
              <a:t>servire</a:t>
            </a:r>
            <a:r>
              <a:rPr lang="en-US" i="1" dirty="0"/>
              <a:t> </a:t>
            </a:r>
            <a:r>
              <a:rPr lang="en-US" b="1" i="1" dirty="0"/>
              <a:t>a</a:t>
            </a:r>
            <a:r>
              <a:rPr lang="en-US" i="1" dirty="0"/>
              <a:t> </a:t>
            </a:r>
            <a:r>
              <a:rPr lang="en-US" i="1" dirty="0" err="1"/>
              <a:t>sancto</a:t>
            </a:r>
            <a:r>
              <a:rPr lang="en-US" i="1" dirty="0"/>
              <a:t> </a:t>
            </a:r>
            <a:r>
              <a:rPr lang="en-US" i="1" dirty="0" err="1"/>
              <a:t>facundo</a:t>
            </a:r>
            <a:r>
              <a:rPr lang="en-US" i="1" dirty="0"/>
              <a:t> </a:t>
            </a:r>
            <a:r>
              <a:rPr lang="en-US" i="1" dirty="0" err="1"/>
              <a:t>serviant</a:t>
            </a:r>
            <a:r>
              <a:rPr lang="en-US" i="1" dirty="0"/>
              <a:t> </a:t>
            </a:r>
            <a:r>
              <a:rPr lang="en-US" b="1" i="1" dirty="0"/>
              <a:t>a</a:t>
            </a:r>
            <a:r>
              <a:rPr lang="en-US" i="1" dirty="0"/>
              <a:t> </a:t>
            </a:r>
            <a:r>
              <a:rPr lang="en-US" i="1" dirty="0" err="1"/>
              <a:t>filiis</a:t>
            </a:r>
            <a:r>
              <a:rPr lang="en-US" i="1" dirty="0"/>
              <a:t> </a:t>
            </a:r>
            <a:r>
              <a:rPr lang="en-US" i="1" dirty="0" err="1"/>
              <a:t>nostris</a:t>
            </a:r>
            <a:r>
              <a:rPr lang="en-US" i="1" dirty="0"/>
              <a:t> cum </a:t>
            </a:r>
            <a:r>
              <a:rPr lang="en-US" i="1" dirty="0" err="1"/>
              <a:t>suo</a:t>
            </a:r>
            <a:r>
              <a:rPr lang="en-US" i="1" dirty="0"/>
              <a:t> </a:t>
            </a:r>
            <a:r>
              <a:rPr lang="en-US" i="1" dirty="0" err="1"/>
              <a:t>solare</a:t>
            </a:r>
            <a:r>
              <a:rPr lang="en-US" i="1" dirty="0" smtClean="0"/>
              <a:t>… </a:t>
            </a:r>
            <a:r>
              <a:rPr lang="en-US" dirty="0" smtClean="0"/>
              <a:t>(</a:t>
            </a:r>
            <a:r>
              <a:rPr lang="en-US" i="1" dirty="0" err="1" smtClean="0"/>
              <a:t>Sahagun</a:t>
            </a:r>
            <a:r>
              <a:rPr lang="en-US" i="1" dirty="0" smtClean="0"/>
              <a:t> </a:t>
            </a:r>
            <a:r>
              <a:rPr lang="en-US" dirty="0" smtClean="0"/>
              <a:t>502)</a:t>
            </a:r>
            <a:endParaRPr lang="en-US" dirty="0"/>
          </a:p>
          <a:p>
            <a:pPr marL="0" indent="0">
              <a:buNone/>
            </a:pPr>
            <a:r>
              <a:rPr lang="en-US" i="1" dirty="0"/>
              <a:t>De </a:t>
            </a:r>
            <a:r>
              <a:rPr lang="en-US" i="1" dirty="0" err="1"/>
              <a:t>profundis</a:t>
            </a:r>
            <a:r>
              <a:rPr lang="en-US" i="1" dirty="0"/>
              <a:t> </a:t>
            </a:r>
            <a:r>
              <a:rPr lang="en-US" i="1" dirty="0" err="1"/>
              <a:t>clamavi</a:t>
            </a:r>
            <a:r>
              <a:rPr lang="en-US" i="1" dirty="0"/>
              <a:t> </a:t>
            </a:r>
            <a:r>
              <a:rPr lang="en-US" b="1" i="1" dirty="0"/>
              <a:t>ad</a:t>
            </a:r>
            <a:r>
              <a:rPr lang="en-US" i="1" dirty="0"/>
              <a:t> </a:t>
            </a:r>
            <a:r>
              <a:rPr lang="en-US" i="1" dirty="0" err="1"/>
              <a:t>te</a:t>
            </a:r>
            <a:r>
              <a:rPr lang="en-US" i="1" dirty="0"/>
              <a:t>, </a:t>
            </a:r>
            <a:r>
              <a:rPr lang="en-US" i="1" dirty="0" err="1"/>
              <a:t>Domine</a:t>
            </a:r>
            <a:r>
              <a:rPr lang="en-US" i="1" dirty="0"/>
              <a:t> </a:t>
            </a:r>
            <a:r>
              <a:rPr lang="en-US" dirty="0"/>
              <a:t>‘from the depths of my heart I called upon you, my Lord’ (</a:t>
            </a:r>
            <a:r>
              <a:rPr lang="en-US" i="1" dirty="0" err="1"/>
              <a:t>Psalmi</a:t>
            </a:r>
            <a:r>
              <a:rPr lang="en-US" dirty="0"/>
              <a:t> 129) </a:t>
            </a:r>
            <a:endParaRPr lang="en-US" dirty="0" smtClean="0"/>
          </a:p>
          <a:p>
            <a:pPr marL="0" indent="0">
              <a:buNone/>
            </a:pPr>
            <a:r>
              <a:rPr lang="en-GB" altLang="zh-HK" dirty="0" err="1"/>
              <a:t>Moyses</a:t>
            </a:r>
            <a:r>
              <a:rPr lang="en-GB" altLang="zh-HK" dirty="0"/>
              <a:t> </a:t>
            </a:r>
            <a:r>
              <a:rPr lang="en-GB" altLang="zh-HK" dirty="0" err="1"/>
              <a:t>orabat</a:t>
            </a:r>
            <a:r>
              <a:rPr lang="en-GB" altLang="zh-HK" dirty="0"/>
              <a:t> </a:t>
            </a:r>
            <a:r>
              <a:rPr lang="en-GB" altLang="zh-HK" b="1" i="1" dirty="0"/>
              <a:t>ad</a:t>
            </a:r>
            <a:r>
              <a:rPr lang="en-GB" altLang="zh-HK" dirty="0"/>
              <a:t> </a:t>
            </a:r>
            <a:r>
              <a:rPr lang="en-GB" altLang="zh-HK" dirty="0" err="1"/>
              <a:t>Dominum</a:t>
            </a:r>
            <a:r>
              <a:rPr lang="en-GB" altLang="zh-HK" dirty="0"/>
              <a:t> ‘Moses was begging the Lord.’ (</a:t>
            </a:r>
            <a:r>
              <a:rPr lang="en-GB" altLang="zh-HK" i="1" dirty="0" err="1"/>
              <a:t>Libri</a:t>
            </a:r>
            <a:r>
              <a:rPr lang="en-GB" altLang="zh-HK" i="1" dirty="0"/>
              <a:t> </a:t>
            </a:r>
            <a:r>
              <a:rPr lang="en-GB" altLang="zh-HK" i="1" dirty="0" err="1"/>
              <a:t>Maccabaorum</a:t>
            </a:r>
            <a:r>
              <a:rPr lang="en-GB" altLang="zh-HK" i="1" dirty="0"/>
              <a:t> </a:t>
            </a:r>
            <a:r>
              <a:rPr lang="en-GB" altLang="zh-HK" dirty="0"/>
              <a:t>2.10)</a:t>
            </a:r>
            <a:endParaRPr lang="zh-TW" altLang="zh-HK" dirty="0"/>
          </a:p>
          <a:p>
            <a:pPr marL="0" indent="0">
              <a:buNone/>
            </a:pPr>
            <a:r>
              <a:rPr lang="en-US" i="1" dirty="0" err="1"/>
              <a:t>Veniam</a:t>
            </a:r>
            <a:r>
              <a:rPr lang="en-US" i="1" dirty="0"/>
              <a:t>… </a:t>
            </a:r>
            <a:r>
              <a:rPr lang="en-US" b="1" i="1" dirty="0"/>
              <a:t>ad</a:t>
            </a:r>
            <a:r>
              <a:rPr lang="en-US" i="1" dirty="0"/>
              <a:t> Domino </a:t>
            </a:r>
            <a:r>
              <a:rPr lang="en-US" i="1" dirty="0" err="1"/>
              <a:t>poposcebat</a:t>
            </a:r>
            <a:r>
              <a:rPr lang="en-US" i="1" dirty="0"/>
              <a:t> ‘she demanded the Lord for mercy’ </a:t>
            </a:r>
            <a:r>
              <a:rPr lang="en-US" dirty="0"/>
              <a:t>(</a:t>
            </a:r>
            <a:r>
              <a:rPr lang="en-US" i="1" dirty="0" err="1"/>
              <a:t>Chronicon</a:t>
            </a:r>
            <a:r>
              <a:rPr lang="en-US" i="1" dirty="0"/>
              <a:t> </a:t>
            </a:r>
            <a:r>
              <a:rPr lang="en-US" i="1" dirty="0" err="1"/>
              <a:t>Salernitanum</a:t>
            </a:r>
            <a:r>
              <a:rPr lang="en-US" i="1" dirty="0"/>
              <a:t> </a:t>
            </a:r>
            <a:r>
              <a:rPr lang="en-US" dirty="0"/>
              <a:t>11)</a:t>
            </a:r>
          </a:p>
          <a:p>
            <a:pPr marL="0" indent="0">
              <a:buNone/>
            </a:pPr>
            <a:endParaRPr lang="en-US" dirty="0"/>
          </a:p>
          <a:p>
            <a:pPr marL="0" indent="0">
              <a:buNone/>
            </a:pPr>
            <a:endParaRPr lang="en-GB" dirty="0"/>
          </a:p>
        </p:txBody>
      </p:sp>
      <p:sp>
        <p:nvSpPr>
          <p:cNvPr id="4" name="Rectangle 3"/>
          <p:cNvSpPr/>
          <p:nvPr/>
        </p:nvSpPr>
        <p:spPr>
          <a:xfrm>
            <a:off x="3736620" y="5676901"/>
            <a:ext cx="4718759" cy="523220"/>
          </a:xfrm>
          <a:prstGeom prst="rect">
            <a:avLst/>
          </a:prstGeom>
        </p:spPr>
        <p:txBody>
          <a:bodyPr wrap="square">
            <a:spAutoFit/>
          </a:bodyPr>
          <a:lstStyle/>
          <a:p>
            <a:r>
              <a:rPr lang="en-US" sz="2800" i="1" dirty="0" smtClean="0"/>
              <a:t>Ad</a:t>
            </a:r>
            <a:r>
              <a:rPr lang="en-US" sz="2800" dirty="0" smtClean="0"/>
              <a:t> + object [divinity/seniority]</a:t>
            </a:r>
            <a:endParaRPr lang="en-GB" sz="2800" dirty="0"/>
          </a:p>
        </p:txBody>
      </p:sp>
    </p:spTree>
    <p:extLst>
      <p:ext uri="{BB962C8B-B14F-4D97-AF65-F5344CB8AC3E}">
        <p14:creationId xmlns:p14="http://schemas.microsoft.com/office/powerpoint/2010/main" val="3277002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dirty="0" smtClean="0"/>
              <a:t>Differential Object Marking (DOM)</a:t>
            </a:r>
            <a:endParaRPr lang="en-GB" dirty="0"/>
          </a:p>
        </p:txBody>
      </p:sp>
      <p:sp>
        <p:nvSpPr>
          <p:cNvPr id="3" name="Content Placeholder 2"/>
          <p:cNvSpPr>
            <a:spLocks noGrp="1"/>
          </p:cNvSpPr>
          <p:nvPr>
            <p:ph idx="1"/>
          </p:nvPr>
        </p:nvSpPr>
        <p:spPr>
          <a:xfrm>
            <a:off x="0" y="3434956"/>
            <a:ext cx="12192000" cy="4351338"/>
          </a:xfrm>
        </p:spPr>
        <p:txBody>
          <a:bodyPr>
            <a:normAutofit/>
          </a:bodyPr>
          <a:lstStyle/>
          <a:p>
            <a:pPr marL="0" indent="0">
              <a:buNone/>
            </a:pPr>
            <a:r>
              <a:rPr lang="en-GB" dirty="0" smtClean="0"/>
              <a:t>Western Romance (e.g. Spanish) </a:t>
            </a:r>
            <a:r>
              <a:rPr lang="en-GB" i="1" dirty="0" smtClean="0"/>
              <a:t>ad</a:t>
            </a:r>
            <a:r>
              <a:rPr lang="en-GB" dirty="0" smtClean="0"/>
              <a:t> / Romanian </a:t>
            </a:r>
            <a:r>
              <a:rPr lang="en-GB" i="1" dirty="0" err="1" smtClean="0"/>
              <a:t>pe</a:t>
            </a:r>
            <a:r>
              <a:rPr lang="en-GB" i="1" dirty="0" smtClean="0"/>
              <a:t> </a:t>
            </a:r>
            <a:endParaRPr lang="en-GB" i="1" dirty="0"/>
          </a:p>
        </p:txBody>
      </p:sp>
      <p:sp>
        <p:nvSpPr>
          <p:cNvPr id="4" name="Content Placeholder 2"/>
          <p:cNvSpPr txBox="1">
            <a:spLocks/>
          </p:cNvSpPr>
          <p:nvPr/>
        </p:nvSpPr>
        <p:spPr>
          <a:xfrm>
            <a:off x="0" y="1325563"/>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Differential Argument Marking (</a:t>
            </a:r>
            <a:r>
              <a:rPr lang="en-GB" dirty="0" err="1" smtClean="0"/>
              <a:t>Serzant</a:t>
            </a:r>
            <a:r>
              <a:rPr lang="en-GB" dirty="0" smtClean="0"/>
              <a:t> and </a:t>
            </a:r>
            <a:r>
              <a:rPr lang="en-GB" dirty="0" err="1" smtClean="0"/>
              <a:t>Witzlack-Makarevich</a:t>
            </a:r>
            <a:r>
              <a:rPr lang="en-GB" dirty="0" smtClean="0"/>
              <a:t> (S&amp;W 2018)</a:t>
            </a:r>
            <a:endParaRPr lang="en-GB" dirty="0"/>
          </a:p>
        </p:txBody>
      </p:sp>
      <p:sp>
        <p:nvSpPr>
          <p:cNvPr id="5" name="Content Placeholder 2"/>
          <p:cNvSpPr txBox="1">
            <a:spLocks/>
          </p:cNvSpPr>
          <p:nvPr/>
        </p:nvSpPr>
        <p:spPr>
          <a:xfrm>
            <a:off x="0" y="3798490"/>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smtClean="0"/>
              <a:t>Differential Marking of Objects based on </a:t>
            </a:r>
            <a:r>
              <a:rPr lang="en-GB" sz="2400" b="1" dirty="0" err="1" smtClean="0"/>
              <a:t>animacy</a:t>
            </a:r>
            <a:r>
              <a:rPr lang="en-GB" sz="2400" dirty="0" smtClean="0"/>
              <a:t> and </a:t>
            </a:r>
            <a:r>
              <a:rPr lang="en-GB" sz="2400" b="1" dirty="0" err="1" smtClean="0"/>
              <a:t>referentiality</a:t>
            </a:r>
            <a:r>
              <a:rPr lang="en-GB" sz="2400" b="1" dirty="0" smtClean="0"/>
              <a:t> </a:t>
            </a:r>
            <a:r>
              <a:rPr lang="en-GB" sz="2400" dirty="0" smtClean="0"/>
              <a:t>(</a:t>
            </a:r>
            <a:r>
              <a:rPr lang="en-GB" sz="2400" dirty="0" err="1" smtClean="0"/>
              <a:t>Rolhfs</a:t>
            </a:r>
            <a:r>
              <a:rPr lang="en-GB" sz="2400" dirty="0" smtClean="0"/>
              <a:t> 1971, </a:t>
            </a:r>
            <a:r>
              <a:rPr lang="en-GB" sz="2400" dirty="0" err="1" smtClean="0"/>
              <a:t>Roegiest</a:t>
            </a:r>
            <a:r>
              <a:rPr lang="en-GB" sz="2400" dirty="0" smtClean="0"/>
              <a:t> 1979, </a:t>
            </a:r>
            <a:r>
              <a:rPr lang="en-GB" sz="2400" dirty="0" err="1" smtClean="0"/>
              <a:t>Nocentini</a:t>
            </a:r>
            <a:r>
              <a:rPr lang="en-GB" sz="2400" dirty="0" smtClean="0"/>
              <a:t> 1985, Zamboni 1993): </a:t>
            </a:r>
            <a:endParaRPr lang="en-GB" sz="2400" dirty="0"/>
          </a:p>
        </p:txBody>
      </p:sp>
      <p:sp>
        <p:nvSpPr>
          <p:cNvPr id="6" name="Content Placeholder 2"/>
          <p:cNvSpPr txBox="1">
            <a:spLocks/>
          </p:cNvSpPr>
          <p:nvPr/>
        </p:nvSpPr>
        <p:spPr>
          <a:xfrm>
            <a:off x="0" y="1763447"/>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dirty="0" smtClean="0"/>
              <a:t>‘Any kind of situation where an argument (object) of a predicate (verb) bearing the same generalised semantic argument role (grammatical relation, here object) may be (morphologically) coded in different ways, depending </a:t>
            </a:r>
            <a:r>
              <a:rPr lang="en-GB" sz="2400" dirty="0"/>
              <a:t>on factors other than the argument role itself and/or the clausal properties of the </a:t>
            </a:r>
            <a:r>
              <a:rPr lang="en-GB" sz="2400" dirty="0" smtClean="0"/>
              <a:t>predicate, such as polarity, TAM, embeddedness etc.’ (my brackets) (S&amp;W 2018:17)</a:t>
            </a:r>
            <a:endParaRPr lang="en-GB" sz="2400" dirty="0"/>
          </a:p>
        </p:txBody>
      </p:sp>
      <p:sp>
        <p:nvSpPr>
          <p:cNvPr id="7" name="Content Placeholder 2"/>
          <p:cNvSpPr txBox="1">
            <a:spLocks/>
          </p:cNvSpPr>
          <p:nvPr/>
        </p:nvSpPr>
        <p:spPr>
          <a:xfrm>
            <a:off x="0" y="4530694"/>
            <a:ext cx="12192000" cy="19405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a:t>e</a:t>
            </a:r>
            <a:r>
              <a:rPr lang="en-GB" sz="2400" dirty="0" smtClean="0"/>
              <a:t>l director </a:t>
            </a:r>
            <a:r>
              <a:rPr lang="en-GB" sz="2400" dirty="0" err="1" smtClean="0"/>
              <a:t>busca</a:t>
            </a:r>
            <a:r>
              <a:rPr lang="en-GB" sz="2400" dirty="0" smtClean="0"/>
              <a:t> </a:t>
            </a:r>
            <a:r>
              <a:rPr lang="en-GB" sz="2400" b="1" dirty="0" smtClean="0"/>
              <a:t>el </a:t>
            </a:r>
            <a:r>
              <a:rPr lang="en-GB" sz="2400" b="1" dirty="0" err="1" smtClean="0"/>
              <a:t>carro</a:t>
            </a:r>
            <a:r>
              <a:rPr lang="en-GB" sz="2400" b="1" dirty="0" smtClean="0"/>
              <a:t> </a:t>
            </a:r>
            <a:r>
              <a:rPr lang="en-GB" sz="2400" dirty="0" smtClean="0"/>
              <a:t>/ el director </a:t>
            </a:r>
            <a:r>
              <a:rPr lang="en-GB" sz="2400" dirty="0" err="1" smtClean="0"/>
              <a:t>busca</a:t>
            </a:r>
            <a:r>
              <a:rPr lang="en-GB" sz="2400" dirty="0" smtClean="0"/>
              <a:t> </a:t>
            </a:r>
            <a:r>
              <a:rPr lang="en-GB" sz="2400" b="1" dirty="0" smtClean="0"/>
              <a:t>al </a:t>
            </a:r>
            <a:r>
              <a:rPr lang="en-GB" sz="2400" b="1" dirty="0" err="1" smtClean="0"/>
              <a:t>empleado</a:t>
            </a:r>
            <a:r>
              <a:rPr lang="en-GB" sz="2400" b="1" dirty="0" smtClean="0"/>
              <a:t> </a:t>
            </a:r>
            <a:r>
              <a:rPr lang="en-GB" sz="2400" dirty="0" smtClean="0"/>
              <a:t>(Spanish)</a:t>
            </a:r>
          </a:p>
          <a:p>
            <a:pPr marL="0" indent="0">
              <a:buNone/>
            </a:pPr>
            <a:r>
              <a:rPr lang="en-GB" sz="2400" dirty="0"/>
              <a:t>	(</a:t>
            </a:r>
            <a:r>
              <a:rPr lang="en-GB" sz="2400" dirty="0" smtClean="0"/>
              <a:t>ø) el </a:t>
            </a:r>
            <a:r>
              <a:rPr lang="en-GB" sz="2400" dirty="0" err="1" smtClean="0"/>
              <a:t>carro</a:t>
            </a:r>
            <a:r>
              <a:rPr lang="en-GB" sz="2400" dirty="0" smtClean="0"/>
              <a:t> ‘the car’ vs </a:t>
            </a:r>
            <a:r>
              <a:rPr lang="en-GB" sz="2400" b="1" dirty="0" smtClean="0"/>
              <a:t>a-</a:t>
            </a:r>
            <a:r>
              <a:rPr lang="en-GB" sz="2400" dirty="0" smtClean="0"/>
              <a:t>l </a:t>
            </a:r>
            <a:r>
              <a:rPr lang="en-GB" sz="2400" dirty="0" err="1" smtClean="0"/>
              <a:t>empleado</a:t>
            </a:r>
            <a:r>
              <a:rPr lang="en-GB" sz="2400" dirty="0" smtClean="0"/>
              <a:t> ‘the employee’ (human/definite)</a:t>
            </a:r>
            <a:endParaRPr lang="en-GB" sz="2400" dirty="0"/>
          </a:p>
        </p:txBody>
      </p:sp>
      <p:sp>
        <p:nvSpPr>
          <p:cNvPr id="8" name="Content Placeholder 2"/>
          <p:cNvSpPr txBox="1">
            <a:spLocks/>
          </p:cNvSpPr>
          <p:nvPr/>
        </p:nvSpPr>
        <p:spPr>
          <a:xfrm>
            <a:off x="1432867" y="6238234"/>
            <a:ext cx="9920933" cy="5965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smtClean="0"/>
              <a:t>Ø (zero-marking) vs </a:t>
            </a:r>
            <a:r>
              <a:rPr lang="en-GB" b="1" dirty="0" smtClean="0"/>
              <a:t>a/</a:t>
            </a:r>
            <a:r>
              <a:rPr lang="en-GB" b="1" dirty="0" err="1" smtClean="0"/>
              <a:t>pe</a:t>
            </a:r>
            <a:r>
              <a:rPr lang="en-GB" dirty="0" smtClean="0"/>
              <a:t> (prepositional marking) (Romance DOM) </a:t>
            </a:r>
          </a:p>
        </p:txBody>
      </p:sp>
      <p:sp>
        <p:nvSpPr>
          <p:cNvPr id="9" name="Content Placeholder 2"/>
          <p:cNvSpPr txBox="1">
            <a:spLocks/>
          </p:cNvSpPr>
          <p:nvPr/>
        </p:nvSpPr>
        <p:spPr>
          <a:xfrm>
            <a:off x="0" y="5373026"/>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dirty="0"/>
              <a:t>a</a:t>
            </a:r>
            <a:r>
              <a:rPr lang="en-GB" sz="2400" dirty="0" smtClean="0"/>
              <a:t>u Laudat (*</a:t>
            </a:r>
            <a:r>
              <a:rPr lang="en-GB" sz="2400" dirty="0" err="1" smtClean="0"/>
              <a:t>pe</a:t>
            </a:r>
            <a:r>
              <a:rPr lang="en-GB" sz="2400" dirty="0" smtClean="0"/>
              <a:t>) </a:t>
            </a:r>
            <a:r>
              <a:rPr lang="en-GB" sz="2400" b="1" dirty="0" err="1" smtClean="0"/>
              <a:t>romanul</a:t>
            </a:r>
            <a:r>
              <a:rPr lang="en-GB" sz="2400" b="1" dirty="0" smtClean="0"/>
              <a:t> </a:t>
            </a:r>
            <a:r>
              <a:rPr lang="en-GB" sz="2400" b="1" dirty="0" err="1" smtClean="0"/>
              <a:t>clasic</a:t>
            </a:r>
            <a:r>
              <a:rPr lang="en-GB" sz="2400" b="1" dirty="0" smtClean="0"/>
              <a:t> </a:t>
            </a:r>
            <a:r>
              <a:rPr lang="en-GB" sz="2400" dirty="0" smtClean="0"/>
              <a:t>/ l-au </a:t>
            </a:r>
            <a:r>
              <a:rPr lang="en-GB" sz="2400" dirty="0"/>
              <a:t>Laudat </a:t>
            </a:r>
            <a:r>
              <a:rPr lang="en-GB" sz="2400" b="1" dirty="0" err="1"/>
              <a:t>pe</a:t>
            </a:r>
            <a:r>
              <a:rPr lang="en-GB" sz="2400" b="1" dirty="0"/>
              <a:t> </a:t>
            </a:r>
            <a:r>
              <a:rPr lang="en-GB" sz="2400" b="1" dirty="0" err="1"/>
              <a:t>studentul</a:t>
            </a:r>
            <a:r>
              <a:rPr lang="en-GB" sz="2400" b="1" dirty="0"/>
              <a:t> intelligent </a:t>
            </a:r>
            <a:r>
              <a:rPr lang="en-GB" sz="2400" dirty="0" smtClean="0"/>
              <a:t>(Romanian)</a:t>
            </a:r>
          </a:p>
          <a:p>
            <a:pPr marL="0" indent="0">
              <a:buNone/>
            </a:pPr>
            <a:r>
              <a:rPr lang="en-GB" sz="2400" dirty="0"/>
              <a:t>	</a:t>
            </a:r>
            <a:r>
              <a:rPr lang="en-GB" sz="2400" dirty="0" smtClean="0"/>
              <a:t>(ø) </a:t>
            </a:r>
            <a:r>
              <a:rPr lang="en-GB" sz="2400" dirty="0" err="1" smtClean="0"/>
              <a:t>romanul</a:t>
            </a:r>
            <a:r>
              <a:rPr lang="en-GB" sz="2400" dirty="0" smtClean="0"/>
              <a:t> classic / </a:t>
            </a:r>
            <a:r>
              <a:rPr lang="en-GB" sz="2400" b="1" dirty="0" err="1" smtClean="0"/>
              <a:t>pe</a:t>
            </a:r>
            <a:r>
              <a:rPr lang="en-GB" sz="2400" dirty="0" smtClean="0"/>
              <a:t> </a:t>
            </a:r>
            <a:r>
              <a:rPr lang="en-GB" sz="2400" dirty="0" err="1"/>
              <a:t>studentul</a:t>
            </a:r>
            <a:r>
              <a:rPr lang="en-GB" sz="2400" dirty="0"/>
              <a:t> </a:t>
            </a:r>
            <a:r>
              <a:rPr lang="en-GB" sz="2400" dirty="0" smtClean="0"/>
              <a:t>intelligent ‘the intelligent student’ (human/definite) </a:t>
            </a:r>
          </a:p>
        </p:txBody>
      </p:sp>
    </p:spTree>
    <p:extLst>
      <p:ext uri="{BB962C8B-B14F-4D97-AF65-F5344CB8AC3E}">
        <p14:creationId xmlns:p14="http://schemas.microsoft.com/office/powerpoint/2010/main" val="2103244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Latin/proto-Romance formation of DOM (</a:t>
            </a:r>
            <a:r>
              <a:rPr lang="en-US" i="1" dirty="0" smtClean="0"/>
              <a:t>ad</a:t>
            </a:r>
            <a:r>
              <a:rPr lang="en-US" dirty="0" smtClean="0"/>
              <a:t>)</a:t>
            </a:r>
            <a:endParaRPr lang="en-GB" dirty="0"/>
          </a:p>
        </p:txBody>
      </p:sp>
      <p:sp>
        <p:nvSpPr>
          <p:cNvPr id="3" name="Content Placeholder 2"/>
          <p:cNvSpPr>
            <a:spLocks noGrp="1"/>
          </p:cNvSpPr>
          <p:nvPr>
            <p:ph idx="1"/>
          </p:nvPr>
        </p:nvSpPr>
        <p:spPr>
          <a:xfrm>
            <a:off x="0" y="1075306"/>
            <a:ext cx="10515600" cy="4351338"/>
          </a:xfrm>
        </p:spPr>
        <p:txBody>
          <a:bodyPr>
            <a:normAutofit/>
          </a:bodyPr>
          <a:lstStyle/>
          <a:p>
            <a:pPr marL="0" indent="0">
              <a:buNone/>
            </a:pPr>
            <a:r>
              <a:rPr lang="en-US" sz="2400" i="1" dirty="0" err="1" smtClean="0"/>
              <a:t>Verba</a:t>
            </a:r>
            <a:r>
              <a:rPr lang="en-US" sz="2400" i="1" dirty="0" smtClean="0"/>
              <a:t> </a:t>
            </a:r>
            <a:r>
              <a:rPr lang="en-US" sz="2400" i="1" dirty="0" err="1" smtClean="0"/>
              <a:t>videndi</a:t>
            </a:r>
            <a:r>
              <a:rPr lang="en-US" sz="2400" i="1" dirty="0" smtClean="0"/>
              <a:t> </a:t>
            </a:r>
            <a:r>
              <a:rPr lang="en-US" sz="2400" dirty="0" smtClean="0"/>
              <a:t>+ AD + object (referential) </a:t>
            </a:r>
            <a:endParaRPr lang="en-GB" sz="2400" dirty="0"/>
          </a:p>
        </p:txBody>
      </p:sp>
      <p:sp>
        <p:nvSpPr>
          <p:cNvPr id="4" name="Content Placeholder 2"/>
          <p:cNvSpPr txBox="1">
            <a:spLocks/>
          </p:cNvSpPr>
          <p:nvPr/>
        </p:nvSpPr>
        <p:spPr>
          <a:xfrm>
            <a:off x="-1" y="3518805"/>
            <a:ext cx="7865985" cy="7165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i="1" dirty="0" err="1" smtClean="0"/>
              <a:t>Verba</a:t>
            </a:r>
            <a:r>
              <a:rPr lang="en-US" sz="2400" i="1" dirty="0" smtClean="0"/>
              <a:t> </a:t>
            </a:r>
            <a:r>
              <a:rPr lang="en-US" sz="2400" i="1" dirty="0" err="1" smtClean="0"/>
              <a:t>orandi</a:t>
            </a:r>
            <a:r>
              <a:rPr lang="en-US" sz="2400" i="1" dirty="0" smtClean="0"/>
              <a:t> </a:t>
            </a:r>
            <a:r>
              <a:rPr lang="en-US" sz="2400" dirty="0" smtClean="0"/>
              <a:t>+ AD/AB + object (human/animate/divine)</a:t>
            </a:r>
            <a:endParaRPr lang="en-GB" sz="2400" dirty="0"/>
          </a:p>
        </p:txBody>
      </p:sp>
      <p:sp>
        <p:nvSpPr>
          <p:cNvPr id="5" name="Content Placeholder 2"/>
          <p:cNvSpPr txBox="1">
            <a:spLocks/>
          </p:cNvSpPr>
          <p:nvPr/>
        </p:nvSpPr>
        <p:spPr>
          <a:xfrm>
            <a:off x="0" y="1830492"/>
            <a:ext cx="7297947" cy="54708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i="1" dirty="0" err="1" smtClean="0"/>
              <a:t>Verba</a:t>
            </a:r>
            <a:r>
              <a:rPr lang="en-US" sz="2400" i="1" dirty="0" smtClean="0"/>
              <a:t> </a:t>
            </a:r>
            <a:r>
              <a:rPr lang="en-US" sz="2400" i="1" dirty="0" err="1" smtClean="0"/>
              <a:t>serviendi</a:t>
            </a:r>
            <a:r>
              <a:rPr lang="en-US" sz="2400" i="1" dirty="0" smtClean="0"/>
              <a:t> </a:t>
            </a:r>
            <a:r>
              <a:rPr lang="en-US" sz="2400" dirty="0" smtClean="0"/>
              <a:t>+ AD + object (human/animate/divine)</a:t>
            </a:r>
            <a:endParaRPr lang="en-GB" sz="2400" dirty="0"/>
          </a:p>
        </p:txBody>
      </p:sp>
      <p:sp>
        <p:nvSpPr>
          <p:cNvPr id="6" name="Content Placeholder 2"/>
          <p:cNvSpPr txBox="1">
            <a:spLocks/>
          </p:cNvSpPr>
          <p:nvPr/>
        </p:nvSpPr>
        <p:spPr>
          <a:xfrm>
            <a:off x="7149505" y="1845760"/>
            <a:ext cx="5059392" cy="63335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i="1" dirty="0" smtClean="0"/>
              <a:t>Ad</a:t>
            </a:r>
            <a:r>
              <a:rPr lang="en-US" sz="2400" dirty="0" smtClean="0"/>
              <a:t> (K(dative)): recipient/beneficiary</a:t>
            </a:r>
            <a:endParaRPr lang="en-GB" sz="2400" dirty="0"/>
          </a:p>
        </p:txBody>
      </p:sp>
      <p:sp>
        <p:nvSpPr>
          <p:cNvPr id="7" name="Content Placeholder 2"/>
          <p:cNvSpPr txBox="1">
            <a:spLocks/>
          </p:cNvSpPr>
          <p:nvPr/>
        </p:nvSpPr>
        <p:spPr>
          <a:xfrm>
            <a:off x="0" y="2724496"/>
            <a:ext cx="7132608" cy="561721"/>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i="1" dirty="0" err="1" smtClean="0"/>
              <a:t>Verba</a:t>
            </a:r>
            <a:r>
              <a:rPr lang="en-US" i="1" dirty="0" smtClean="0"/>
              <a:t> </a:t>
            </a:r>
            <a:r>
              <a:rPr lang="en-US" i="1" dirty="0" err="1" smtClean="0"/>
              <a:t>clamandi</a:t>
            </a:r>
            <a:r>
              <a:rPr lang="en-US" i="1" dirty="0" smtClean="0"/>
              <a:t> </a:t>
            </a:r>
            <a:r>
              <a:rPr lang="en-US" dirty="0" smtClean="0"/>
              <a:t>+ AD + object (human/animate/divine)</a:t>
            </a:r>
            <a:endParaRPr lang="en-GB" dirty="0"/>
          </a:p>
        </p:txBody>
      </p:sp>
      <p:sp>
        <p:nvSpPr>
          <p:cNvPr id="8" name="Content Placeholder 2"/>
          <p:cNvSpPr txBox="1">
            <a:spLocks/>
          </p:cNvSpPr>
          <p:nvPr/>
        </p:nvSpPr>
        <p:spPr>
          <a:xfrm>
            <a:off x="7297947" y="2610358"/>
            <a:ext cx="5607170" cy="6333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i="1" dirty="0" smtClean="0"/>
              <a:t>Ad</a:t>
            </a:r>
            <a:r>
              <a:rPr lang="en-US" sz="2400" dirty="0" smtClean="0"/>
              <a:t> (</a:t>
            </a:r>
            <a:r>
              <a:rPr lang="en-US" sz="2400" dirty="0" err="1" smtClean="0"/>
              <a:t>P</a:t>
            </a:r>
            <a:r>
              <a:rPr lang="en-US" sz="1800" dirty="0" err="1" smtClean="0"/>
              <a:t>allative</a:t>
            </a:r>
            <a:r>
              <a:rPr lang="en-US" sz="2400" dirty="0" smtClean="0"/>
              <a:t>): direction/recipient</a:t>
            </a:r>
            <a:endParaRPr lang="en-GB" sz="2400" dirty="0"/>
          </a:p>
        </p:txBody>
      </p:sp>
      <p:sp>
        <p:nvSpPr>
          <p:cNvPr id="9" name="Content Placeholder 2"/>
          <p:cNvSpPr txBox="1">
            <a:spLocks/>
          </p:cNvSpPr>
          <p:nvPr/>
        </p:nvSpPr>
        <p:spPr>
          <a:xfrm>
            <a:off x="7229723" y="1038802"/>
            <a:ext cx="5186867" cy="6333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i="1" dirty="0" smtClean="0"/>
              <a:t>Ad</a:t>
            </a:r>
            <a:r>
              <a:rPr lang="en-US" sz="2400" dirty="0" smtClean="0"/>
              <a:t> (</a:t>
            </a:r>
            <a:r>
              <a:rPr lang="en-US" sz="2400" dirty="0" err="1" smtClean="0"/>
              <a:t>P</a:t>
            </a:r>
            <a:r>
              <a:rPr lang="en-US" sz="1800" dirty="0" err="1" smtClean="0"/>
              <a:t>allative</a:t>
            </a:r>
            <a:r>
              <a:rPr lang="en-US" sz="2400" dirty="0" smtClean="0"/>
              <a:t>): direction/destination</a:t>
            </a:r>
            <a:endParaRPr lang="en-GB" sz="2400" dirty="0"/>
          </a:p>
        </p:txBody>
      </p:sp>
      <p:sp>
        <p:nvSpPr>
          <p:cNvPr id="10" name="Content Placeholder 2"/>
          <p:cNvSpPr txBox="1">
            <a:spLocks/>
          </p:cNvSpPr>
          <p:nvPr/>
        </p:nvSpPr>
        <p:spPr>
          <a:xfrm>
            <a:off x="7865984" y="3425231"/>
            <a:ext cx="4762508" cy="63335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i="1" dirty="0" smtClean="0"/>
              <a:t>Ad/Ab</a:t>
            </a:r>
            <a:r>
              <a:rPr lang="en-US" sz="2400" dirty="0" smtClean="0"/>
              <a:t> (</a:t>
            </a:r>
            <a:r>
              <a:rPr lang="en-US" sz="2400" dirty="0" err="1" smtClean="0"/>
              <a:t>P</a:t>
            </a:r>
            <a:r>
              <a:rPr lang="en-US" sz="1800" dirty="0" err="1" smtClean="0"/>
              <a:t>allative</a:t>
            </a:r>
            <a:r>
              <a:rPr lang="en-US" sz="1800" dirty="0" smtClean="0"/>
              <a:t>/ablative</a:t>
            </a:r>
            <a:r>
              <a:rPr lang="en-US" sz="2400" dirty="0" smtClean="0"/>
              <a:t>): source</a:t>
            </a:r>
            <a:endParaRPr lang="en-GB" sz="2400" dirty="0"/>
          </a:p>
        </p:txBody>
      </p:sp>
      <p:sp>
        <p:nvSpPr>
          <p:cNvPr id="11" name="Content Placeholder 2"/>
          <p:cNvSpPr txBox="1">
            <a:spLocks/>
          </p:cNvSpPr>
          <p:nvPr/>
        </p:nvSpPr>
        <p:spPr>
          <a:xfrm>
            <a:off x="3932991" y="4742216"/>
            <a:ext cx="5245489" cy="5152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i="1" dirty="0" smtClean="0"/>
              <a:t>Ad</a:t>
            </a:r>
            <a:r>
              <a:rPr lang="en-US" dirty="0" smtClean="0"/>
              <a:t> + human/referential objects</a:t>
            </a:r>
            <a:endParaRPr lang="en-GB" dirty="0"/>
          </a:p>
        </p:txBody>
      </p:sp>
    </p:spTree>
    <p:extLst>
      <p:ext uri="{BB962C8B-B14F-4D97-AF65-F5344CB8AC3E}">
        <p14:creationId xmlns:p14="http://schemas.microsoft.com/office/powerpoint/2010/main" val="1170974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P spid="9" grpId="0"/>
      <p:bldP spid="10"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1999" cy="592667"/>
          </a:xfrm>
        </p:spPr>
        <p:txBody>
          <a:bodyPr>
            <a:normAutofit fontScale="90000"/>
          </a:bodyPr>
          <a:lstStyle/>
          <a:p>
            <a:r>
              <a:rPr lang="en-GB" dirty="0" smtClean="0"/>
              <a:t>Romance </a:t>
            </a:r>
            <a:r>
              <a:rPr lang="en-GB" dirty="0" err="1" smtClean="0"/>
              <a:t>vP</a:t>
            </a:r>
            <a:r>
              <a:rPr lang="en-GB" dirty="0" smtClean="0"/>
              <a:t>-shell (argument and event structure)</a:t>
            </a:r>
            <a:endParaRPr lang="en-GB" dirty="0"/>
          </a:p>
        </p:txBody>
      </p:sp>
      <p:sp>
        <p:nvSpPr>
          <p:cNvPr id="3" name="Content Placeholder 2"/>
          <p:cNvSpPr>
            <a:spLocks noGrp="1"/>
          </p:cNvSpPr>
          <p:nvPr>
            <p:ph idx="1"/>
          </p:nvPr>
        </p:nvSpPr>
        <p:spPr>
          <a:xfrm>
            <a:off x="0" y="592668"/>
            <a:ext cx="12192000" cy="6265332"/>
          </a:xfrm>
        </p:spPr>
        <p:txBody>
          <a:bodyPr>
            <a:normAutofit/>
          </a:bodyPr>
          <a:lstStyle/>
          <a:p>
            <a:pPr marL="0" indent="0">
              <a:buNone/>
            </a:pPr>
            <a:r>
              <a:rPr lang="en-GB" sz="1600" dirty="0" smtClean="0"/>
              <a:t>	</a:t>
            </a:r>
            <a:r>
              <a:rPr lang="en-GB" sz="1600" dirty="0" err="1" smtClean="0"/>
              <a:t>VoiceP</a:t>
            </a:r>
            <a:endParaRPr lang="en-GB" sz="1600" dirty="0" smtClean="0"/>
          </a:p>
          <a:p>
            <a:pPr marL="0" indent="0">
              <a:buNone/>
            </a:pPr>
            <a:r>
              <a:rPr lang="en-GB" sz="1600" dirty="0" err="1" smtClean="0"/>
              <a:t>SpecVoice</a:t>
            </a:r>
            <a:r>
              <a:rPr lang="en-GB" sz="1600" dirty="0" smtClean="0"/>
              <a:t>		Voice’</a:t>
            </a:r>
          </a:p>
          <a:p>
            <a:pPr marL="0" indent="0">
              <a:buNone/>
            </a:pPr>
            <a:r>
              <a:rPr lang="en-GB" sz="1600" dirty="0"/>
              <a:t>	</a:t>
            </a:r>
            <a:r>
              <a:rPr lang="en-GB" sz="1600" dirty="0" smtClean="0"/>
              <a:t>Voice		BECOME-P</a:t>
            </a:r>
          </a:p>
          <a:p>
            <a:pPr marL="0" indent="0">
              <a:buNone/>
            </a:pPr>
            <a:r>
              <a:rPr lang="en-GB" sz="1600" dirty="0"/>
              <a:t>	</a:t>
            </a:r>
            <a:r>
              <a:rPr lang="en-GB" sz="1600" dirty="0" smtClean="0"/>
              <a:t>	</a:t>
            </a:r>
            <a:r>
              <a:rPr lang="en-GB" sz="1600" dirty="0" err="1" smtClean="0"/>
              <a:t>SpecBECOME</a:t>
            </a:r>
            <a:r>
              <a:rPr lang="en-GB" sz="1600" dirty="0" smtClean="0"/>
              <a:t>	BECOME’</a:t>
            </a:r>
          </a:p>
          <a:p>
            <a:pPr marL="0" indent="0">
              <a:buNone/>
            </a:pPr>
            <a:r>
              <a:rPr lang="en-GB" sz="1600" dirty="0"/>
              <a:t>	</a:t>
            </a:r>
            <a:r>
              <a:rPr lang="en-GB" sz="1600" dirty="0" smtClean="0"/>
              <a:t>	KP	BECOME		</a:t>
            </a:r>
            <a:r>
              <a:rPr lang="en-GB" sz="1600" dirty="0" err="1" smtClean="0"/>
              <a:t>vP</a:t>
            </a:r>
            <a:endParaRPr lang="en-GB" sz="1600" dirty="0" smtClean="0"/>
          </a:p>
          <a:p>
            <a:pPr marL="0" indent="0">
              <a:buNone/>
            </a:pPr>
            <a:r>
              <a:rPr lang="en-GB" sz="1600" dirty="0"/>
              <a:t>	 </a:t>
            </a:r>
            <a:r>
              <a:rPr lang="en-GB" sz="1600" dirty="0" smtClean="0"/>
              <a:t>            K	        DP		</a:t>
            </a:r>
            <a:r>
              <a:rPr lang="en-GB" sz="1600" dirty="0" err="1" smtClean="0"/>
              <a:t>Specv</a:t>
            </a:r>
            <a:r>
              <a:rPr lang="en-GB" sz="1600" dirty="0" smtClean="0"/>
              <a:t>		v’</a:t>
            </a:r>
          </a:p>
          <a:p>
            <a:pPr marL="0" indent="0">
              <a:buNone/>
            </a:pPr>
            <a:r>
              <a:rPr lang="en-GB" sz="1600" dirty="0"/>
              <a:t>	</a:t>
            </a:r>
            <a:r>
              <a:rPr lang="en-GB" sz="1600" dirty="0" smtClean="0"/>
              <a:t>				v		VP</a:t>
            </a:r>
          </a:p>
          <a:p>
            <a:pPr marL="0" indent="0">
              <a:buNone/>
            </a:pPr>
            <a:r>
              <a:rPr lang="en-GB" sz="1600" dirty="0"/>
              <a:t>	</a:t>
            </a:r>
            <a:r>
              <a:rPr lang="en-GB" sz="1600" dirty="0" smtClean="0"/>
              <a:t>					</a:t>
            </a:r>
            <a:r>
              <a:rPr lang="en-GB" sz="1600" dirty="0" err="1" smtClean="0"/>
              <a:t>SpecV</a:t>
            </a:r>
            <a:r>
              <a:rPr lang="en-GB" sz="1600" dirty="0" smtClean="0"/>
              <a:t>		V’</a:t>
            </a:r>
          </a:p>
          <a:p>
            <a:pPr marL="0" indent="0">
              <a:buNone/>
            </a:pPr>
            <a:r>
              <a:rPr lang="en-GB" sz="1600" dirty="0"/>
              <a:t>	</a:t>
            </a:r>
            <a:r>
              <a:rPr lang="en-GB" sz="1600" dirty="0" smtClean="0"/>
              <a:t>						V	          KP</a:t>
            </a:r>
          </a:p>
          <a:p>
            <a:pPr marL="0" indent="0">
              <a:buNone/>
            </a:pPr>
            <a:r>
              <a:rPr lang="en-GB" sz="1600" dirty="0"/>
              <a:t>	</a:t>
            </a:r>
            <a:r>
              <a:rPr lang="en-GB" sz="1600" dirty="0" smtClean="0"/>
              <a:t>							K	DP</a:t>
            </a:r>
          </a:p>
          <a:p>
            <a:pPr marL="0" indent="0">
              <a:buNone/>
            </a:pPr>
            <a:r>
              <a:rPr lang="en-GB" sz="1600" dirty="0"/>
              <a:t>	</a:t>
            </a:r>
            <a:r>
              <a:rPr lang="en-GB" sz="1600" dirty="0" smtClean="0"/>
              <a:t>							           D	           </a:t>
            </a:r>
            <a:r>
              <a:rPr lang="en-GB" sz="1600" dirty="0" err="1" smtClean="0"/>
              <a:t>PhiP</a:t>
            </a:r>
            <a:endParaRPr lang="en-GB" sz="1600" dirty="0" smtClean="0"/>
          </a:p>
          <a:p>
            <a:pPr marL="0" indent="0">
              <a:buNone/>
            </a:pPr>
            <a:r>
              <a:rPr lang="en-GB" sz="1600" dirty="0"/>
              <a:t>	</a:t>
            </a:r>
            <a:r>
              <a:rPr lang="en-GB" sz="1600" dirty="0" smtClean="0"/>
              <a:t>								Phi	Proper</a:t>
            </a:r>
          </a:p>
          <a:p>
            <a:pPr marL="0" indent="0">
              <a:buNone/>
            </a:pPr>
            <a:r>
              <a:rPr lang="en-GB" sz="1600" dirty="0" smtClean="0"/>
              <a:t>									</a:t>
            </a:r>
            <a:r>
              <a:rPr lang="en-GB" sz="1600" dirty="0"/>
              <a:t> </a:t>
            </a:r>
            <a:r>
              <a:rPr lang="en-GB" sz="1600" dirty="0" smtClean="0"/>
              <a:t>          Proper	</a:t>
            </a:r>
            <a:r>
              <a:rPr lang="en-GB" sz="1600" dirty="0" err="1" smtClean="0"/>
              <a:t>nP</a:t>
            </a:r>
            <a:endParaRPr lang="en-GB" sz="1600" dirty="0" smtClean="0"/>
          </a:p>
          <a:p>
            <a:pPr marL="0" indent="0">
              <a:buNone/>
            </a:pPr>
            <a:r>
              <a:rPr lang="en-GB" sz="1600" dirty="0"/>
              <a:t>	</a:t>
            </a:r>
            <a:r>
              <a:rPr lang="en-GB" sz="1600" dirty="0" smtClean="0"/>
              <a:t>									    n	          NP</a:t>
            </a:r>
          </a:p>
          <a:p>
            <a:pPr marL="0" indent="0">
              <a:buNone/>
            </a:pPr>
            <a:r>
              <a:rPr lang="en-GB" sz="1600" dirty="0"/>
              <a:t>	</a:t>
            </a:r>
            <a:r>
              <a:rPr lang="en-GB" sz="1600" dirty="0" smtClean="0"/>
              <a:t>										           N	</a:t>
            </a:r>
            <a:endParaRPr lang="en-GB" sz="1600" dirty="0"/>
          </a:p>
        </p:txBody>
      </p:sp>
      <p:sp>
        <p:nvSpPr>
          <p:cNvPr id="4" name="Rectangle 3"/>
          <p:cNvSpPr/>
          <p:nvPr/>
        </p:nvSpPr>
        <p:spPr>
          <a:xfrm>
            <a:off x="1524000" y="2758069"/>
            <a:ext cx="1202267" cy="369332"/>
          </a:xfrm>
          <a:prstGeom prst="rect">
            <a:avLst/>
          </a:prstGeom>
        </p:spPr>
        <p:txBody>
          <a:bodyPr wrap="square">
            <a:spAutoFit/>
          </a:bodyPr>
          <a:lstStyle/>
          <a:p>
            <a:r>
              <a:rPr lang="en-US" dirty="0" smtClean="0"/>
              <a:t>‘</a:t>
            </a:r>
            <a:r>
              <a:rPr lang="en-US" dirty="0" err="1" smtClean="0"/>
              <a:t>Affectee</a:t>
            </a:r>
            <a:r>
              <a:rPr lang="en-US" dirty="0" smtClean="0"/>
              <a:t>’</a:t>
            </a:r>
            <a:endParaRPr lang="en-GB" dirty="0"/>
          </a:p>
        </p:txBody>
      </p:sp>
      <p:sp>
        <p:nvSpPr>
          <p:cNvPr id="5" name="Content Placeholder 2"/>
          <p:cNvSpPr txBox="1">
            <a:spLocks/>
          </p:cNvSpPr>
          <p:nvPr/>
        </p:nvSpPr>
        <p:spPr>
          <a:xfrm>
            <a:off x="10534274" y="6095285"/>
            <a:ext cx="1190290" cy="6889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800" dirty="0"/>
              <a:t>u</a:t>
            </a:r>
            <a:r>
              <a:rPr lang="en-GB" sz="1800" dirty="0" smtClean="0"/>
              <a:t>-K</a:t>
            </a:r>
            <a:endParaRPr lang="en-GB" dirty="0" smtClean="0"/>
          </a:p>
        </p:txBody>
      </p:sp>
      <p:sp>
        <p:nvSpPr>
          <p:cNvPr id="6" name="Content Placeholder 2"/>
          <p:cNvSpPr txBox="1">
            <a:spLocks/>
          </p:cNvSpPr>
          <p:nvPr/>
        </p:nvSpPr>
        <p:spPr>
          <a:xfrm>
            <a:off x="9822730" y="5769244"/>
            <a:ext cx="2369269" cy="7595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smtClean="0"/>
              <a:t>Human/animate/divine</a:t>
            </a:r>
            <a:endParaRPr lang="en-GB" dirty="0" smtClean="0"/>
          </a:p>
        </p:txBody>
      </p:sp>
      <p:sp>
        <p:nvSpPr>
          <p:cNvPr id="7" name="Content Placeholder 2"/>
          <p:cNvSpPr txBox="1">
            <a:spLocks/>
          </p:cNvSpPr>
          <p:nvPr/>
        </p:nvSpPr>
        <p:spPr>
          <a:xfrm>
            <a:off x="2726267" y="2293435"/>
            <a:ext cx="807962" cy="10521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800" dirty="0"/>
              <a:t>u</a:t>
            </a:r>
            <a:r>
              <a:rPr lang="en-GB" sz="1800" dirty="0" smtClean="0"/>
              <a:t>-K</a:t>
            </a:r>
            <a:endParaRPr lang="en-GB" dirty="0" smtClean="0"/>
          </a:p>
        </p:txBody>
      </p:sp>
      <p:sp>
        <p:nvSpPr>
          <p:cNvPr id="8" name="Content Placeholder 2"/>
          <p:cNvSpPr txBox="1">
            <a:spLocks/>
          </p:cNvSpPr>
          <p:nvPr/>
        </p:nvSpPr>
        <p:spPr>
          <a:xfrm>
            <a:off x="6585080" y="4348800"/>
            <a:ext cx="1805497" cy="6294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800" dirty="0" smtClean="0"/>
              <a:t>Definite/Specific</a:t>
            </a:r>
            <a:endParaRPr lang="en-GB" dirty="0" smtClean="0"/>
          </a:p>
        </p:txBody>
      </p:sp>
      <p:sp>
        <p:nvSpPr>
          <p:cNvPr id="9" name="Content Placeholder 2"/>
          <p:cNvSpPr txBox="1">
            <a:spLocks/>
          </p:cNvSpPr>
          <p:nvPr/>
        </p:nvSpPr>
        <p:spPr>
          <a:xfrm>
            <a:off x="8838462" y="5025835"/>
            <a:ext cx="1695812" cy="9491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800" dirty="0"/>
              <a:t>u</a:t>
            </a:r>
            <a:r>
              <a:rPr lang="en-GB" sz="1800" dirty="0" smtClean="0"/>
              <a:t>-K</a:t>
            </a:r>
          </a:p>
        </p:txBody>
      </p:sp>
      <p:sp>
        <p:nvSpPr>
          <p:cNvPr id="10" name="Content Placeholder 2"/>
          <p:cNvSpPr txBox="1">
            <a:spLocks/>
          </p:cNvSpPr>
          <p:nvPr/>
        </p:nvSpPr>
        <p:spPr>
          <a:xfrm>
            <a:off x="7924105" y="4663540"/>
            <a:ext cx="590973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zh-CN" sz="1800" dirty="0" err="1" smtClean="0"/>
              <a:t>Num</a:t>
            </a:r>
            <a:r>
              <a:rPr lang="en-US" altLang="zh-CN" sz="1800" dirty="0" smtClean="0"/>
              <a:t>: </a:t>
            </a:r>
          </a:p>
          <a:p>
            <a:pPr marL="0" indent="0">
              <a:buFont typeface="Arial" panose="020B0604020202020204" pitchFamily="34" charset="0"/>
              <a:buNone/>
            </a:pPr>
            <a:r>
              <a:rPr lang="en-GB" sz="1800" dirty="0" smtClean="0"/>
              <a:t>sg/</a:t>
            </a:r>
            <a:r>
              <a:rPr lang="en-GB" sz="1800" dirty="0" err="1" smtClean="0"/>
              <a:t>ind</a:t>
            </a:r>
            <a:endParaRPr lang="en-GB" sz="1800" dirty="0" smtClean="0"/>
          </a:p>
        </p:txBody>
      </p:sp>
      <p:sp>
        <p:nvSpPr>
          <p:cNvPr id="11" name="Content Placeholder 2"/>
          <p:cNvSpPr txBox="1">
            <a:spLocks/>
          </p:cNvSpPr>
          <p:nvPr/>
        </p:nvSpPr>
        <p:spPr>
          <a:xfrm>
            <a:off x="8174552" y="5694520"/>
            <a:ext cx="590973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800" dirty="0" smtClean="0"/>
              <a:t>u-K</a:t>
            </a:r>
          </a:p>
        </p:txBody>
      </p:sp>
      <p:sp>
        <p:nvSpPr>
          <p:cNvPr id="12" name="Content Placeholder 2"/>
          <p:cNvSpPr txBox="1">
            <a:spLocks/>
          </p:cNvSpPr>
          <p:nvPr/>
        </p:nvSpPr>
        <p:spPr>
          <a:xfrm>
            <a:off x="7435024" y="5379779"/>
            <a:ext cx="590973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smtClean="0"/>
              <a:t>Person:1</a:t>
            </a:r>
            <a:r>
              <a:rPr lang="en-US" sz="1800" baseline="30000" dirty="0" smtClean="0"/>
              <a:t>st</a:t>
            </a:r>
            <a:r>
              <a:rPr lang="en-US" sz="1800" dirty="0" smtClean="0"/>
              <a:t>/2</a:t>
            </a:r>
            <a:r>
              <a:rPr lang="en-US" sz="1800" baseline="30000" dirty="0" smtClean="0"/>
              <a:t>nd</a:t>
            </a:r>
            <a:r>
              <a:rPr lang="en-US" sz="1800" dirty="0" smtClean="0"/>
              <a:t>/3</a:t>
            </a:r>
            <a:r>
              <a:rPr lang="en-US" sz="1800" baseline="30000" dirty="0" smtClean="0"/>
              <a:t>rd</a:t>
            </a:r>
            <a:r>
              <a:rPr lang="en-US" sz="1800" dirty="0" smtClean="0"/>
              <a:t> </a:t>
            </a:r>
            <a:endParaRPr lang="en-GB" sz="1800" dirty="0" smtClean="0"/>
          </a:p>
        </p:txBody>
      </p:sp>
      <p:sp>
        <p:nvSpPr>
          <p:cNvPr id="13" name="Rectangle 12"/>
          <p:cNvSpPr/>
          <p:nvPr/>
        </p:nvSpPr>
        <p:spPr>
          <a:xfrm>
            <a:off x="1524000" y="3160877"/>
            <a:ext cx="1643406" cy="646331"/>
          </a:xfrm>
          <a:prstGeom prst="rect">
            <a:avLst/>
          </a:prstGeom>
        </p:spPr>
        <p:txBody>
          <a:bodyPr wrap="square">
            <a:spAutoFit/>
          </a:bodyPr>
          <a:lstStyle/>
          <a:p>
            <a:r>
              <a:rPr lang="en-US" dirty="0" smtClean="0"/>
              <a:t>‘</a:t>
            </a:r>
            <a:r>
              <a:rPr lang="en-US" dirty="0" err="1" smtClean="0"/>
              <a:t>Worshipee</a:t>
            </a:r>
            <a:r>
              <a:rPr lang="en-US" dirty="0" smtClean="0"/>
              <a:t>’ &lt; ‘Source’</a:t>
            </a:r>
            <a:endParaRPr lang="en-GB" dirty="0"/>
          </a:p>
        </p:txBody>
      </p:sp>
    </p:spTree>
    <p:extLst>
      <p:ext uri="{BB962C8B-B14F-4D97-AF65-F5344CB8AC3E}">
        <p14:creationId xmlns:p14="http://schemas.microsoft.com/office/powerpoint/2010/main" val="4102181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additive="base">
                                        <p:cTn id="55" dur="500" fill="hold"/>
                                        <p:tgtEl>
                                          <p:spTgt spid="6"/>
                                        </p:tgtEl>
                                        <p:attrNameLst>
                                          <p:attrName>ppt_x</p:attrName>
                                        </p:attrNameLst>
                                      </p:cBhvr>
                                      <p:tavLst>
                                        <p:tav tm="0">
                                          <p:val>
                                            <p:strVal val="#ppt_x"/>
                                          </p:val>
                                        </p:tav>
                                        <p:tav tm="100000">
                                          <p:val>
                                            <p:strVal val="#ppt_x"/>
                                          </p:val>
                                        </p:tav>
                                      </p:tavLst>
                                    </p:anim>
                                    <p:anim calcmode="lin" valueType="num">
                                      <p:cBhvr additive="base">
                                        <p:cTn id="5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
                                        </p:tgtEl>
                                        <p:attrNameLst>
                                          <p:attrName>style.visibility</p:attrName>
                                        </p:attrNameLst>
                                      </p:cBhvr>
                                      <p:to>
                                        <p:strVal val="visible"/>
                                      </p:to>
                                    </p:set>
                                    <p:anim calcmode="lin" valueType="num">
                                      <p:cBhvr additive="base">
                                        <p:cTn id="61" dur="500" fill="hold"/>
                                        <p:tgtEl>
                                          <p:spTgt spid="5"/>
                                        </p:tgtEl>
                                        <p:attrNameLst>
                                          <p:attrName>ppt_x</p:attrName>
                                        </p:attrNameLst>
                                      </p:cBhvr>
                                      <p:tavLst>
                                        <p:tav tm="0">
                                          <p:val>
                                            <p:strVal val="#ppt_x"/>
                                          </p:val>
                                        </p:tav>
                                        <p:tav tm="100000">
                                          <p:val>
                                            <p:strVal val="#ppt_x"/>
                                          </p:val>
                                        </p:tav>
                                      </p:tavLst>
                                    </p:anim>
                                    <p:anim calcmode="lin" valueType="num">
                                      <p:cBhvr additive="base">
                                        <p:cTn id="6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084FF-4595-4596-9B4C-DF3035DFC739}"/>
              </a:ext>
            </a:extLst>
          </p:cNvPr>
          <p:cNvSpPr>
            <a:spLocks noGrp="1"/>
          </p:cNvSpPr>
          <p:nvPr>
            <p:ph type="title"/>
          </p:nvPr>
        </p:nvSpPr>
        <p:spPr/>
        <p:txBody>
          <a:bodyPr/>
          <a:lstStyle/>
          <a:p>
            <a:r>
              <a:rPr lang="en-US" altLang="zh-HK" dirty="0"/>
              <a:t>Latin/Romance </a:t>
            </a:r>
            <a:r>
              <a:rPr lang="en-US" altLang="zh-HK" i="1" dirty="0"/>
              <a:t>ad </a:t>
            </a:r>
            <a:endParaRPr lang="zh-HK" altLang="en-US" dirty="0"/>
          </a:p>
        </p:txBody>
      </p:sp>
      <p:sp>
        <p:nvSpPr>
          <p:cNvPr id="3" name="Content Placeholder 2">
            <a:extLst>
              <a:ext uri="{FF2B5EF4-FFF2-40B4-BE49-F238E27FC236}">
                <a16:creationId xmlns:a16="http://schemas.microsoft.com/office/drawing/2014/main" id="{B4B843C0-DCAF-4768-81C1-FA0C0F3B5583}"/>
              </a:ext>
            </a:extLst>
          </p:cNvPr>
          <p:cNvSpPr>
            <a:spLocks noGrp="1"/>
          </p:cNvSpPr>
          <p:nvPr>
            <p:ph idx="1"/>
          </p:nvPr>
        </p:nvSpPr>
        <p:spPr>
          <a:xfrm>
            <a:off x="838200" y="1253331"/>
            <a:ext cx="10515600" cy="4351338"/>
          </a:xfrm>
        </p:spPr>
        <p:txBody>
          <a:bodyPr>
            <a:normAutofit/>
          </a:bodyPr>
          <a:lstStyle/>
          <a:p>
            <a:pPr marL="0" indent="0">
              <a:buNone/>
            </a:pPr>
            <a:r>
              <a:rPr lang="en-US" altLang="zh-HK" sz="2000" dirty="0" smtClean="0"/>
              <a:t>	 </a:t>
            </a:r>
            <a:r>
              <a:rPr lang="en-US" altLang="zh-HK" sz="2000" dirty="0"/>
              <a:t>	</a:t>
            </a:r>
            <a:r>
              <a:rPr lang="en-US" altLang="zh-HK" sz="2000" i="1" dirty="0" err="1"/>
              <a:t>verba</a:t>
            </a:r>
            <a:r>
              <a:rPr lang="en-US" altLang="zh-HK" sz="2000" i="1" dirty="0"/>
              <a:t> </a:t>
            </a:r>
            <a:r>
              <a:rPr lang="en-US" altLang="zh-HK" sz="2000" i="1" dirty="0" err="1"/>
              <a:t>videndi</a:t>
            </a:r>
            <a:r>
              <a:rPr lang="en-US" altLang="zh-HK" sz="2000" i="1" dirty="0"/>
              <a:t> </a:t>
            </a:r>
            <a:r>
              <a:rPr lang="en-US" altLang="zh-HK" sz="2000" dirty="0"/>
              <a:t>(‘seeing’) (Plautus &gt;)</a:t>
            </a:r>
          </a:p>
          <a:p>
            <a:pPr marL="0" indent="0">
              <a:buNone/>
            </a:pPr>
            <a:r>
              <a:rPr lang="en-US" altLang="zh-HK" sz="2000" dirty="0"/>
              <a:t>		</a:t>
            </a:r>
            <a:r>
              <a:rPr lang="en-US" altLang="zh-HK" sz="2000" i="1" dirty="0" err="1"/>
              <a:t>verba</a:t>
            </a:r>
            <a:r>
              <a:rPr lang="en-US" altLang="zh-HK" sz="2000" i="1" dirty="0"/>
              <a:t> </a:t>
            </a:r>
            <a:r>
              <a:rPr lang="en-US" altLang="zh-HK" sz="2000" i="1" dirty="0" err="1"/>
              <a:t>iuvandi</a:t>
            </a:r>
            <a:r>
              <a:rPr lang="en-US" altLang="zh-HK" sz="2000" i="1" dirty="0"/>
              <a:t>/</a:t>
            </a:r>
            <a:r>
              <a:rPr lang="en-US" altLang="zh-HK" sz="2000" i="1" dirty="0" err="1"/>
              <a:t>serviendi</a:t>
            </a:r>
            <a:r>
              <a:rPr lang="en-US" altLang="zh-HK" sz="2000" i="1" dirty="0"/>
              <a:t>/</a:t>
            </a:r>
            <a:r>
              <a:rPr lang="en-US" altLang="zh-HK" sz="2000" i="1" dirty="0" err="1"/>
              <a:t>clamandi</a:t>
            </a:r>
            <a:r>
              <a:rPr lang="en-US" altLang="zh-HK" sz="2000" i="1" dirty="0"/>
              <a:t>/</a:t>
            </a:r>
            <a:r>
              <a:rPr lang="en-US" altLang="zh-HK" sz="2000" i="1" dirty="0" err="1"/>
              <a:t>rogandi</a:t>
            </a:r>
            <a:r>
              <a:rPr lang="en-US" altLang="zh-HK" sz="2000" i="1" dirty="0"/>
              <a:t> 	</a:t>
            </a:r>
            <a:r>
              <a:rPr lang="en-US" altLang="zh-HK" sz="2000" dirty="0"/>
              <a:t>(Christian/Medieval Latin)</a:t>
            </a:r>
            <a:endParaRPr lang="zh-HK" altLang="en-US" sz="2000" dirty="0"/>
          </a:p>
        </p:txBody>
      </p:sp>
      <p:sp>
        <p:nvSpPr>
          <p:cNvPr id="4" name="Content Placeholder 2">
            <a:extLst>
              <a:ext uri="{FF2B5EF4-FFF2-40B4-BE49-F238E27FC236}">
                <a16:creationId xmlns:a16="http://schemas.microsoft.com/office/drawing/2014/main" id="{7B112B5A-44A2-4237-BDB8-E3E85C7474AD}"/>
              </a:ext>
            </a:extLst>
          </p:cNvPr>
          <p:cNvSpPr txBox="1">
            <a:spLocks/>
          </p:cNvSpPr>
          <p:nvPr/>
        </p:nvSpPr>
        <p:spPr>
          <a:xfrm>
            <a:off x="838200" y="1987550"/>
            <a:ext cx="10515600" cy="15236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sz="2000" i="1" dirty="0" err="1"/>
              <a:t>Verba</a:t>
            </a:r>
            <a:r>
              <a:rPr lang="en-GB" altLang="zh-HK" sz="2000" i="1" dirty="0"/>
              <a:t> </a:t>
            </a:r>
            <a:r>
              <a:rPr lang="en-GB" altLang="zh-HK" sz="2000" i="1" dirty="0" err="1"/>
              <a:t>videndi</a:t>
            </a:r>
            <a:r>
              <a:rPr lang="en-GB" altLang="zh-HK" sz="2000" i="1" dirty="0"/>
              <a:t>: </a:t>
            </a:r>
          </a:p>
          <a:p>
            <a:pPr marL="0" indent="0">
              <a:buFont typeface="Arial" panose="020B0604020202020204" pitchFamily="34" charset="0"/>
              <a:buNone/>
            </a:pPr>
            <a:r>
              <a:rPr lang="en-GB" altLang="zh-HK" sz="2000" b="1" i="1" dirty="0"/>
              <a:t>Ad</a:t>
            </a:r>
            <a:r>
              <a:rPr lang="en-GB" altLang="zh-HK" sz="2000" i="1" dirty="0"/>
              <a:t> </a:t>
            </a:r>
            <a:r>
              <a:rPr lang="en-GB" altLang="zh-HK" sz="2000" i="1" dirty="0" err="1"/>
              <a:t>eram</a:t>
            </a:r>
            <a:r>
              <a:rPr lang="en-GB" altLang="zh-HK" sz="2000" i="1" dirty="0"/>
              <a:t> </a:t>
            </a:r>
            <a:r>
              <a:rPr lang="en-GB" altLang="zh-HK" sz="2000" i="1" dirty="0" err="1"/>
              <a:t>revidebo</a:t>
            </a:r>
            <a:r>
              <a:rPr lang="en-GB" altLang="zh-HK" sz="2000" i="1" dirty="0"/>
              <a:t> </a:t>
            </a:r>
            <a:r>
              <a:rPr lang="en-GB" altLang="zh-HK" sz="2000" dirty="0"/>
              <a:t>‘I shall see our mistress again…’ (</a:t>
            </a:r>
            <a:r>
              <a:rPr lang="en-GB" altLang="zh-HK" sz="2000" i="1" dirty="0" err="1"/>
              <a:t>Truculentus</a:t>
            </a:r>
            <a:r>
              <a:rPr lang="en-GB" altLang="zh-HK" sz="2000" i="1" dirty="0"/>
              <a:t> </a:t>
            </a:r>
            <a:r>
              <a:rPr lang="en-GB" altLang="zh-HK" sz="2000" dirty="0"/>
              <a:t>320</a:t>
            </a:r>
            <a:r>
              <a:rPr lang="en-GB" altLang="zh-HK" sz="2000" i="1" dirty="0"/>
              <a:t>)</a:t>
            </a:r>
          </a:p>
          <a:p>
            <a:pPr marL="0" indent="0">
              <a:buFont typeface="Arial" panose="020B0604020202020204" pitchFamily="34" charset="0"/>
              <a:buNone/>
            </a:pPr>
            <a:r>
              <a:rPr lang="en-GB" altLang="zh-HK" sz="2000" i="1" dirty="0" err="1"/>
              <a:t>Respice</a:t>
            </a:r>
            <a:r>
              <a:rPr lang="en-GB" altLang="zh-HK" sz="2000" i="1" dirty="0"/>
              <a:t> </a:t>
            </a:r>
            <a:r>
              <a:rPr lang="en-GB" altLang="zh-HK" sz="2000" b="1" i="1" dirty="0"/>
              <a:t>ad</a:t>
            </a:r>
            <a:r>
              <a:rPr lang="en-GB" altLang="zh-HK" sz="2000" i="1" dirty="0"/>
              <a:t> me… </a:t>
            </a:r>
            <a:r>
              <a:rPr lang="en-GB" altLang="zh-HK" sz="2000" dirty="0"/>
              <a:t>‘Look back at me…’ (</a:t>
            </a:r>
            <a:r>
              <a:rPr lang="en-GB" altLang="zh-HK" sz="2000" i="1" dirty="0" err="1"/>
              <a:t>Stilus</a:t>
            </a:r>
            <a:r>
              <a:rPr lang="en-GB" altLang="zh-HK" sz="2000" i="1" dirty="0"/>
              <a:t> </a:t>
            </a:r>
            <a:r>
              <a:rPr lang="en-GB" altLang="zh-HK" sz="2000" dirty="0"/>
              <a:t>331)</a:t>
            </a:r>
          </a:p>
        </p:txBody>
      </p:sp>
      <p:sp>
        <p:nvSpPr>
          <p:cNvPr id="5" name="Content Placeholder 2">
            <a:extLst>
              <a:ext uri="{FF2B5EF4-FFF2-40B4-BE49-F238E27FC236}">
                <a16:creationId xmlns:a16="http://schemas.microsoft.com/office/drawing/2014/main" id="{871F193F-674C-4169-BC9F-93D0F80A8E5B}"/>
              </a:ext>
            </a:extLst>
          </p:cNvPr>
          <p:cNvSpPr txBox="1">
            <a:spLocks/>
          </p:cNvSpPr>
          <p:nvPr/>
        </p:nvSpPr>
        <p:spPr>
          <a:xfrm>
            <a:off x="838200" y="3080393"/>
            <a:ext cx="10515600" cy="231808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sz="2000" i="1" dirty="0" err="1"/>
              <a:t>Verba</a:t>
            </a:r>
            <a:r>
              <a:rPr lang="en-GB" altLang="zh-HK" sz="2000" i="1" dirty="0"/>
              <a:t> </a:t>
            </a:r>
            <a:r>
              <a:rPr lang="en-GB" altLang="zh-HK" sz="2000" i="1" dirty="0" err="1"/>
              <a:t>serviendi</a:t>
            </a:r>
            <a:r>
              <a:rPr lang="en-GB" altLang="zh-HK" sz="2000" i="1" dirty="0"/>
              <a:t>:</a:t>
            </a:r>
          </a:p>
          <a:p>
            <a:pPr marL="0" indent="0">
              <a:buFont typeface="Arial" panose="020B0604020202020204" pitchFamily="34" charset="0"/>
              <a:buNone/>
            </a:pPr>
            <a:r>
              <a:rPr lang="en-GB" altLang="zh-HK" sz="2000" b="1" i="1" dirty="0"/>
              <a:t>ad</a:t>
            </a:r>
            <a:r>
              <a:rPr lang="en-GB" altLang="zh-HK" sz="2000" i="1" dirty="0"/>
              <a:t> </a:t>
            </a:r>
            <a:r>
              <a:rPr lang="en-GB" altLang="zh-HK" sz="2000" i="1" dirty="0" err="1"/>
              <a:t>cuius</a:t>
            </a:r>
            <a:r>
              <a:rPr lang="en-GB" altLang="zh-HK" sz="2000" i="1" dirty="0"/>
              <a:t> imperium </a:t>
            </a:r>
            <a:r>
              <a:rPr lang="en-GB" altLang="zh-HK" sz="2000" i="1" dirty="0" err="1"/>
              <a:t>caelum</a:t>
            </a:r>
            <a:r>
              <a:rPr lang="en-GB" altLang="zh-HK" sz="2000" i="1" dirty="0"/>
              <a:t> terra </a:t>
            </a:r>
            <a:r>
              <a:rPr lang="en-GB" altLang="zh-HK" sz="2000" i="1" dirty="0" err="1"/>
              <a:t>maria</a:t>
            </a:r>
            <a:r>
              <a:rPr lang="en-GB" altLang="zh-HK" sz="2000" i="1" dirty="0"/>
              <a:t> </a:t>
            </a:r>
            <a:r>
              <a:rPr lang="en-GB" altLang="zh-HK" sz="2000" i="1" dirty="0" err="1"/>
              <a:t>serviebant</a:t>
            </a:r>
            <a:r>
              <a:rPr lang="en-GB" altLang="zh-HK" sz="2000" i="1" dirty="0"/>
              <a:t> ‘… </a:t>
            </a:r>
            <a:r>
              <a:rPr lang="en-GB" altLang="zh-HK" sz="2000" dirty="0"/>
              <a:t>whose power heaven, earth, and the seas served.’ (Jerome Letter 82.3) </a:t>
            </a:r>
          </a:p>
          <a:p>
            <a:pPr marL="0" indent="0">
              <a:buNone/>
            </a:pPr>
            <a:r>
              <a:rPr lang="en-GB" altLang="zh-HK" sz="2000" i="1" dirty="0"/>
              <a:t>Verbal </a:t>
            </a:r>
            <a:r>
              <a:rPr lang="en-GB" altLang="zh-HK" sz="2000" i="1" dirty="0" err="1"/>
              <a:t>clamandi</a:t>
            </a:r>
            <a:r>
              <a:rPr lang="en-GB" altLang="zh-HK" sz="2000" i="1" dirty="0"/>
              <a:t>: </a:t>
            </a:r>
          </a:p>
          <a:p>
            <a:pPr marL="0" indent="0">
              <a:buNone/>
            </a:pPr>
            <a:r>
              <a:rPr lang="en-GB" altLang="zh-HK" sz="2000" b="1" i="1" dirty="0"/>
              <a:t>Ad</a:t>
            </a:r>
            <a:r>
              <a:rPr lang="en-GB" altLang="zh-HK" sz="2000" i="1" dirty="0"/>
              <a:t> </a:t>
            </a:r>
            <a:r>
              <a:rPr lang="en-GB" altLang="zh-HK" sz="2000" i="1" dirty="0" err="1"/>
              <a:t>te</a:t>
            </a:r>
            <a:r>
              <a:rPr lang="en-GB" altLang="zh-HK" sz="2000" i="1" dirty="0"/>
              <a:t>, </a:t>
            </a:r>
            <a:r>
              <a:rPr lang="en-GB" altLang="zh-HK" sz="2000" i="1" dirty="0" err="1"/>
              <a:t>Domine</a:t>
            </a:r>
            <a:r>
              <a:rPr lang="en-GB" altLang="zh-HK" sz="2000" i="1" dirty="0"/>
              <a:t> de </a:t>
            </a:r>
            <a:r>
              <a:rPr lang="en-GB" altLang="zh-HK" sz="2000" i="1" dirty="0" err="1"/>
              <a:t>profundis</a:t>
            </a:r>
            <a:r>
              <a:rPr lang="en-GB" altLang="zh-HK" sz="2000" i="1" dirty="0"/>
              <a:t> </a:t>
            </a:r>
            <a:r>
              <a:rPr lang="en-GB" altLang="zh-HK" sz="2000" i="1" dirty="0" err="1"/>
              <a:t>clamavi</a:t>
            </a:r>
            <a:r>
              <a:rPr lang="en-GB" altLang="zh-HK" sz="2000" i="1" dirty="0"/>
              <a:t> </a:t>
            </a:r>
            <a:r>
              <a:rPr lang="en-GB" altLang="zh-HK" sz="2000" dirty="0"/>
              <a:t>‘From the depths of my soul I shouted (something) at you (</a:t>
            </a:r>
            <a:r>
              <a:rPr lang="en-GB" altLang="zh-HK" sz="2000" i="1" dirty="0"/>
              <a:t>ad </a:t>
            </a:r>
            <a:r>
              <a:rPr lang="en-GB" altLang="zh-HK" sz="2000" i="1" dirty="0" err="1"/>
              <a:t>te</a:t>
            </a:r>
            <a:r>
              <a:rPr lang="en-GB" altLang="zh-HK" sz="2000" dirty="0"/>
              <a:t>)’ &gt; ‘From the depths of my soul I called you (</a:t>
            </a:r>
            <a:r>
              <a:rPr lang="en-GB" altLang="zh-HK" sz="2000" i="1" dirty="0"/>
              <a:t>ad </a:t>
            </a:r>
            <a:r>
              <a:rPr lang="en-GB" altLang="zh-HK" sz="2000" i="1" dirty="0" err="1"/>
              <a:t>te</a:t>
            </a:r>
            <a:r>
              <a:rPr lang="en-GB" altLang="zh-HK" sz="2000" dirty="0"/>
              <a:t>)’ (Latin Bible)</a:t>
            </a:r>
          </a:p>
          <a:p>
            <a:pPr marL="0" indent="0">
              <a:buNone/>
            </a:pPr>
            <a:r>
              <a:rPr lang="en-GB" altLang="zh-HK" sz="2000" i="1" dirty="0"/>
              <a:t>Verbal </a:t>
            </a:r>
            <a:r>
              <a:rPr lang="en-GB" altLang="zh-HK" sz="2000" i="1" dirty="0" err="1"/>
              <a:t>rogandi</a:t>
            </a:r>
            <a:r>
              <a:rPr lang="en-GB" altLang="zh-HK" sz="2000" i="1" dirty="0"/>
              <a:t>: </a:t>
            </a:r>
            <a:endParaRPr lang="zh-HK" altLang="en-US" sz="2000" i="1" dirty="0"/>
          </a:p>
          <a:p>
            <a:pPr marL="0" indent="0">
              <a:buNone/>
            </a:pPr>
            <a:r>
              <a:rPr lang="en-GB" altLang="zh-HK" sz="2000" dirty="0" err="1"/>
              <a:t>Moyses</a:t>
            </a:r>
            <a:r>
              <a:rPr lang="en-GB" altLang="zh-HK" sz="2000" dirty="0"/>
              <a:t> </a:t>
            </a:r>
            <a:r>
              <a:rPr lang="en-GB" altLang="zh-HK" sz="2000" dirty="0" err="1"/>
              <a:t>orabat</a:t>
            </a:r>
            <a:r>
              <a:rPr lang="en-GB" altLang="zh-HK" sz="2000" dirty="0"/>
              <a:t> </a:t>
            </a:r>
            <a:r>
              <a:rPr lang="en-GB" altLang="zh-HK" sz="2000" b="1" dirty="0"/>
              <a:t>ad</a:t>
            </a:r>
            <a:r>
              <a:rPr lang="en-GB" altLang="zh-HK" sz="2000" dirty="0"/>
              <a:t> </a:t>
            </a:r>
            <a:r>
              <a:rPr lang="en-GB" altLang="zh-HK" sz="2000" dirty="0" err="1"/>
              <a:t>Dominum</a:t>
            </a:r>
            <a:r>
              <a:rPr lang="en-GB" altLang="zh-HK" sz="2000" dirty="0"/>
              <a:t> ‘Moses was begging the Lord.’ (</a:t>
            </a:r>
            <a:r>
              <a:rPr lang="en-GB" altLang="zh-HK" sz="2000" i="1" dirty="0" err="1"/>
              <a:t>Libri</a:t>
            </a:r>
            <a:r>
              <a:rPr lang="en-GB" altLang="zh-HK" sz="2000" i="1" dirty="0"/>
              <a:t> </a:t>
            </a:r>
            <a:r>
              <a:rPr lang="en-GB" altLang="zh-HK" sz="2000" i="1" dirty="0" err="1"/>
              <a:t>Maccabaorum</a:t>
            </a:r>
            <a:r>
              <a:rPr lang="en-GB" altLang="zh-HK" sz="2000" i="1" dirty="0"/>
              <a:t> </a:t>
            </a:r>
            <a:r>
              <a:rPr lang="en-GB" altLang="zh-HK" sz="2000" dirty="0"/>
              <a:t>2.10)</a:t>
            </a:r>
            <a:endParaRPr lang="zh-TW" altLang="zh-HK" sz="2000" dirty="0"/>
          </a:p>
          <a:p>
            <a:pPr marL="0" indent="0">
              <a:buNone/>
            </a:pPr>
            <a:r>
              <a:rPr lang="en-GB" altLang="zh-HK" sz="2000" dirty="0" err="1"/>
              <a:t>veniam</a:t>
            </a:r>
            <a:r>
              <a:rPr lang="en-GB" altLang="zh-HK" sz="2000" dirty="0"/>
              <a:t>…  </a:t>
            </a:r>
            <a:r>
              <a:rPr lang="en-GB" altLang="zh-HK" sz="2000" b="1" dirty="0"/>
              <a:t>ad</a:t>
            </a:r>
            <a:r>
              <a:rPr lang="en-GB" altLang="zh-HK" sz="2000" dirty="0"/>
              <a:t> Domino </a:t>
            </a:r>
            <a:r>
              <a:rPr lang="en-GB" altLang="zh-HK" sz="2000" dirty="0" err="1"/>
              <a:t>poposce</a:t>
            </a:r>
            <a:r>
              <a:rPr lang="en-GB" altLang="zh-HK" sz="2000" dirty="0"/>
              <a:t>-bat</a:t>
            </a:r>
            <a:endParaRPr lang="zh-TW" altLang="zh-HK" sz="2000" dirty="0"/>
          </a:p>
          <a:p>
            <a:pPr marL="0" indent="0">
              <a:buNone/>
            </a:pPr>
            <a:r>
              <a:rPr lang="en-GB" altLang="zh-HK" sz="2000" dirty="0"/>
              <a:t>‘He was begging the Lord for mercy’ (</a:t>
            </a:r>
            <a:r>
              <a:rPr lang="en-GB" altLang="zh-HK" sz="2000" i="1" dirty="0"/>
              <a:t>Chronicon </a:t>
            </a:r>
            <a:r>
              <a:rPr lang="en-GB" altLang="zh-HK" sz="2000" i="1" dirty="0" err="1"/>
              <a:t>Salernitanum</a:t>
            </a:r>
            <a:r>
              <a:rPr lang="en-GB" altLang="zh-HK" sz="2000" i="1" dirty="0"/>
              <a:t> </a:t>
            </a:r>
            <a:r>
              <a:rPr lang="en-GB" altLang="zh-HK" sz="2000" dirty="0"/>
              <a:t>11)</a:t>
            </a:r>
            <a:endParaRPr lang="zh-HK" altLang="en-US" sz="2000" dirty="0"/>
          </a:p>
        </p:txBody>
      </p:sp>
      <p:sp>
        <p:nvSpPr>
          <p:cNvPr id="6" name="Rectangle 5">
            <a:extLst>
              <a:ext uri="{FF2B5EF4-FFF2-40B4-BE49-F238E27FC236}">
                <a16:creationId xmlns:a16="http://schemas.microsoft.com/office/drawing/2014/main" id="{89B1E428-02B9-4665-851F-EC0674987F12}"/>
              </a:ext>
            </a:extLst>
          </p:cNvPr>
          <p:cNvSpPr/>
          <p:nvPr/>
        </p:nvSpPr>
        <p:spPr>
          <a:xfrm>
            <a:off x="7039472" y="48558"/>
            <a:ext cx="5152527" cy="1631216"/>
          </a:xfrm>
          <a:prstGeom prst="rect">
            <a:avLst/>
          </a:prstGeom>
        </p:spPr>
        <p:txBody>
          <a:bodyPr wrap="square">
            <a:spAutoFit/>
          </a:bodyPr>
          <a:lstStyle/>
          <a:p>
            <a:pPr>
              <a:spcAft>
                <a:spcPts val="0"/>
              </a:spcAft>
            </a:pPr>
            <a:r>
              <a:rPr lang="en-US" altLang="zh-TW" sz="2000" i="1" kern="100" dirty="0">
                <a:latin typeface="Calibri" panose="020F0502020204030204" pitchFamily="34" charset="0"/>
                <a:ea typeface="PMingLiU" panose="02020500000000000000" pitchFamily="18" charset="-120"/>
                <a:cs typeface="Times New Roman" panose="02020603050405020304" pitchFamily="18" charset="0"/>
              </a:rPr>
              <a:t>Ad</a:t>
            </a:r>
            <a:r>
              <a:rPr lang="en-US" altLang="zh-TW" sz="2000" i="1" kern="100" dirty="0">
                <a:effectLst/>
                <a:latin typeface="Calibri" panose="020F0502020204030204" pitchFamily="34" charset="0"/>
                <a:ea typeface="PMingLiU" panose="02020500000000000000" pitchFamily="18" charset="-120"/>
                <a:cs typeface="Times New Roman" panose="02020603050405020304" pitchFamily="18" charset="0"/>
              </a:rPr>
              <a:t> </a:t>
            </a:r>
            <a:r>
              <a:rPr lang="en-US" altLang="zh-TW" sz="2000" kern="100" dirty="0">
                <a:effectLst/>
                <a:latin typeface="Calibri" panose="020F0502020204030204" pitchFamily="34" charset="0"/>
                <a:ea typeface="PMingLiU" panose="02020500000000000000" pitchFamily="18" charset="-120"/>
                <a:cs typeface="Times New Roman" panose="02020603050405020304" pitchFamily="18" charset="0"/>
              </a:rPr>
              <a:t>‘to’ denotes specific objects (</a:t>
            </a:r>
            <a:r>
              <a:rPr lang="en-US" altLang="zh-TW" sz="2000" i="1" kern="100" dirty="0">
                <a:effectLst/>
                <a:latin typeface="Calibri" panose="020F0502020204030204" pitchFamily="34" charset="0"/>
                <a:ea typeface="PMingLiU" panose="02020500000000000000" pitchFamily="18" charset="-120"/>
                <a:cs typeface="Times New Roman" panose="02020603050405020304" pitchFamily="18" charset="0"/>
              </a:rPr>
              <a:t>ad </a:t>
            </a:r>
            <a:r>
              <a:rPr lang="en-US" altLang="zh-TW" sz="2000" b="1" i="1" kern="100" dirty="0" err="1">
                <a:effectLst/>
                <a:latin typeface="Calibri" panose="020F0502020204030204" pitchFamily="34" charset="0"/>
                <a:ea typeface="PMingLiU" panose="02020500000000000000" pitchFamily="18" charset="-120"/>
                <a:cs typeface="Times New Roman" panose="02020603050405020304" pitchFamily="18" charset="0"/>
              </a:rPr>
              <a:t>eram</a:t>
            </a:r>
            <a:r>
              <a:rPr lang="en-US" altLang="zh-TW" sz="2000" i="1" kern="100" dirty="0">
                <a:effectLst/>
                <a:latin typeface="Calibri" panose="020F0502020204030204" pitchFamily="34" charset="0"/>
                <a:ea typeface="PMingLiU" panose="02020500000000000000" pitchFamily="18" charset="-120"/>
                <a:cs typeface="Times New Roman" panose="02020603050405020304" pitchFamily="18" charset="0"/>
              </a:rPr>
              <a:t>, ad </a:t>
            </a:r>
            <a:r>
              <a:rPr lang="en-US" altLang="zh-TW" sz="2000" b="1" i="1" kern="100" dirty="0">
                <a:effectLst/>
                <a:latin typeface="Calibri" panose="020F0502020204030204" pitchFamily="34" charset="0"/>
                <a:ea typeface="PMingLiU" panose="02020500000000000000" pitchFamily="18" charset="-120"/>
                <a:cs typeface="Times New Roman" panose="02020603050405020304" pitchFamily="18" charset="0"/>
              </a:rPr>
              <a:t>me</a:t>
            </a:r>
            <a:r>
              <a:rPr lang="en-US" altLang="zh-TW" sz="2000" kern="100" dirty="0">
                <a:effectLst/>
                <a:latin typeface="Calibri" panose="020F0502020204030204" pitchFamily="34" charset="0"/>
                <a:ea typeface="PMingLiU" panose="02020500000000000000" pitchFamily="18" charset="-120"/>
                <a:cs typeface="Times New Roman" panose="02020603050405020304" pitchFamily="18" charset="0"/>
              </a:rPr>
              <a:t>) as well as human/animate objects (‘beneficiary’/’recipient’/’experiencer’) (</a:t>
            </a:r>
            <a:r>
              <a:rPr lang="en-US" altLang="zh-TW" sz="2000" i="1" kern="100" dirty="0">
                <a:effectLst/>
                <a:latin typeface="Calibri" panose="020F0502020204030204" pitchFamily="34" charset="0"/>
                <a:ea typeface="PMingLiU" panose="02020500000000000000" pitchFamily="18" charset="-120"/>
                <a:cs typeface="Times New Roman" panose="02020603050405020304" pitchFamily="18" charset="0"/>
              </a:rPr>
              <a:t>ad </a:t>
            </a:r>
            <a:r>
              <a:rPr lang="en-US" altLang="zh-TW" sz="2000" i="1" kern="100" dirty="0" err="1">
                <a:effectLst/>
                <a:latin typeface="Calibri" panose="020F0502020204030204" pitchFamily="34" charset="0"/>
                <a:ea typeface="PMingLiU" panose="02020500000000000000" pitchFamily="18" charset="-120"/>
                <a:cs typeface="Times New Roman" panose="02020603050405020304" pitchFamily="18" charset="0"/>
              </a:rPr>
              <a:t>cuius</a:t>
            </a:r>
            <a:r>
              <a:rPr lang="en-US" altLang="zh-TW" sz="2000" i="1" kern="100" dirty="0">
                <a:effectLst/>
                <a:latin typeface="Calibri" panose="020F0502020204030204" pitchFamily="34" charset="0"/>
                <a:ea typeface="PMingLiU" panose="02020500000000000000" pitchFamily="18" charset="-120"/>
                <a:cs typeface="Times New Roman" panose="02020603050405020304" pitchFamily="18" charset="0"/>
              </a:rPr>
              <a:t> </a:t>
            </a:r>
            <a:r>
              <a:rPr lang="en-US" altLang="zh-TW" sz="2000" b="1" i="1" kern="100" dirty="0">
                <a:effectLst/>
                <a:latin typeface="Calibri" panose="020F0502020204030204" pitchFamily="34" charset="0"/>
                <a:ea typeface="PMingLiU" panose="02020500000000000000" pitchFamily="18" charset="-120"/>
                <a:cs typeface="Times New Roman" panose="02020603050405020304" pitchFamily="18" charset="0"/>
              </a:rPr>
              <a:t>imperium</a:t>
            </a:r>
            <a:r>
              <a:rPr lang="en-US" altLang="zh-TW" sz="2000" i="1" kern="100" dirty="0">
                <a:effectLst/>
                <a:latin typeface="Calibri" panose="020F0502020204030204" pitchFamily="34" charset="0"/>
                <a:ea typeface="PMingLiU" panose="02020500000000000000" pitchFamily="18" charset="-120"/>
                <a:cs typeface="Times New Roman" panose="02020603050405020304" pitchFamily="18" charset="0"/>
              </a:rPr>
              <a:t>, ad </a:t>
            </a:r>
            <a:r>
              <a:rPr lang="en-US" altLang="zh-TW" sz="2000" b="1" i="1" kern="100" dirty="0" err="1">
                <a:effectLst/>
                <a:latin typeface="Calibri" panose="020F0502020204030204" pitchFamily="34" charset="0"/>
                <a:ea typeface="PMingLiU" panose="02020500000000000000" pitchFamily="18" charset="-120"/>
                <a:cs typeface="Times New Roman" panose="02020603050405020304" pitchFamily="18" charset="0"/>
              </a:rPr>
              <a:t>te</a:t>
            </a:r>
            <a:r>
              <a:rPr lang="en-US" altLang="zh-TW" sz="2000" i="1" kern="100" dirty="0">
                <a:effectLst/>
                <a:latin typeface="Calibri" panose="020F0502020204030204" pitchFamily="34" charset="0"/>
                <a:ea typeface="PMingLiU" panose="02020500000000000000" pitchFamily="18" charset="-120"/>
                <a:cs typeface="Times New Roman" panose="02020603050405020304" pitchFamily="18" charset="0"/>
              </a:rPr>
              <a:t>, </a:t>
            </a:r>
            <a:r>
              <a:rPr lang="en-US" altLang="zh-TW" sz="2000" b="1" i="1" kern="100" dirty="0" err="1">
                <a:effectLst/>
                <a:latin typeface="Calibri" panose="020F0502020204030204" pitchFamily="34" charset="0"/>
                <a:ea typeface="PMingLiU" panose="02020500000000000000" pitchFamily="18" charset="-120"/>
                <a:cs typeface="Times New Roman" panose="02020603050405020304" pitchFamily="18" charset="0"/>
              </a:rPr>
              <a:t>Domine</a:t>
            </a:r>
            <a:r>
              <a:rPr lang="en-US" altLang="zh-TW" sz="2000" i="1" kern="100" dirty="0">
                <a:effectLst/>
                <a:latin typeface="Calibri" panose="020F0502020204030204" pitchFamily="34" charset="0"/>
                <a:ea typeface="PMingLiU" panose="02020500000000000000" pitchFamily="18" charset="-120"/>
                <a:cs typeface="Times New Roman" panose="02020603050405020304" pitchFamily="18" charset="0"/>
              </a:rPr>
              <a:t>… </a:t>
            </a:r>
            <a:r>
              <a:rPr lang="en-US" altLang="zh-TW" sz="2000" i="1" kern="100" dirty="0" err="1">
                <a:effectLst/>
                <a:latin typeface="Calibri" panose="020F0502020204030204" pitchFamily="34" charset="0"/>
                <a:ea typeface="PMingLiU" panose="02020500000000000000" pitchFamily="18" charset="-120"/>
                <a:cs typeface="Times New Roman" panose="02020603050405020304" pitchFamily="18" charset="0"/>
              </a:rPr>
              <a:t>clamavi</a:t>
            </a:r>
            <a:r>
              <a:rPr lang="en-US" altLang="zh-TW" sz="2000" i="1" kern="100" dirty="0">
                <a:effectLst/>
                <a:latin typeface="Calibri" panose="020F0502020204030204" pitchFamily="34" charset="0"/>
                <a:ea typeface="PMingLiU" panose="02020500000000000000" pitchFamily="18" charset="-120"/>
                <a:cs typeface="Times New Roman" panose="02020603050405020304" pitchFamily="18" charset="0"/>
              </a:rPr>
              <a:t>, ad </a:t>
            </a:r>
            <a:r>
              <a:rPr lang="en-US" altLang="zh-TW" sz="2000" b="1" i="1" kern="100" dirty="0" err="1">
                <a:effectLst/>
                <a:latin typeface="Calibri" panose="020F0502020204030204" pitchFamily="34" charset="0"/>
                <a:ea typeface="PMingLiU" panose="02020500000000000000" pitchFamily="18" charset="-120"/>
                <a:cs typeface="Times New Roman" panose="02020603050405020304" pitchFamily="18" charset="0"/>
              </a:rPr>
              <a:t>Dominum</a:t>
            </a:r>
            <a:r>
              <a:rPr lang="en-US" altLang="zh-TW" sz="2000" i="1" kern="100" dirty="0">
                <a:effectLst/>
                <a:latin typeface="Calibri" panose="020F0502020204030204" pitchFamily="34" charset="0"/>
                <a:ea typeface="PMingLiU" panose="02020500000000000000" pitchFamily="18" charset="-120"/>
                <a:cs typeface="Times New Roman" panose="02020603050405020304" pitchFamily="18" charset="0"/>
              </a:rPr>
              <a:t>, ad </a:t>
            </a:r>
            <a:r>
              <a:rPr lang="en-US" altLang="zh-TW" sz="2000" b="1" i="1" kern="100" dirty="0">
                <a:effectLst/>
                <a:latin typeface="Calibri" panose="020F0502020204030204" pitchFamily="34" charset="0"/>
                <a:ea typeface="PMingLiU" panose="02020500000000000000" pitchFamily="18" charset="-120"/>
                <a:cs typeface="Times New Roman" panose="02020603050405020304" pitchFamily="18" charset="0"/>
              </a:rPr>
              <a:t>Domino</a:t>
            </a:r>
            <a:r>
              <a:rPr lang="en-US" altLang="zh-TW" sz="2000" i="1" kern="100" dirty="0">
                <a:effectLst/>
                <a:latin typeface="Calibri" panose="020F0502020204030204" pitchFamily="34" charset="0"/>
                <a:ea typeface="PMingLiU" panose="02020500000000000000" pitchFamily="18" charset="-120"/>
                <a:cs typeface="Times New Roman" panose="02020603050405020304" pitchFamily="18" charset="0"/>
              </a:rPr>
              <a:t> </a:t>
            </a:r>
            <a:r>
              <a:rPr lang="en-US" altLang="zh-TW" sz="2000" i="1" kern="100" dirty="0" err="1">
                <a:effectLst/>
                <a:latin typeface="Calibri" panose="020F0502020204030204" pitchFamily="34" charset="0"/>
                <a:ea typeface="PMingLiU" panose="02020500000000000000" pitchFamily="18" charset="-120"/>
                <a:cs typeface="Times New Roman" panose="02020603050405020304" pitchFamily="18" charset="0"/>
              </a:rPr>
              <a:t>poposcebat</a:t>
            </a:r>
            <a:r>
              <a:rPr lang="en-US" altLang="zh-TW" sz="2000" kern="100" dirty="0">
                <a:effectLst/>
                <a:latin typeface="Calibri" panose="020F0502020204030204" pitchFamily="34" charset="0"/>
                <a:ea typeface="PMingLiU" panose="02020500000000000000" pitchFamily="18" charset="-120"/>
                <a:cs typeface="Times New Roman" panose="02020603050405020304" pitchFamily="18" charset="0"/>
              </a:rPr>
              <a:t>) </a:t>
            </a:r>
            <a:endParaRPr lang="zh-TW" altLang="zh-HK" sz="2000" i="1" kern="100" dirty="0">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14978706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dirty="0" smtClean="0"/>
              <a:t>Conclusion: D in Romance DOM</a:t>
            </a:r>
            <a:endParaRPr lang="en-GB" dirty="0"/>
          </a:p>
        </p:txBody>
      </p:sp>
      <p:sp>
        <p:nvSpPr>
          <p:cNvPr id="3" name="Content Placeholder 2"/>
          <p:cNvSpPr>
            <a:spLocks noGrp="1"/>
          </p:cNvSpPr>
          <p:nvPr>
            <p:ph idx="1"/>
          </p:nvPr>
        </p:nvSpPr>
        <p:spPr>
          <a:xfrm>
            <a:off x="0" y="1325563"/>
            <a:ext cx="12192000" cy="4351338"/>
          </a:xfrm>
        </p:spPr>
        <p:txBody>
          <a:bodyPr/>
          <a:lstStyle/>
          <a:p>
            <a:pPr marL="0" indent="0">
              <a:buNone/>
            </a:pPr>
            <a:r>
              <a:rPr lang="en-GB" sz="2400" dirty="0" smtClean="0"/>
              <a:t>Latin AD (</a:t>
            </a:r>
            <a:r>
              <a:rPr lang="en-GB" sz="2400" dirty="0" err="1" smtClean="0"/>
              <a:t>P</a:t>
            </a:r>
            <a:r>
              <a:rPr lang="en-GB" sz="1600" dirty="0" err="1" smtClean="0"/>
              <a:t>allative</a:t>
            </a:r>
            <a:r>
              <a:rPr lang="en-GB" sz="2400" dirty="0" smtClean="0"/>
              <a:t>) has </a:t>
            </a:r>
            <a:r>
              <a:rPr lang="en-GB" sz="2400" dirty="0" err="1" smtClean="0"/>
              <a:t>selectional</a:t>
            </a:r>
            <a:r>
              <a:rPr lang="en-GB" sz="2400" dirty="0" smtClean="0"/>
              <a:t> restrictions (inherent/semantic Case): </a:t>
            </a:r>
          </a:p>
          <a:p>
            <a:pPr marL="0" indent="0">
              <a:buNone/>
            </a:pPr>
            <a:r>
              <a:rPr lang="en-GB" sz="2400" dirty="0" smtClean="0"/>
              <a:t>‘beneficiary/recipient/experiencer’ (human/animate) / ‘destination/direction’ (referential)</a:t>
            </a:r>
          </a:p>
          <a:p>
            <a:pPr marL="0" indent="0">
              <a:buNone/>
            </a:pPr>
            <a:r>
              <a:rPr lang="en-GB" sz="2400" dirty="0" smtClean="0"/>
              <a:t>Verbs of serving/calling/praying select divine objects (</a:t>
            </a:r>
            <a:r>
              <a:rPr lang="en-GB" sz="2400" b="1" i="1" dirty="0" smtClean="0"/>
              <a:t>ad</a:t>
            </a:r>
            <a:r>
              <a:rPr lang="en-GB" sz="2400" i="1" dirty="0" smtClean="0"/>
              <a:t> </a:t>
            </a:r>
            <a:r>
              <a:rPr lang="en-GB" sz="2400" i="1" dirty="0" err="1" smtClean="0"/>
              <a:t>Dominum</a:t>
            </a:r>
            <a:r>
              <a:rPr lang="en-GB" sz="2400" i="1" dirty="0" smtClean="0"/>
              <a:t> </a:t>
            </a:r>
            <a:r>
              <a:rPr lang="en-GB" sz="2400" dirty="0" smtClean="0"/>
              <a:t>/ </a:t>
            </a:r>
            <a:r>
              <a:rPr lang="en-GB" sz="2400" b="1" i="1" dirty="0" smtClean="0"/>
              <a:t>ad</a:t>
            </a:r>
            <a:r>
              <a:rPr lang="en-GB" sz="2400" i="1" dirty="0" smtClean="0"/>
              <a:t> Domino</a:t>
            </a:r>
            <a:r>
              <a:rPr lang="en-GB" sz="2400" dirty="0" smtClean="0"/>
              <a:t>) </a:t>
            </a:r>
          </a:p>
          <a:p>
            <a:pPr marL="0" indent="0">
              <a:buNone/>
            </a:pPr>
            <a:endParaRPr lang="en-GB" dirty="0"/>
          </a:p>
          <a:p>
            <a:pPr marL="0" indent="0">
              <a:buNone/>
            </a:pPr>
            <a:r>
              <a:rPr lang="en-GB" dirty="0" smtClean="0"/>
              <a:t>					</a:t>
            </a:r>
            <a:endParaRPr lang="en-GB" dirty="0"/>
          </a:p>
        </p:txBody>
      </p:sp>
      <p:sp>
        <p:nvSpPr>
          <p:cNvPr id="4" name="Rectangle 3"/>
          <p:cNvSpPr/>
          <p:nvPr/>
        </p:nvSpPr>
        <p:spPr>
          <a:xfrm>
            <a:off x="4115169" y="4179857"/>
            <a:ext cx="3961662" cy="523220"/>
          </a:xfrm>
          <a:prstGeom prst="rect">
            <a:avLst/>
          </a:prstGeom>
        </p:spPr>
        <p:txBody>
          <a:bodyPr wrap="square">
            <a:spAutoFit/>
          </a:bodyPr>
          <a:lstStyle/>
          <a:p>
            <a:r>
              <a:rPr lang="en-GB" sz="2800" dirty="0"/>
              <a:t>AD + DP </a:t>
            </a:r>
            <a:r>
              <a:rPr lang="en-GB" sz="2800" b="1" dirty="0"/>
              <a:t>(+D</a:t>
            </a:r>
            <a:r>
              <a:rPr lang="en-GB" sz="2800" dirty="0"/>
              <a:t>) (</a:t>
            </a:r>
            <a:r>
              <a:rPr lang="en-GB" sz="2800" dirty="0" err="1"/>
              <a:t>Det</a:t>
            </a:r>
            <a:r>
              <a:rPr lang="en-GB" sz="2800" dirty="0"/>
              <a:t>/Divine)</a:t>
            </a:r>
          </a:p>
        </p:txBody>
      </p:sp>
    </p:spTree>
    <p:extLst>
      <p:ext uri="{BB962C8B-B14F-4D97-AF65-F5344CB8AC3E}">
        <p14:creationId xmlns:p14="http://schemas.microsoft.com/office/powerpoint/2010/main" val="2732071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Acknowledgements and thanks</a:t>
            </a:r>
            <a:endParaRPr lang="en-GB" dirty="0"/>
          </a:p>
        </p:txBody>
      </p:sp>
      <p:sp>
        <p:nvSpPr>
          <p:cNvPr id="3" name="Content Placeholder 2"/>
          <p:cNvSpPr>
            <a:spLocks noGrp="1"/>
          </p:cNvSpPr>
          <p:nvPr>
            <p:ph idx="1"/>
          </p:nvPr>
        </p:nvSpPr>
        <p:spPr>
          <a:xfrm>
            <a:off x="990600" y="4054908"/>
            <a:ext cx="10515600" cy="4351338"/>
          </a:xfrm>
        </p:spPr>
        <p:txBody>
          <a:bodyPr/>
          <a:lstStyle/>
          <a:p>
            <a:pPr marL="0" indent="0">
              <a:buNone/>
            </a:pPr>
            <a:r>
              <a:rPr lang="en-US" dirty="0">
                <a:hlinkClick r:id="rId2"/>
              </a:rPr>
              <a:t>k</a:t>
            </a:r>
            <a:r>
              <a:rPr lang="en-US" dirty="0" smtClean="0">
                <a:hlinkClick r:id="rId2"/>
              </a:rPr>
              <a:t>eith.tse@balliol-oxford.com</a:t>
            </a:r>
            <a:r>
              <a:rPr lang="en-US" dirty="0" smtClean="0"/>
              <a:t> </a:t>
            </a:r>
            <a:endParaRPr lang="en-GB" dirty="0"/>
          </a:p>
        </p:txBody>
      </p:sp>
      <p:sp>
        <p:nvSpPr>
          <p:cNvPr id="4" name="Content Placeholder 2"/>
          <p:cNvSpPr txBox="1">
            <a:spLocks/>
          </p:cNvSpPr>
          <p:nvPr/>
        </p:nvSpPr>
        <p:spPr>
          <a:xfrm>
            <a:off x="990600" y="1477963"/>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err="1" smtClean="0"/>
              <a:t>Agradezco</a:t>
            </a:r>
            <a:r>
              <a:rPr lang="en-US" dirty="0" smtClean="0"/>
              <a:t> </a:t>
            </a:r>
            <a:r>
              <a:rPr lang="en-US" b="1" dirty="0" smtClean="0"/>
              <a:t>A</a:t>
            </a:r>
            <a:r>
              <a:rPr lang="en-US" dirty="0" smtClean="0"/>
              <a:t> </a:t>
            </a:r>
            <a:r>
              <a:rPr lang="en-US" dirty="0" err="1" smtClean="0"/>
              <a:t>todos</a:t>
            </a:r>
            <a:r>
              <a:rPr lang="en-US" dirty="0" smtClean="0"/>
              <a:t> </a:t>
            </a:r>
            <a:r>
              <a:rPr lang="en-US" dirty="0" err="1" smtClean="0"/>
              <a:t>vosotros</a:t>
            </a:r>
            <a:r>
              <a:rPr lang="en-US" dirty="0" smtClean="0"/>
              <a:t> </a:t>
            </a:r>
            <a:r>
              <a:rPr lang="en-US" dirty="0" err="1" smtClean="0"/>
              <a:t>por</a:t>
            </a:r>
            <a:r>
              <a:rPr lang="en-US" dirty="0" smtClean="0"/>
              <a:t> </a:t>
            </a:r>
            <a:r>
              <a:rPr lang="en-US" dirty="0" err="1" smtClean="0"/>
              <a:t>asistir</a:t>
            </a:r>
            <a:r>
              <a:rPr lang="en-US" dirty="0" smtClean="0"/>
              <a:t> a mi </a:t>
            </a:r>
            <a:r>
              <a:rPr lang="en-US" dirty="0" err="1" smtClean="0"/>
              <a:t>coloquio</a:t>
            </a:r>
            <a:r>
              <a:rPr lang="en-US" dirty="0" smtClean="0"/>
              <a:t> (Spanish)</a:t>
            </a:r>
          </a:p>
          <a:p>
            <a:pPr marL="0" indent="0">
              <a:buFont typeface="Arial" panose="020B0604020202020204" pitchFamily="34" charset="0"/>
              <a:buNone/>
            </a:pPr>
            <a:endParaRPr lang="en-US" dirty="0" smtClean="0"/>
          </a:p>
        </p:txBody>
      </p:sp>
      <p:sp>
        <p:nvSpPr>
          <p:cNvPr id="5" name="Rectangle 4"/>
          <p:cNvSpPr/>
          <p:nvPr/>
        </p:nvSpPr>
        <p:spPr>
          <a:xfrm>
            <a:off x="990600" y="2228569"/>
            <a:ext cx="10363200" cy="954107"/>
          </a:xfrm>
          <a:prstGeom prst="rect">
            <a:avLst/>
          </a:prstGeom>
        </p:spPr>
        <p:txBody>
          <a:bodyPr wrap="square">
            <a:spAutoFit/>
          </a:bodyPr>
          <a:lstStyle/>
          <a:p>
            <a:r>
              <a:rPr lang="pt-BR" sz="2800" dirty="0"/>
              <a:t>Eu agradeço </a:t>
            </a:r>
            <a:r>
              <a:rPr lang="pt-BR" sz="2800" b="1" dirty="0"/>
              <a:t>A</a:t>
            </a:r>
            <a:r>
              <a:rPr lang="pt-BR" sz="2800" dirty="0"/>
              <a:t> todos vocês </a:t>
            </a:r>
            <a:r>
              <a:rPr lang="en-US" sz="2800" dirty="0" err="1"/>
              <a:t>por</a:t>
            </a:r>
            <a:r>
              <a:rPr lang="en-US" sz="2800" dirty="0"/>
              <a:t> </a:t>
            </a:r>
            <a:r>
              <a:rPr lang="en-US" sz="2800" dirty="0" err="1"/>
              <a:t>assistirem</a:t>
            </a:r>
            <a:r>
              <a:rPr lang="en-US" sz="2800" dirty="0"/>
              <a:t> </a:t>
            </a:r>
            <a:r>
              <a:rPr lang="en-US" sz="2800" dirty="0" err="1"/>
              <a:t>ao</a:t>
            </a:r>
            <a:r>
              <a:rPr lang="en-US" sz="2800" dirty="0"/>
              <a:t> meu </a:t>
            </a:r>
            <a:r>
              <a:rPr lang="en-US" sz="2800" dirty="0" err="1" smtClean="0"/>
              <a:t>colóquio</a:t>
            </a:r>
            <a:r>
              <a:rPr lang="en-US" sz="2800" dirty="0" smtClean="0"/>
              <a:t> </a:t>
            </a:r>
            <a:r>
              <a:rPr lang="en-US" sz="2800" dirty="0"/>
              <a:t>e </a:t>
            </a:r>
            <a:r>
              <a:rPr lang="en-US" sz="2800" dirty="0" err="1"/>
              <a:t>por</a:t>
            </a:r>
            <a:r>
              <a:rPr lang="en-US" sz="2800" dirty="0"/>
              <a:t> </a:t>
            </a:r>
            <a:r>
              <a:rPr lang="en-US" sz="2800" dirty="0" err="1"/>
              <a:t>qualquer</a:t>
            </a:r>
            <a:r>
              <a:rPr lang="en-US" sz="2800" dirty="0"/>
              <a:t> </a:t>
            </a:r>
            <a:r>
              <a:rPr lang="en-US" sz="2800" dirty="0" err="1"/>
              <a:t>ajuda</a:t>
            </a:r>
            <a:r>
              <a:rPr lang="en-US" sz="2800" dirty="0"/>
              <a:t> que me </a:t>
            </a:r>
            <a:r>
              <a:rPr lang="en-US" sz="2800" dirty="0" err="1"/>
              <a:t>puderem</a:t>
            </a:r>
            <a:r>
              <a:rPr lang="en-US" sz="2800" dirty="0"/>
              <a:t> </a:t>
            </a:r>
            <a:r>
              <a:rPr lang="en-US" sz="2800" dirty="0" err="1" smtClean="0"/>
              <a:t>dar</a:t>
            </a:r>
            <a:r>
              <a:rPr lang="en-US" sz="2800" dirty="0" smtClean="0"/>
              <a:t> </a:t>
            </a:r>
            <a:r>
              <a:rPr lang="en-US" sz="2800" dirty="0"/>
              <a:t>(Portuguese) </a:t>
            </a:r>
          </a:p>
        </p:txBody>
      </p:sp>
      <p:sp>
        <p:nvSpPr>
          <p:cNvPr id="6" name="Rectangle 5"/>
          <p:cNvSpPr/>
          <p:nvPr/>
        </p:nvSpPr>
        <p:spPr>
          <a:xfrm>
            <a:off x="990600" y="3182676"/>
            <a:ext cx="8366714" cy="523220"/>
          </a:xfrm>
          <a:prstGeom prst="rect">
            <a:avLst/>
          </a:prstGeom>
        </p:spPr>
        <p:txBody>
          <a:bodyPr wrap="none">
            <a:spAutoFit/>
          </a:bodyPr>
          <a:lstStyle/>
          <a:p>
            <a:r>
              <a:rPr lang="en-US" sz="2800" dirty="0"/>
              <a:t>(</a:t>
            </a:r>
            <a:r>
              <a:rPr lang="en-US" sz="2800" dirty="0" err="1"/>
              <a:t>porque</a:t>
            </a:r>
            <a:r>
              <a:rPr lang="en-US" sz="2800" dirty="0"/>
              <a:t> </a:t>
            </a:r>
            <a:r>
              <a:rPr lang="pt-BR" sz="2800" dirty="0"/>
              <a:t>todos vocês são como divindades para mim </a:t>
            </a:r>
            <a:r>
              <a:rPr lang="en-US" sz="2800" dirty="0"/>
              <a:t>(!)) </a:t>
            </a:r>
            <a:endParaRPr lang="en-GB" sz="2800" dirty="0"/>
          </a:p>
        </p:txBody>
      </p:sp>
    </p:spTree>
    <p:extLst>
      <p:ext uri="{BB962C8B-B14F-4D97-AF65-F5344CB8AC3E}">
        <p14:creationId xmlns:p14="http://schemas.microsoft.com/office/powerpoint/2010/main" val="394891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dirty="0" smtClean="0"/>
              <a:t>(Pan-)Romance DOM</a:t>
            </a:r>
            <a:endParaRPr lang="en-GB" dirty="0"/>
          </a:p>
        </p:txBody>
      </p:sp>
      <p:sp>
        <p:nvSpPr>
          <p:cNvPr id="3" name="Content Placeholder 2"/>
          <p:cNvSpPr>
            <a:spLocks noGrp="1"/>
          </p:cNvSpPr>
          <p:nvPr>
            <p:ph idx="1"/>
          </p:nvPr>
        </p:nvSpPr>
        <p:spPr>
          <a:xfrm>
            <a:off x="0" y="1093956"/>
            <a:ext cx="12192000" cy="4351338"/>
          </a:xfrm>
        </p:spPr>
        <p:txBody>
          <a:bodyPr/>
          <a:lstStyle/>
          <a:p>
            <a:pPr marL="0" indent="0">
              <a:buNone/>
            </a:pPr>
            <a:r>
              <a:rPr lang="en-GB" dirty="0" err="1" smtClean="0"/>
              <a:t>Rolhfs</a:t>
            </a:r>
            <a:r>
              <a:rPr lang="en-GB" dirty="0" smtClean="0"/>
              <a:t> (1971): DOM is attested in </a:t>
            </a:r>
            <a:r>
              <a:rPr lang="en-GB" b="1" dirty="0" smtClean="0"/>
              <a:t>all</a:t>
            </a:r>
            <a:r>
              <a:rPr lang="en-GB" dirty="0" smtClean="0"/>
              <a:t> varieties of Romance</a:t>
            </a:r>
            <a:endParaRPr lang="en-GB" dirty="0"/>
          </a:p>
        </p:txBody>
      </p:sp>
      <p:sp>
        <p:nvSpPr>
          <p:cNvPr id="4" name="Content Placeholder 2"/>
          <p:cNvSpPr txBox="1">
            <a:spLocks/>
          </p:cNvSpPr>
          <p:nvPr/>
        </p:nvSpPr>
        <p:spPr>
          <a:xfrm>
            <a:off x="0" y="1616293"/>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u="sng" dirty="0" smtClean="0"/>
              <a:t>Western Romance </a:t>
            </a:r>
            <a:r>
              <a:rPr lang="en-GB" i="1" u="sng" dirty="0" smtClean="0"/>
              <a:t>ad</a:t>
            </a:r>
            <a:r>
              <a:rPr lang="en-GB" u="sng" dirty="0" smtClean="0"/>
              <a:t> </a:t>
            </a:r>
            <a:r>
              <a:rPr lang="en-GB" dirty="0" smtClean="0"/>
              <a:t>/ Romanian </a:t>
            </a:r>
            <a:r>
              <a:rPr lang="en-GB" i="1" dirty="0" err="1" smtClean="0"/>
              <a:t>pe</a:t>
            </a:r>
            <a:r>
              <a:rPr lang="en-GB" dirty="0" smtClean="0"/>
              <a:t> </a:t>
            </a:r>
            <a:endParaRPr lang="en-GB" dirty="0"/>
          </a:p>
        </p:txBody>
      </p:sp>
      <p:sp>
        <p:nvSpPr>
          <p:cNvPr id="5" name="Content Placeholder 2"/>
          <p:cNvSpPr txBox="1">
            <a:spLocks/>
          </p:cNvSpPr>
          <p:nvPr/>
        </p:nvSpPr>
        <p:spPr>
          <a:xfrm>
            <a:off x="838200" y="2049269"/>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Historical-comparative distribution/variation: </a:t>
            </a:r>
          </a:p>
          <a:p>
            <a:pPr marL="0" indent="0">
              <a:buFont typeface="Arial" panose="020B0604020202020204" pitchFamily="34" charset="0"/>
              <a:buNone/>
            </a:pPr>
            <a:r>
              <a:rPr lang="en-GB" dirty="0" smtClean="0"/>
              <a:t>‘The Romance area presents the phenomenon (DOM) as an innovation </a:t>
            </a:r>
            <a:r>
              <a:rPr lang="en-GB" b="1" dirty="0" smtClean="0"/>
              <a:t>phased in time</a:t>
            </a:r>
            <a:r>
              <a:rPr lang="en-GB" dirty="0" smtClean="0"/>
              <a:t>, </a:t>
            </a:r>
            <a:r>
              <a:rPr lang="en-GB" b="1" dirty="0" smtClean="0"/>
              <a:t>discontinuous in space </a:t>
            </a:r>
            <a:r>
              <a:rPr lang="en-GB" dirty="0" smtClean="0"/>
              <a:t>and </a:t>
            </a:r>
            <a:r>
              <a:rPr lang="en-GB" b="1" dirty="0" smtClean="0"/>
              <a:t>at an incipient stage in many areas</a:t>
            </a:r>
            <a:r>
              <a:rPr lang="en-GB" dirty="0" smtClean="0"/>
              <a:t>.’ (</a:t>
            </a:r>
            <a:r>
              <a:rPr lang="en-GB" dirty="0" err="1" smtClean="0"/>
              <a:t>Nocentini</a:t>
            </a:r>
            <a:r>
              <a:rPr lang="en-GB" dirty="0" smtClean="0"/>
              <a:t> (1985:303), my translation/brackets/bold)</a:t>
            </a:r>
            <a:endParaRPr lang="en-GB" dirty="0"/>
          </a:p>
        </p:txBody>
      </p:sp>
      <p:sp>
        <p:nvSpPr>
          <p:cNvPr id="6" name="Content Placeholder 2"/>
          <p:cNvSpPr txBox="1">
            <a:spLocks/>
          </p:cNvSpPr>
          <p:nvPr/>
        </p:nvSpPr>
        <p:spPr>
          <a:xfrm>
            <a:off x="0" y="4314298"/>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Uneven distribution and </a:t>
            </a:r>
            <a:r>
              <a:rPr lang="en-GB" dirty="0" err="1" smtClean="0"/>
              <a:t>microvariation</a:t>
            </a:r>
            <a:r>
              <a:rPr lang="en-GB" dirty="0" smtClean="0"/>
              <a:t> of DOM (</a:t>
            </a:r>
            <a:r>
              <a:rPr lang="en-GB" dirty="0" err="1" smtClean="0"/>
              <a:t>animacy</a:t>
            </a:r>
            <a:r>
              <a:rPr lang="en-GB" dirty="0" smtClean="0"/>
              <a:t> / </a:t>
            </a:r>
            <a:r>
              <a:rPr lang="en-GB" dirty="0" err="1" smtClean="0"/>
              <a:t>referentiality</a:t>
            </a:r>
            <a:r>
              <a:rPr lang="en-GB" dirty="0" smtClean="0"/>
              <a:t> of the object) </a:t>
            </a:r>
            <a:endParaRPr lang="en-GB" dirty="0"/>
          </a:p>
        </p:txBody>
      </p:sp>
      <p:sp>
        <p:nvSpPr>
          <p:cNvPr id="7" name="Content Placeholder 2"/>
          <p:cNvSpPr txBox="1">
            <a:spLocks/>
          </p:cNvSpPr>
          <p:nvPr/>
        </p:nvSpPr>
        <p:spPr>
          <a:xfrm>
            <a:off x="419100" y="5296953"/>
            <a:ext cx="11353800" cy="9614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Spanish (strong DOM) &gt; Italian dialects (intermediate/conservative DOM) &gt; others (Portuguese/</a:t>
            </a:r>
            <a:r>
              <a:rPr lang="en-GB" dirty="0" err="1" smtClean="0"/>
              <a:t>Catalán</a:t>
            </a:r>
            <a:r>
              <a:rPr lang="en-GB" dirty="0" smtClean="0"/>
              <a:t>/Gallo-Romance) (weak DOM) (</a:t>
            </a:r>
            <a:r>
              <a:rPr lang="en-GB" dirty="0" err="1" smtClean="0"/>
              <a:t>tbd</a:t>
            </a:r>
            <a:r>
              <a:rPr lang="en-GB" dirty="0" smtClean="0"/>
              <a:t>)</a:t>
            </a:r>
            <a:endParaRPr lang="en-GB" dirty="0"/>
          </a:p>
        </p:txBody>
      </p:sp>
      <p:sp>
        <p:nvSpPr>
          <p:cNvPr id="8" name="Content Placeholder 2"/>
          <p:cNvSpPr txBox="1">
            <a:spLocks/>
          </p:cNvSpPr>
          <p:nvPr/>
        </p:nvSpPr>
        <p:spPr>
          <a:xfrm>
            <a:off x="8525933" y="1093956"/>
            <a:ext cx="3246967" cy="14776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(Spanish personal </a:t>
            </a:r>
            <a:r>
              <a:rPr lang="en-GB" i="1" dirty="0" smtClean="0"/>
              <a:t>a </a:t>
            </a:r>
          </a:p>
          <a:p>
            <a:pPr marL="0" indent="0">
              <a:buFont typeface="Arial" panose="020B0604020202020204" pitchFamily="34" charset="0"/>
              <a:buNone/>
            </a:pPr>
            <a:r>
              <a:rPr lang="en-GB" dirty="0" smtClean="0"/>
              <a:t>(</a:t>
            </a:r>
            <a:r>
              <a:rPr lang="en-GB" dirty="0" err="1" smtClean="0"/>
              <a:t>Bossong</a:t>
            </a:r>
            <a:r>
              <a:rPr lang="en-GB" dirty="0" smtClean="0"/>
              <a:t> (1991))</a:t>
            </a:r>
            <a:endParaRPr lang="en-GB" dirty="0"/>
          </a:p>
        </p:txBody>
      </p:sp>
      <p:sp>
        <p:nvSpPr>
          <p:cNvPr id="9" name="Content Placeholder 2"/>
          <p:cNvSpPr txBox="1">
            <a:spLocks/>
          </p:cNvSpPr>
          <p:nvPr/>
        </p:nvSpPr>
        <p:spPr>
          <a:xfrm>
            <a:off x="0" y="3881322"/>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DOM-parameters: </a:t>
            </a:r>
            <a:r>
              <a:rPr lang="en-US" b="1" dirty="0" err="1" smtClean="0"/>
              <a:t>animacy</a:t>
            </a:r>
            <a:r>
              <a:rPr lang="en-US" dirty="0" smtClean="0"/>
              <a:t> and </a:t>
            </a:r>
            <a:r>
              <a:rPr lang="en-US" b="1" dirty="0" err="1" smtClean="0"/>
              <a:t>referentiality</a:t>
            </a:r>
            <a:r>
              <a:rPr lang="en-US" dirty="0" smtClean="0"/>
              <a:t> of the </a:t>
            </a:r>
            <a:r>
              <a:rPr lang="en-US" b="1" dirty="0" smtClean="0"/>
              <a:t>object </a:t>
            </a:r>
            <a:r>
              <a:rPr lang="en-US" dirty="0" smtClean="0"/>
              <a:t>(see previous slide)</a:t>
            </a:r>
            <a:endParaRPr lang="en-GB" dirty="0"/>
          </a:p>
        </p:txBody>
      </p:sp>
    </p:spTree>
    <p:extLst>
      <p:ext uri="{BB962C8B-B14F-4D97-AF65-F5344CB8AC3E}">
        <p14:creationId xmlns:p14="http://schemas.microsoft.com/office/powerpoint/2010/main" val="2764686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b="1" dirty="0" smtClean="0"/>
              <a:t>D</a:t>
            </a:r>
            <a:r>
              <a:rPr lang="en-GB" dirty="0" smtClean="0"/>
              <a:t> in </a:t>
            </a:r>
            <a:r>
              <a:rPr lang="en-GB" b="1" dirty="0" smtClean="0"/>
              <a:t>DOM</a:t>
            </a:r>
            <a:r>
              <a:rPr lang="en-GB" dirty="0" smtClean="0"/>
              <a:t>: </a:t>
            </a:r>
            <a:r>
              <a:rPr lang="en-GB" b="1" dirty="0" smtClean="0"/>
              <a:t>D</a:t>
            </a:r>
            <a:r>
              <a:rPr lang="en-GB" dirty="0" smtClean="0"/>
              <a:t>-factors triggering </a:t>
            </a:r>
            <a:r>
              <a:rPr lang="en-GB" b="1" dirty="0" smtClean="0"/>
              <a:t>DOM</a:t>
            </a:r>
            <a:endParaRPr lang="en-GB" b="1" dirty="0"/>
          </a:p>
        </p:txBody>
      </p:sp>
      <p:sp>
        <p:nvSpPr>
          <p:cNvPr id="3" name="Content Placeholder 2"/>
          <p:cNvSpPr>
            <a:spLocks noGrp="1"/>
          </p:cNvSpPr>
          <p:nvPr>
            <p:ph idx="1"/>
          </p:nvPr>
        </p:nvSpPr>
        <p:spPr>
          <a:xfrm>
            <a:off x="0" y="1242067"/>
            <a:ext cx="12192000" cy="4351338"/>
          </a:xfrm>
        </p:spPr>
        <p:txBody>
          <a:bodyPr/>
          <a:lstStyle/>
          <a:p>
            <a:pPr marL="0" indent="0">
              <a:buNone/>
            </a:pPr>
            <a:r>
              <a:rPr lang="en-GB" b="1" dirty="0" smtClean="0"/>
              <a:t>D</a:t>
            </a:r>
            <a:r>
              <a:rPr lang="en-GB" dirty="0" smtClean="0"/>
              <a:t> OM (</a:t>
            </a:r>
            <a:r>
              <a:rPr lang="en-GB" b="1" dirty="0" smtClean="0"/>
              <a:t>Differential</a:t>
            </a:r>
            <a:r>
              <a:rPr lang="en-GB" dirty="0" smtClean="0"/>
              <a:t>) e.g. minimal pairs of </a:t>
            </a:r>
            <a:r>
              <a:rPr lang="en-GB" dirty="0"/>
              <a:t>objects (</a:t>
            </a:r>
            <a:r>
              <a:rPr lang="en-GB" i="1" dirty="0" smtClean="0"/>
              <a:t>ad/</a:t>
            </a:r>
            <a:r>
              <a:rPr lang="en-GB" i="1" dirty="0" err="1" smtClean="0"/>
              <a:t>pe</a:t>
            </a:r>
            <a:r>
              <a:rPr lang="en-GB" i="1" dirty="0" smtClean="0"/>
              <a:t> </a:t>
            </a:r>
            <a:r>
              <a:rPr lang="en-GB" dirty="0" smtClean="0"/>
              <a:t>vs</a:t>
            </a:r>
            <a:r>
              <a:rPr lang="en-GB" i="1" dirty="0" smtClean="0"/>
              <a:t> </a:t>
            </a:r>
            <a:r>
              <a:rPr lang="en-GB" dirty="0" smtClean="0"/>
              <a:t>Ø</a:t>
            </a:r>
            <a:r>
              <a:rPr lang="en-GB" dirty="0"/>
              <a:t>): </a:t>
            </a:r>
            <a:endParaRPr lang="en-GB" dirty="0" smtClean="0"/>
          </a:p>
          <a:p>
            <a:pPr marL="0" indent="0">
              <a:buNone/>
            </a:pPr>
            <a:endParaRPr lang="en-US" dirty="0" smtClean="0"/>
          </a:p>
        </p:txBody>
      </p:sp>
      <p:sp>
        <p:nvSpPr>
          <p:cNvPr id="4" name="Content Placeholder 2"/>
          <p:cNvSpPr txBox="1">
            <a:spLocks/>
          </p:cNvSpPr>
          <p:nvPr/>
        </p:nvSpPr>
        <p:spPr>
          <a:xfrm>
            <a:off x="0" y="2829421"/>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600" b="1" dirty="0" smtClean="0"/>
              <a:t>D</a:t>
            </a:r>
            <a:r>
              <a:rPr lang="en-GB" sz="2600" dirty="0" smtClean="0"/>
              <a:t> (functional category </a:t>
            </a:r>
            <a:r>
              <a:rPr lang="en-GB" sz="2600" b="1" dirty="0" err="1" smtClean="0"/>
              <a:t>Det</a:t>
            </a:r>
            <a:r>
              <a:rPr lang="en-GB" sz="2600" dirty="0" smtClean="0"/>
              <a:t>(</a:t>
            </a:r>
            <a:r>
              <a:rPr lang="en-GB" sz="2600" dirty="0" err="1" smtClean="0"/>
              <a:t>erminer</a:t>
            </a:r>
            <a:r>
              <a:rPr lang="en-GB" sz="2600" dirty="0" smtClean="0"/>
              <a:t>)) (</a:t>
            </a:r>
            <a:r>
              <a:rPr lang="en-GB" sz="2600" dirty="0" err="1" smtClean="0"/>
              <a:t>Szabolsci</a:t>
            </a:r>
            <a:r>
              <a:rPr lang="en-GB" sz="2600" dirty="0" smtClean="0"/>
              <a:t> (1983), Abney (1987), Cinque (2002))</a:t>
            </a:r>
            <a:endParaRPr lang="en-GB" sz="2600" dirty="0"/>
          </a:p>
        </p:txBody>
      </p:sp>
      <p:sp>
        <p:nvSpPr>
          <p:cNvPr id="5" name="Content Placeholder 2"/>
          <p:cNvSpPr txBox="1">
            <a:spLocks/>
          </p:cNvSpPr>
          <p:nvPr/>
        </p:nvSpPr>
        <p:spPr>
          <a:xfrm>
            <a:off x="302337" y="5387035"/>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Internal Merge (</a:t>
            </a:r>
            <a:r>
              <a:rPr lang="en-GB" i="1" dirty="0" smtClean="0"/>
              <a:t>Move/Agree</a:t>
            </a:r>
            <a:r>
              <a:rPr lang="en-GB" dirty="0" smtClean="0"/>
              <a:t>) / External Merge (</a:t>
            </a:r>
            <a:r>
              <a:rPr lang="en-GB" i="1" dirty="0" smtClean="0"/>
              <a:t>Merge</a:t>
            </a:r>
            <a:r>
              <a:rPr lang="en-GB" dirty="0" smtClean="0"/>
              <a:t>) (Chomsky (2004 </a:t>
            </a:r>
            <a:r>
              <a:rPr lang="en-GB" i="1" dirty="0" smtClean="0"/>
              <a:t>et </a:t>
            </a:r>
            <a:r>
              <a:rPr lang="en-GB" i="1" dirty="0" err="1" smtClean="0"/>
              <a:t>seq</a:t>
            </a:r>
            <a:r>
              <a:rPr lang="en-GB" dirty="0" smtClean="0"/>
              <a:t>))</a:t>
            </a:r>
            <a:endParaRPr lang="en-GB" dirty="0"/>
          </a:p>
        </p:txBody>
      </p:sp>
      <p:sp>
        <p:nvSpPr>
          <p:cNvPr id="6" name="Content Placeholder 2"/>
          <p:cNvSpPr txBox="1">
            <a:spLocks/>
          </p:cNvSpPr>
          <p:nvPr/>
        </p:nvSpPr>
        <p:spPr>
          <a:xfrm>
            <a:off x="0" y="3715500"/>
            <a:ext cx="12192000" cy="187707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600" dirty="0" err="1" smtClean="0"/>
              <a:t>Busco</a:t>
            </a:r>
            <a:r>
              <a:rPr lang="en-US" sz="2600" dirty="0" smtClean="0"/>
              <a:t> </a:t>
            </a:r>
            <a:r>
              <a:rPr lang="en-US" sz="2600" b="1" dirty="0" smtClean="0"/>
              <a:t>a</a:t>
            </a:r>
            <a:r>
              <a:rPr lang="en-US" sz="2600" dirty="0" smtClean="0"/>
              <a:t> </a:t>
            </a:r>
            <a:r>
              <a:rPr lang="en-US" sz="2600" dirty="0" err="1" smtClean="0"/>
              <a:t>una</a:t>
            </a:r>
            <a:r>
              <a:rPr lang="en-US" sz="2600" dirty="0" smtClean="0"/>
              <a:t> persona que </a:t>
            </a:r>
            <a:r>
              <a:rPr lang="en-US" sz="2600" b="1" dirty="0" err="1" smtClean="0"/>
              <a:t>sabe</a:t>
            </a:r>
            <a:r>
              <a:rPr lang="en-US" sz="2600" dirty="0" smtClean="0"/>
              <a:t> (indicative) </a:t>
            </a:r>
            <a:r>
              <a:rPr lang="en-US" sz="2600" dirty="0" err="1" smtClean="0"/>
              <a:t>usar</a:t>
            </a:r>
            <a:r>
              <a:rPr lang="en-US" sz="2600" dirty="0" smtClean="0"/>
              <a:t> la </a:t>
            </a:r>
            <a:r>
              <a:rPr lang="en-US" sz="2600" dirty="0" err="1" smtClean="0"/>
              <a:t>computadora</a:t>
            </a:r>
            <a:r>
              <a:rPr lang="en-US" sz="2600" dirty="0" smtClean="0"/>
              <a:t> (specific) </a:t>
            </a:r>
          </a:p>
          <a:p>
            <a:pPr marL="0" indent="0">
              <a:buFont typeface="Arial" panose="020B0604020202020204" pitchFamily="34" charset="0"/>
              <a:buNone/>
            </a:pPr>
            <a:r>
              <a:rPr lang="en-US" sz="2600" dirty="0" smtClean="0"/>
              <a:t>‘I am looking for a (specific) person who knows how to use the computer.’ </a:t>
            </a:r>
          </a:p>
          <a:p>
            <a:pPr marL="0" indent="0">
              <a:buFont typeface="Arial" panose="020B0604020202020204" pitchFamily="34" charset="0"/>
              <a:buNone/>
            </a:pPr>
            <a:r>
              <a:rPr lang="en-US" sz="2600" dirty="0" err="1" smtClean="0"/>
              <a:t>Busco</a:t>
            </a:r>
            <a:r>
              <a:rPr lang="en-US" sz="2600" dirty="0" smtClean="0"/>
              <a:t> (</a:t>
            </a:r>
            <a:r>
              <a:rPr lang="en-US" sz="2600" b="1" dirty="0" smtClean="0"/>
              <a:t>a</a:t>
            </a:r>
            <a:r>
              <a:rPr lang="en-US" sz="2600" dirty="0" smtClean="0"/>
              <a:t>) </a:t>
            </a:r>
            <a:r>
              <a:rPr lang="en-US" sz="2600" dirty="0" err="1" smtClean="0"/>
              <a:t>una</a:t>
            </a:r>
            <a:r>
              <a:rPr lang="en-US" sz="2600" dirty="0" smtClean="0"/>
              <a:t> persona que </a:t>
            </a:r>
            <a:r>
              <a:rPr lang="en-US" sz="2600" b="1" dirty="0" err="1" smtClean="0"/>
              <a:t>sepa</a:t>
            </a:r>
            <a:r>
              <a:rPr lang="en-US" sz="2600" dirty="0" smtClean="0"/>
              <a:t> (subjunctive) </a:t>
            </a:r>
            <a:r>
              <a:rPr lang="en-US" sz="2600" dirty="0" err="1" smtClean="0"/>
              <a:t>usar</a:t>
            </a:r>
            <a:r>
              <a:rPr lang="en-US" sz="2600" dirty="0" smtClean="0"/>
              <a:t> la </a:t>
            </a:r>
            <a:r>
              <a:rPr lang="en-US" sz="2600" dirty="0" err="1" smtClean="0"/>
              <a:t>computadora</a:t>
            </a:r>
            <a:r>
              <a:rPr lang="en-US" sz="2600" dirty="0" smtClean="0"/>
              <a:t> (non-specific)</a:t>
            </a:r>
          </a:p>
          <a:p>
            <a:pPr marL="0" indent="0">
              <a:buFont typeface="Arial" panose="020B0604020202020204" pitchFamily="34" charset="0"/>
              <a:buNone/>
            </a:pPr>
            <a:r>
              <a:rPr lang="en-US" sz="2600" dirty="0" smtClean="0"/>
              <a:t>‘I am looking for a(</a:t>
            </a:r>
            <a:r>
              <a:rPr lang="en-US" sz="2600" dirty="0" err="1" smtClean="0"/>
              <a:t>ny</a:t>
            </a:r>
            <a:r>
              <a:rPr lang="en-US" sz="2600" dirty="0" smtClean="0"/>
              <a:t>) (non-specific) person who knows how to use the computer.’ </a:t>
            </a:r>
            <a:endParaRPr lang="en-GB" sz="2600" dirty="0"/>
          </a:p>
        </p:txBody>
      </p:sp>
      <p:sp>
        <p:nvSpPr>
          <p:cNvPr id="7" name="Content Placeholder 2"/>
          <p:cNvSpPr txBox="1">
            <a:spLocks/>
          </p:cNvSpPr>
          <p:nvPr/>
        </p:nvSpPr>
        <p:spPr>
          <a:xfrm>
            <a:off x="169333" y="1859161"/>
            <a:ext cx="11184467" cy="19405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El director </a:t>
            </a:r>
            <a:r>
              <a:rPr lang="en-GB" dirty="0" err="1" smtClean="0"/>
              <a:t>busca</a:t>
            </a:r>
            <a:r>
              <a:rPr lang="en-GB" dirty="0" smtClean="0"/>
              <a:t> </a:t>
            </a:r>
            <a:r>
              <a:rPr lang="en-GB" b="1" dirty="0" smtClean="0"/>
              <a:t>el </a:t>
            </a:r>
            <a:r>
              <a:rPr lang="en-GB" b="1" dirty="0" err="1" smtClean="0"/>
              <a:t>carro</a:t>
            </a:r>
            <a:r>
              <a:rPr lang="en-GB" b="1" dirty="0" smtClean="0"/>
              <a:t> </a:t>
            </a:r>
            <a:r>
              <a:rPr lang="en-GB" dirty="0" smtClean="0"/>
              <a:t>/ el director </a:t>
            </a:r>
            <a:r>
              <a:rPr lang="en-GB" dirty="0" err="1" smtClean="0"/>
              <a:t>busca</a:t>
            </a:r>
            <a:r>
              <a:rPr lang="en-GB" dirty="0" smtClean="0"/>
              <a:t> </a:t>
            </a:r>
            <a:r>
              <a:rPr lang="en-GB" b="1" dirty="0" smtClean="0"/>
              <a:t>al </a:t>
            </a:r>
            <a:r>
              <a:rPr lang="en-GB" b="1" dirty="0" err="1" smtClean="0"/>
              <a:t>empleado</a:t>
            </a:r>
            <a:r>
              <a:rPr lang="en-GB" b="1" dirty="0" smtClean="0"/>
              <a:t> </a:t>
            </a:r>
            <a:r>
              <a:rPr lang="en-GB" dirty="0" smtClean="0"/>
              <a:t>(Spanish)</a:t>
            </a:r>
          </a:p>
          <a:p>
            <a:pPr marL="0" indent="0">
              <a:buFont typeface="Arial" panose="020B0604020202020204" pitchFamily="34" charset="0"/>
              <a:buNone/>
            </a:pPr>
            <a:r>
              <a:rPr lang="en-GB" dirty="0"/>
              <a:t>	</a:t>
            </a:r>
            <a:r>
              <a:rPr lang="en-GB" dirty="0" smtClean="0"/>
              <a:t>el </a:t>
            </a:r>
            <a:r>
              <a:rPr lang="en-GB" dirty="0" err="1" smtClean="0"/>
              <a:t>carro</a:t>
            </a:r>
            <a:r>
              <a:rPr lang="en-GB" dirty="0"/>
              <a:t> </a:t>
            </a:r>
            <a:r>
              <a:rPr lang="en-GB" dirty="0" smtClean="0"/>
              <a:t>(inanimate)  vs </a:t>
            </a:r>
            <a:r>
              <a:rPr lang="en-GB" b="1" dirty="0" smtClean="0"/>
              <a:t>a-</a:t>
            </a:r>
            <a:r>
              <a:rPr lang="en-GB" dirty="0" smtClean="0"/>
              <a:t>l </a:t>
            </a:r>
            <a:r>
              <a:rPr lang="en-GB" dirty="0" err="1" smtClean="0"/>
              <a:t>empleado</a:t>
            </a:r>
            <a:r>
              <a:rPr lang="en-GB" dirty="0" smtClean="0"/>
              <a:t> (human/definite)</a:t>
            </a:r>
          </a:p>
        </p:txBody>
      </p:sp>
      <p:sp>
        <p:nvSpPr>
          <p:cNvPr id="8" name="Content Placeholder 2"/>
          <p:cNvSpPr txBox="1">
            <a:spLocks/>
          </p:cNvSpPr>
          <p:nvPr/>
        </p:nvSpPr>
        <p:spPr>
          <a:xfrm>
            <a:off x="302337" y="3243994"/>
            <a:ext cx="1188966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err="1" smtClean="0"/>
              <a:t>Det</a:t>
            </a:r>
            <a:r>
              <a:rPr lang="en-GB" b="1" dirty="0" smtClean="0"/>
              <a:t>: </a:t>
            </a:r>
            <a:r>
              <a:rPr lang="en-GB" dirty="0" err="1" smtClean="0"/>
              <a:t>definitineness</a:t>
            </a:r>
            <a:r>
              <a:rPr lang="en-GB" dirty="0" smtClean="0"/>
              <a:t>, specificity, Case (</a:t>
            </a:r>
            <a:r>
              <a:rPr lang="en-GB" dirty="0" err="1" smtClean="0"/>
              <a:t>Longobardi</a:t>
            </a:r>
            <a:r>
              <a:rPr lang="en-GB" dirty="0" smtClean="0"/>
              <a:t> (1994, 1996), Lyons (1999))</a:t>
            </a:r>
            <a:endParaRPr lang="en-GB" dirty="0"/>
          </a:p>
        </p:txBody>
      </p:sp>
      <p:sp>
        <p:nvSpPr>
          <p:cNvPr id="9" name="Content Placeholder 2"/>
          <p:cNvSpPr txBox="1">
            <a:spLocks/>
          </p:cNvSpPr>
          <p:nvPr/>
        </p:nvSpPr>
        <p:spPr>
          <a:xfrm>
            <a:off x="838200" y="5816312"/>
            <a:ext cx="12192000" cy="10416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D </a:t>
            </a:r>
            <a:r>
              <a:rPr lang="en-US" sz="1800" dirty="0" smtClean="0"/>
              <a:t>Move/Agree</a:t>
            </a:r>
            <a:r>
              <a:rPr lang="en-US" dirty="0" smtClean="0"/>
              <a:t> (N-to-D </a:t>
            </a:r>
            <a:r>
              <a:rPr lang="en-US" i="1" dirty="0" smtClean="0"/>
              <a:t>Move/Agree</a:t>
            </a:r>
            <a:r>
              <a:rPr lang="en-US" dirty="0" smtClean="0"/>
              <a:t>) &gt; definite/specific</a:t>
            </a:r>
            <a:endParaRPr lang="en-GB" dirty="0"/>
          </a:p>
        </p:txBody>
      </p:sp>
      <p:sp>
        <p:nvSpPr>
          <p:cNvPr id="10" name="Content Placeholder 2"/>
          <p:cNvSpPr txBox="1">
            <a:spLocks/>
          </p:cNvSpPr>
          <p:nvPr/>
        </p:nvSpPr>
        <p:spPr>
          <a:xfrm>
            <a:off x="838200" y="6281437"/>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D </a:t>
            </a:r>
            <a:r>
              <a:rPr lang="en-US" sz="1800" dirty="0" smtClean="0"/>
              <a:t>Merge</a:t>
            </a:r>
            <a:r>
              <a:rPr lang="en-US" dirty="0" smtClean="0"/>
              <a:t> (Bare D-elements (D </a:t>
            </a:r>
            <a:r>
              <a:rPr lang="en-US" i="1" dirty="0" smtClean="0"/>
              <a:t>Merge</a:t>
            </a:r>
            <a:r>
              <a:rPr lang="en-US" dirty="0" smtClean="0"/>
              <a:t>) (Postal 1969)): pronouns (</a:t>
            </a:r>
            <a:r>
              <a:rPr lang="en-US" dirty="0" err="1" smtClean="0"/>
              <a:t>PhiP</a:t>
            </a:r>
            <a:r>
              <a:rPr lang="en-US" dirty="0" smtClean="0"/>
              <a:t>)</a:t>
            </a:r>
            <a:endParaRPr lang="en-GB" dirty="0"/>
          </a:p>
        </p:txBody>
      </p:sp>
    </p:spTree>
    <p:extLst>
      <p:ext uri="{BB962C8B-B14F-4D97-AF65-F5344CB8AC3E}">
        <p14:creationId xmlns:p14="http://schemas.microsoft.com/office/powerpoint/2010/main" val="3911930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dirty="0" smtClean="0"/>
              <a:t>Another </a:t>
            </a:r>
            <a:r>
              <a:rPr lang="en-GB" b="1" dirty="0" smtClean="0"/>
              <a:t>D</a:t>
            </a:r>
            <a:r>
              <a:rPr lang="en-GB" dirty="0" smtClean="0"/>
              <a:t>-factor triggering DOM</a:t>
            </a:r>
            <a:endParaRPr lang="en-GB" dirty="0"/>
          </a:p>
        </p:txBody>
      </p:sp>
      <p:sp>
        <p:nvSpPr>
          <p:cNvPr id="3" name="Content Placeholder 2"/>
          <p:cNvSpPr>
            <a:spLocks noGrp="1"/>
          </p:cNvSpPr>
          <p:nvPr>
            <p:ph idx="1"/>
          </p:nvPr>
        </p:nvSpPr>
        <p:spPr>
          <a:xfrm>
            <a:off x="0" y="3717796"/>
            <a:ext cx="12192000" cy="3140204"/>
          </a:xfrm>
        </p:spPr>
        <p:txBody>
          <a:bodyPr/>
          <a:lstStyle/>
          <a:p>
            <a:pPr marL="0" indent="0">
              <a:buNone/>
            </a:pPr>
            <a:r>
              <a:rPr lang="en-GB" dirty="0" smtClean="0"/>
              <a:t>Divinity as subset of human objects (</a:t>
            </a:r>
            <a:r>
              <a:rPr lang="en-GB" i="1" dirty="0" smtClean="0"/>
              <a:t>ad</a:t>
            </a:r>
            <a:r>
              <a:rPr lang="en-GB" dirty="0" smtClean="0"/>
              <a:t> for marking special types (divine) of human objects (Portuguese (</a:t>
            </a:r>
            <a:r>
              <a:rPr lang="en-GB" dirty="0" err="1" smtClean="0"/>
              <a:t>della</a:t>
            </a:r>
            <a:r>
              <a:rPr lang="en-GB" dirty="0" smtClean="0"/>
              <a:t> </a:t>
            </a:r>
            <a:r>
              <a:rPr lang="en-GB" dirty="0" err="1" smtClean="0"/>
              <a:t>Costanza</a:t>
            </a:r>
            <a:r>
              <a:rPr lang="en-GB" dirty="0" smtClean="0"/>
              <a:t> 2016), Medieval </a:t>
            </a:r>
            <a:r>
              <a:rPr lang="en-GB" dirty="0" err="1" smtClean="0"/>
              <a:t>Catalán</a:t>
            </a:r>
            <a:r>
              <a:rPr lang="en-GB" dirty="0" smtClean="0"/>
              <a:t> (Meier 1960))</a:t>
            </a:r>
            <a:endParaRPr lang="en-GB" dirty="0"/>
          </a:p>
        </p:txBody>
      </p:sp>
      <p:sp>
        <p:nvSpPr>
          <p:cNvPr id="4" name="Content Placeholder 2"/>
          <p:cNvSpPr txBox="1">
            <a:spLocks/>
          </p:cNvSpPr>
          <p:nvPr/>
        </p:nvSpPr>
        <p:spPr>
          <a:xfrm>
            <a:off x="0" y="5266301"/>
            <a:ext cx="12192000" cy="15916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600" b="1" dirty="0" smtClean="0"/>
              <a:t>D</a:t>
            </a:r>
            <a:r>
              <a:rPr lang="en-GB" sz="3600" dirty="0" smtClean="0"/>
              <a:t> in </a:t>
            </a:r>
            <a:r>
              <a:rPr lang="en-GB" sz="3600" b="1" dirty="0" smtClean="0"/>
              <a:t>D</a:t>
            </a:r>
            <a:r>
              <a:rPr lang="en-GB" sz="3600" dirty="0" smtClean="0"/>
              <a:t>OM: </a:t>
            </a:r>
            <a:r>
              <a:rPr lang="en-GB" sz="3600" b="1" dirty="0" smtClean="0"/>
              <a:t>Differential</a:t>
            </a:r>
            <a:r>
              <a:rPr lang="en-GB" sz="3600" dirty="0" smtClean="0"/>
              <a:t>, </a:t>
            </a:r>
            <a:r>
              <a:rPr lang="en-GB" sz="3600" b="1" dirty="0" smtClean="0"/>
              <a:t>Determiner</a:t>
            </a:r>
            <a:r>
              <a:rPr lang="en-GB" sz="3600" dirty="0" smtClean="0"/>
              <a:t>, </a:t>
            </a:r>
            <a:r>
              <a:rPr lang="en-GB" sz="3600" b="1" dirty="0" smtClean="0"/>
              <a:t>Divinity </a:t>
            </a:r>
            <a:endParaRPr lang="en-GB" sz="3600" b="1" dirty="0"/>
          </a:p>
        </p:txBody>
      </p:sp>
      <p:sp>
        <p:nvSpPr>
          <p:cNvPr id="6" name="Content Placeholder 2"/>
          <p:cNvSpPr txBox="1">
            <a:spLocks/>
          </p:cNvSpPr>
          <p:nvPr/>
        </p:nvSpPr>
        <p:spPr>
          <a:xfrm>
            <a:off x="0" y="1285338"/>
            <a:ext cx="12192000" cy="19911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smtClean="0"/>
              <a:t>D </a:t>
            </a:r>
            <a:r>
              <a:rPr lang="en-GB" dirty="0" err="1" smtClean="0"/>
              <a:t>ivinity</a:t>
            </a:r>
            <a:r>
              <a:rPr lang="en-GB" dirty="0" smtClean="0"/>
              <a:t> (</a:t>
            </a:r>
            <a:r>
              <a:rPr lang="en-GB" i="1" dirty="0" smtClean="0"/>
              <a:t>o </a:t>
            </a:r>
            <a:r>
              <a:rPr lang="en-GB" i="1" dirty="0" err="1" smtClean="0"/>
              <a:t>acusativo</a:t>
            </a:r>
            <a:r>
              <a:rPr lang="en-GB" i="1" dirty="0" smtClean="0"/>
              <a:t> de </a:t>
            </a:r>
            <a:r>
              <a:rPr lang="en-GB" i="1" dirty="0" err="1" smtClean="0"/>
              <a:t>divindade</a:t>
            </a:r>
            <a:r>
              <a:rPr lang="en-GB" i="1" dirty="0" smtClean="0"/>
              <a:t>/</a:t>
            </a:r>
            <a:r>
              <a:rPr lang="en-GB" i="1" dirty="0" err="1" smtClean="0"/>
              <a:t>marcacao</a:t>
            </a:r>
            <a:r>
              <a:rPr lang="en-GB" i="1" dirty="0" smtClean="0"/>
              <a:t> de </a:t>
            </a:r>
            <a:r>
              <a:rPr lang="en-GB" i="1" dirty="0" err="1" smtClean="0"/>
              <a:t>divindade</a:t>
            </a:r>
            <a:r>
              <a:rPr lang="en-GB" dirty="0" smtClean="0"/>
              <a:t>) </a:t>
            </a:r>
          </a:p>
          <a:p>
            <a:pPr marL="0" indent="0">
              <a:buFont typeface="Arial" panose="020B0604020202020204" pitchFamily="34" charset="0"/>
              <a:buNone/>
            </a:pPr>
            <a:r>
              <a:rPr lang="en-GB" dirty="0" smtClean="0"/>
              <a:t>(Portuguese (European/Brazilian)) (</a:t>
            </a:r>
            <a:r>
              <a:rPr lang="en-GB" dirty="0" err="1" smtClean="0"/>
              <a:t>Teyssier</a:t>
            </a:r>
            <a:r>
              <a:rPr lang="en-GB" dirty="0" smtClean="0"/>
              <a:t> (2001), Aldon/</a:t>
            </a:r>
            <a:r>
              <a:rPr lang="en-GB" dirty="0" err="1" smtClean="0"/>
              <a:t>della</a:t>
            </a:r>
            <a:r>
              <a:rPr lang="en-GB" dirty="0" smtClean="0"/>
              <a:t> </a:t>
            </a:r>
            <a:r>
              <a:rPr lang="en-GB" dirty="0" err="1" smtClean="0"/>
              <a:t>Costanza</a:t>
            </a:r>
            <a:r>
              <a:rPr lang="en-GB" dirty="0" smtClean="0"/>
              <a:t> (2013))</a:t>
            </a:r>
          </a:p>
        </p:txBody>
      </p:sp>
      <p:sp>
        <p:nvSpPr>
          <p:cNvPr id="5" name="Rectangle 4"/>
          <p:cNvSpPr/>
          <p:nvPr/>
        </p:nvSpPr>
        <p:spPr>
          <a:xfrm>
            <a:off x="0" y="2193888"/>
            <a:ext cx="12192000" cy="1384995"/>
          </a:xfrm>
          <a:prstGeom prst="rect">
            <a:avLst/>
          </a:prstGeom>
        </p:spPr>
        <p:txBody>
          <a:bodyPr wrap="square">
            <a:spAutoFit/>
          </a:bodyPr>
          <a:lstStyle/>
          <a:p>
            <a:r>
              <a:rPr lang="en-GB" sz="2800" dirty="0" err="1"/>
              <a:t>Temer</a:t>
            </a:r>
            <a:r>
              <a:rPr lang="en-GB" sz="2800" dirty="0"/>
              <a:t> </a:t>
            </a:r>
            <a:r>
              <a:rPr lang="en-GB" sz="2800" b="1" i="1" dirty="0"/>
              <a:t>a</a:t>
            </a:r>
            <a:r>
              <a:rPr lang="en-GB" sz="2800" dirty="0"/>
              <a:t> Deus  / </a:t>
            </a:r>
            <a:r>
              <a:rPr lang="en-GB" sz="2800" dirty="0" err="1"/>
              <a:t>amar</a:t>
            </a:r>
            <a:r>
              <a:rPr lang="en-GB" sz="2800" dirty="0"/>
              <a:t> </a:t>
            </a:r>
            <a:r>
              <a:rPr lang="en-GB" sz="2800" b="1" i="1" dirty="0"/>
              <a:t>a</a:t>
            </a:r>
            <a:r>
              <a:rPr lang="en-GB" sz="2800" dirty="0"/>
              <a:t> Cristo vs	</a:t>
            </a:r>
            <a:r>
              <a:rPr lang="en-GB" sz="2800" dirty="0" err="1"/>
              <a:t>amar</a:t>
            </a:r>
            <a:r>
              <a:rPr lang="en-GB" sz="2800" dirty="0"/>
              <a:t> o </a:t>
            </a:r>
            <a:r>
              <a:rPr lang="en-GB" sz="2800" dirty="0" err="1"/>
              <a:t>filho</a:t>
            </a:r>
            <a:r>
              <a:rPr lang="en-GB" sz="2800" dirty="0"/>
              <a:t>  (real person)</a:t>
            </a:r>
          </a:p>
          <a:p>
            <a:r>
              <a:rPr lang="en-GB" sz="2800" dirty="0"/>
              <a:t>‘revere God’ / ‘love Christ’		‘love the son’ </a:t>
            </a:r>
          </a:p>
          <a:p>
            <a:r>
              <a:rPr lang="en-GB" sz="2800" dirty="0"/>
              <a:t>						(</a:t>
            </a:r>
            <a:r>
              <a:rPr lang="en-GB" sz="2800" dirty="0" err="1"/>
              <a:t>amar</a:t>
            </a:r>
            <a:r>
              <a:rPr lang="en-GB" sz="2800" dirty="0"/>
              <a:t> </a:t>
            </a:r>
            <a:r>
              <a:rPr lang="en-GB" sz="2800" b="1" i="1" dirty="0"/>
              <a:t>a</a:t>
            </a:r>
            <a:r>
              <a:rPr lang="en-GB" sz="2800" dirty="0"/>
              <a:t> </a:t>
            </a:r>
            <a:r>
              <a:rPr lang="en-GB" sz="2800" dirty="0" err="1"/>
              <a:t>filho</a:t>
            </a:r>
            <a:r>
              <a:rPr lang="en-GB" sz="2800" dirty="0"/>
              <a:t> (Jesus Christ, son of God))</a:t>
            </a:r>
          </a:p>
        </p:txBody>
      </p:sp>
    </p:spTree>
    <p:extLst>
      <p:ext uri="{BB962C8B-B14F-4D97-AF65-F5344CB8AC3E}">
        <p14:creationId xmlns:p14="http://schemas.microsoft.com/office/powerpoint/2010/main" val="2929419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dirty="0" smtClean="0"/>
              <a:t>DOM-parameters (cross-linguistic universals)</a:t>
            </a:r>
            <a:endParaRPr lang="en-GB" dirty="0"/>
          </a:p>
        </p:txBody>
      </p:sp>
      <p:sp>
        <p:nvSpPr>
          <p:cNvPr id="3" name="Content Placeholder 2"/>
          <p:cNvSpPr>
            <a:spLocks noGrp="1"/>
          </p:cNvSpPr>
          <p:nvPr>
            <p:ph idx="1"/>
          </p:nvPr>
        </p:nvSpPr>
        <p:spPr>
          <a:xfrm>
            <a:off x="-8471" y="1067413"/>
            <a:ext cx="12192000" cy="4351338"/>
          </a:xfrm>
        </p:spPr>
        <p:txBody>
          <a:bodyPr/>
          <a:lstStyle/>
          <a:p>
            <a:pPr marL="0" indent="0">
              <a:buNone/>
            </a:pPr>
            <a:r>
              <a:rPr lang="en-GB" dirty="0" smtClean="0"/>
              <a:t>Triggers for DOM: nominal (object argument) / verbal (predicate) (S&amp;W (2018))</a:t>
            </a:r>
            <a:endParaRPr lang="en-GB" dirty="0"/>
          </a:p>
        </p:txBody>
      </p:sp>
      <p:sp>
        <p:nvSpPr>
          <p:cNvPr id="4" name="Content Placeholder 2"/>
          <p:cNvSpPr txBox="1">
            <a:spLocks/>
          </p:cNvSpPr>
          <p:nvPr/>
        </p:nvSpPr>
        <p:spPr>
          <a:xfrm>
            <a:off x="-16939" y="1560508"/>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Nominal: </a:t>
            </a:r>
            <a:r>
              <a:rPr lang="en-GB" dirty="0" err="1" smtClean="0"/>
              <a:t>animacy</a:t>
            </a:r>
            <a:r>
              <a:rPr lang="en-GB" dirty="0" smtClean="0"/>
              <a:t> / </a:t>
            </a:r>
            <a:r>
              <a:rPr lang="en-GB" dirty="0" err="1" smtClean="0"/>
              <a:t>referentiality</a:t>
            </a:r>
            <a:r>
              <a:rPr lang="en-GB" dirty="0" smtClean="0"/>
              <a:t> (DOM correlates with ‘</a:t>
            </a:r>
            <a:r>
              <a:rPr lang="en-GB" dirty="0" err="1" smtClean="0"/>
              <a:t>markedness</a:t>
            </a:r>
            <a:r>
              <a:rPr lang="en-GB" dirty="0" smtClean="0"/>
              <a:t>’: ‘marked’ categories tend to be morphologically marked)</a:t>
            </a:r>
            <a:endParaRPr lang="en-GB" dirty="0"/>
          </a:p>
        </p:txBody>
      </p:sp>
      <p:sp>
        <p:nvSpPr>
          <p:cNvPr id="6" name="Content Placeholder 2"/>
          <p:cNvSpPr txBox="1">
            <a:spLocks/>
          </p:cNvSpPr>
          <p:nvPr/>
        </p:nvSpPr>
        <p:spPr>
          <a:xfrm>
            <a:off x="-25407" y="2268314"/>
            <a:ext cx="12200468" cy="160370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err="1" smtClean="0"/>
              <a:t>Animacy</a:t>
            </a:r>
            <a:r>
              <a:rPr lang="en-GB" dirty="0" smtClean="0"/>
              <a:t>: </a:t>
            </a:r>
          </a:p>
          <a:p>
            <a:pPr marL="0" indent="0">
              <a:buFont typeface="Arial" panose="020B0604020202020204" pitchFamily="34" charset="0"/>
              <a:buNone/>
            </a:pPr>
            <a:r>
              <a:rPr lang="en-GB" dirty="0" smtClean="0"/>
              <a:t>Human &gt; (Non-human) Animate &gt; Inanimate (Silverstein 1976, </a:t>
            </a:r>
            <a:r>
              <a:rPr lang="en-GB" dirty="0" err="1" smtClean="0"/>
              <a:t>Aissen</a:t>
            </a:r>
            <a:r>
              <a:rPr lang="en-GB" dirty="0" smtClean="0"/>
              <a:t> 2003)</a:t>
            </a:r>
            <a:endParaRPr lang="en-GB" dirty="0"/>
          </a:p>
        </p:txBody>
      </p:sp>
      <p:sp>
        <p:nvSpPr>
          <p:cNvPr id="7" name="Content Placeholder 2"/>
          <p:cNvSpPr txBox="1">
            <a:spLocks/>
          </p:cNvSpPr>
          <p:nvPr/>
        </p:nvSpPr>
        <p:spPr>
          <a:xfrm>
            <a:off x="-7" y="4112098"/>
            <a:ext cx="7924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Person : 1</a:t>
            </a:r>
            <a:r>
              <a:rPr lang="en-GB" baseline="30000" dirty="0" smtClean="0"/>
              <a:t>st</a:t>
            </a:r>
            <a:r>
              <a:rPr lang="en-GB" dirty="0" smtClean="0"/>
              <a:t> &gt; 2</a:t>
            </a:r>
            <a:r>
              <a:rPr lang="en-GB" baseline="30000" dirty="0" smtClean="0"/>
              <a:t>nd</a:t>
            </a:r>
            <a:r>
              <a:rPr lang="en-GB" dirty="0" smtClean="0"/>
              <a:t> &gt; 3</a:t>
            </a:r>
            <a:r>
              <a:rPr lang="en-GB" baseline="30000" dirty="0" smtClean="0"/>
              <a:t>rd</a:t>
            </a:r>
            <a:r>
              <a:rPr lang="en-GB" dirty="0" smtClean="0"/>
              <a:t> </a:t>
            </a:r>
            <a:endParaRPr lang="en-GB" dirty="0"/>
          </a:p>
        </p:txBody>
      </p:sp>
      <p:sp>
        <p:nvSpPr>
          <p:cNvPr id="9" name="Content Placeholder 2"/>
          <p:cNvSpPr txBox="1">
            <a:spLocks/>
          </p:cNvSpPr>
          <p:nvPr/>
        </p:nvSpPr>
        <p:spPr>
          <a:xfrm>
            <a:off x="-16940" y="3124547"/>
            <a:ext cx="1220893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err="1" smtClean="0"/>
              <a:t>Referentiality</a:t>
            </a:r>
            <a:r>
              <a:rPr lang="en-GB" dirty="0" smtClean="0"/>
              <a:t> (Silverstein (1976), Dixon (1979), Lazard (1984)): </a:t>
            </a:r>
          </a:p>
          <a:p>
            <a:pPr marL="0" indent="0">
              <a:buFont typeface="Arial" panose="020B0604020202020204" pitchFamily="34" charset="0"/>
              <a:buNone/>
            </a:pPr>
            <a:r>
              <a:rPr lang="en-GB" dirty="0" smtClean="0"/>
              <a:t>Definite &gt; indefinite specific &gt; indefinite non-specific</a:t>
            </a:r>
          </a:p>
          <a:p>
            <a:pPr marL="0" indent="0">
              <a:buFont typeface="Arial" panose="020B0604020202020204" pitchFamily="34" charset="0"/>
              <a:buNone/>
            </a:pPr>
            <a:endParaRPr lang="en-US" dirty="0" smtClean="0"/>
          </a:p>
        </p:txBody>
      </p:sp>
      <p:sp>
        <p:nvSpPr>
          <p:cNvPr id="10" name="Content Placeholder 2"/>
          <p:cNvSpPr txBox="1">
            <a:spLocks/>
          </p:cNvSpPr>
          <p:nvPr/>
        </p:nvSpPr>
        <p:spPr>
          <a:xfrm>
            <a:off x="-8471" y="4619493"/>
            <a:ext cx="12073467" cy="22474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Number: singular (individual) &gt; dual &gt; </a:t>
            </a:r>
            <a:r>
              <a:rPr lang="en-GB" dirty="0" err="1" smtClean="0"/>
              <a:t>paucal</a:t>
            </a:r>
            <a:r>
              <a:rPr lang="en-GB" dirty="0" smtClean="0"/>
              <a:t> &gt; plural (mass/group)</a:t>
            </a:r>
            <a:endParaRPr lang="en-GB" dirty="0"/>
          </a:p>
        </p:txBody>
      </p:sp>
      <p:sp>
        <p:nvSpPr>
          <p:cNvPr id="11" name="Content Placeholder 2"/>
          <p:cNvSpPr txBox="1">
            <a:spLocks/>
          </p:cNvSpPr>
          <p:nvPr/>
        </p:nvSpPr>
        <p:spPr>
          <a:xfrm>
            <a:off x="50796" y="5283771"/>
            <a:ext cx="12073467" cy="15742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Pronouns &gt; Proper Names &gt; Common Nouns (Silverstein (1976), Dixon (1979), Lazard (1984), Croft (2003)) </a:t>
            </a:r>
            <a:endParaRPr lang="en-GB" dirty="0"/>
          </a:p>
        </p:txBody>
      </p:sp>
    </p:spTree>
    <p:extLst>
      <p:ext uri="{BB962C8B-B14F-4D97-AF65-F5344CB8AC3E}">
        <p14:creationId xmlns:p14="http://schemas.microsoft.com/office/powerpoint/2010/main" val="3840202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7" grpId="0"/>
      <p:bldP spid="9"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dirty="0" smtClean="0"/>
              <a:t>DOM-parameters (nominal/verbal)</a:t>
            </a:r>
            <a:endParaRPr lang="en-GB" dirty="0"/>
          </a:p>
        </p:txBody>
      </p:sp>
      <p:sp>
        <p:nvSpPr>
          <p:cNvPr id="3" name="Content Placeholder 2"/>
          <p:cNvSpPr>
            <a:spLocks noGrp="1"/>
          </p:cNvSpPr>
          <p:nvPr>
            <p:ph idx="1"/>
          </p:nvPr>
        </p:nvSpPr>
        <p:spPr>
          <a:xfrm>
            <a:off x="0" y="1325563"/>
            <a:ext cx="12192000" cy="4351338"/>
          </a:xfrm>
        </p:spPr>
        <p:txBody>
          <a:bodyPr>
            <a:normAutofit/>
          </a:bodyPr>
          <a:lstStyle/>
          <a:p>
            <a:pPr marL="0" indent="0">
              <a:buNone/>
            </a:pPr>
            <a:r>
              <a:rPr lang="en-GB" sz="2400" dirty="0" smtClean="0"/>
              <a:t>Triggers for DOM: nominal (object argument) / verbal (predicate) (S&amp;W 2018)</a:t>
            </a:r>
            <a:endParaRPr lang="en-GB" sz="2400" dirty="0"/>
          </a:p>
        </p:txBody>
      </p:sp>
      <p:sp>
        <p:nvSpPr>
          <p:cNvPr id="5" name="Content Placeholder 2"/>
          <p:cNvSpPr txBox="1">
            <a:spLocks/>
          </p:cNvSpPr>
          <p:nvPr/>
        </p:nvSpPr>
        <p:spPr>
          <a:xfrm>
            <a:off x="-1" y="1741997"/>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smtClean="0"/>
              <a:t>Verbal: transitivity / affectedness (formal analysis of event structure)  </a:t>
            </a:r>
          </a:p>
          <a:p>
            <a:pPr marL="0" indent="0">
              <a:buFont typeface="Arial" panose="020B0604020202020204" pitchFamily="34" charset="0"/>
              <a:buNone/>
            </a:pPr>
            <a:r>
              <a:rPr lang="en-GB" sz="2400" dirty="0" smtClean="0"/>
              <a:t>Transitive verbs (achieve/accomplish) have BECOME (Levin and Rappaport </a:t>
            </a:r>
            <a:r>
              <a:rPr lang="en-GB" sz="2400" dirty="0" err="1" smtClean="0"/>
              <a:t>Hovav</a:t>
            </a:r>
            <a:r>
              <a:rPr lang="en-GB" sz="2400" dirty="0" smtClean="0"/>
              <a:t> (2005), </a:t>
            </a:r>
            <a:r>
              <a:rPr lang="en-GB" sz="2400" dirty="0" err="1" smtClean="0"/>
              <a:t>Ramchand</a:t>
            </a:r>
            <a:r>
              <a:rPr lang="en-GB" sz="2400" dirty="0" smtClean="0"/>
              <a:t> (2008))</a:t>
            </a:r>
          </a:p>
          <a:p>
            <a:pPr marL="0" indent="0">
              <a:buFont typeface="Arial" panose="020B0604020202020204" pitchFamily="34" charset="0"/>
              <a:buNone/>
            </a:pPr>
            <a:endParaRPr lang="en-GB" sz="2400" dirty="0" smtClean="0"/>
          </a:p>
        </p:txBody>
      </p:sp>
      <p:sp>
        <p:nvSpPr>
          <p:cNvPr id="8" name="Rectangle 7"/>
          <p:cNvSpPr/>
          <p:nvPr/>
        </p:nvSpPr>
        <p:spPr>
          <a:xfrm>
            <a:off x="-4" y="2903539"/>
            <a:ext cx="12191999" cy="830997"/>
          </a:xfrm>
          <a:prstGeom prst="rect">
            <a:avLst/>
          </a:prstGeom>
        </p:spPr>
        <p:txBody>
          <a:bodyPr wrap="square">
            <a:spAutoFit/>
          </a:bodyPr>
          <a:lstStyle/>
          <a:p>
            <a:r>
              <a:rPr lang="en-US" sz="2400" dirty="0" smtClean="0"/>
              <a:t>Spanish (</a:t>
            </a:r>
            <a:r>
              <a:rPr lang="en-US" sz="2400" dirty="0" err="1" smtClean="0"/>
              <a:t>Pottier</a:t>
            </a:r>
            <a:r>
              <a:rPr lang="en-US" sz="2400" dirty="0" smtClean="0"/>
              <a:t> (1968), von </a:t>
            </a:r>
            <a:r>
              <a:rPr lang="en-US" sz="2400" dirty="0" err="1" smtClean="0"/>
              <a:t>Heusinger</a:t>
            </a:r>
            <a:r>
              <a:rPr lang="en-US" sz="2400" dirty="0" smtClean="0"/>
              <a:t> (2008)): </a:t>
            </a:r>
          </a:p>
          <a:p>
            <a:r>
              <a:rPr lang="en-US" sz="2400" i="1" dirty="0" err="1"/>
              <a:t>m</a:t>
            </a:r>
            <a:r>
              <a:rPr lang="en-US" sz="2400" i="1" dirty="0" err="1" smtClean="0"/>
              <a:t>atar</a:t>
            </a:r>
            <a:r>
              <a:rPr lang="en-US" sz="2400" i="1" dirty="0" smtClean="0"/>
              <a:t> </a:t>
            </a:r>
            <a:r>
              <a:rPr lang="en-US" sz="2400" dirty="0" smtClean="0"/>
              <a:t>‘to kill’ &gt; </a:t>
            </a:r>
            <a:r>
              <a:rPr lang="en-US" sz="2400" i="1" dirty="0" err="1" smtClean="0"/>
              <a:t>ver</a:t>
            </a:r>
            <a:r>
              <a:rPr lang="en-US" sz="2400" i="1" dirty="0" smtClean="0"/>
              <a:t> </a:t>
            </a:r>
            <a:r>
              <a:rPr lang="en-US" sz="2400" dirty="0" smtClean="0"/>
              <a:t>‘to see’ &gt; </a:t>
            </a:r>
            <a:r>
              <a:rPr lang="en-US" sz="2400" i="1" dirty="0" err="1" smtClean="0"/>
              <a:t>considerar</a:t>
            </a:r>
            <a:r>
              <a:rPr lang="en-US" sz="2400" i="1" dirty="0" smtClean="0"/>
              <a:t> </a:t>
            </a:r>
            <a:r>
              <a:rPr lang="en-US" sz="2400" dirty="0" smtClean="0"/>
              <a:t>‘to consider &gt; </a:t>
            </a:r>
            <a:r>
              <a:rPr lang="en-US" sz="2400" i="1" dirty="0" err="1" smtClean="0"/>
              <a:t>tener</a:t>
            </a:r>
            <a:r>
              <a:rPr lang="en-US" sz="2400" dirty="0" smtClean="0"/>
              <a:t> ‘to have’ </a:t>
            </a:r>
            <a:endParaRPr lang="en-GB" sz="2400" dirty="0"/>
          </a:p>
        </p:txBody>
      </p:sp>
      <p:sp>
        <p:nvSpPr>
          <p:cNvPr id="13" name="Content Placeholder 2"/>
          <p:cNvSpPr txBox="1">
            <a:spLocks/>
          </p:cNvSpPr>
          <p:nvPr/>
        </p:nvSpPr>
        <p:spPr>
          <a:xfrm>
            <a:off x="-8" y="3695588"/>
            <a:ext cx="1219199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i="1" dirty="0" err="1" smtClean="0"/>
              <a:t>Tener</a:t>
            </a:r>
            <a:r>
              <a:rPr lang="en-US" sz="2400" dirty="0" smtClean="0"/>
              <a:t> ‘to have’ vs </a:t>
            </a:r>
            <a:r>
              <a:rPr lang="en-US" sz="2400" i="1" dirty="0" err="1" smtClean="0"/>
              <a:t>mantener</a:t>
            </a:r>
            <a:r>
              <a:rPr lang="en-US" sz="2400" dirty="0" smtClean="0"/>
              <a:t> ‘to rear’ (</a:t>
            </a:r>
            <a:r>
              <a:rPr lang="en-US" sz="2400" dirty="0" err="1" smtClean="0"/>
              <a:t>Delbecque</a:t>
            </a:r>
            <a:r>
              <a:rPr lang="en-US" sz="2400" dirty="0" smtClean="0"/>
              <a:t> (1986)): </a:t>
            </a:r>
            <a:endParaRPr lang="en-GB" sz="2400" dirty="0" smtClean="0"/>
          </a:p>
        </p:txBody>
      </p:sp>
      <p:sp>
        <p:nvSpPr>
          <p:cNvPr id="14" name="Content Placeholder 2"/>
          <p:cNvSpPr txBox="1">
            <a:spLocks/>
          </p:cNvSpPr>
          <p:nvPr/>
        </p:nvSpPr>
        <p:spPr>
          <a:xfrm>
            <a:off x="4159443" y="2516188"/>
            <a:ext cx="820188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smtClean="0"/>
              <a:t>Kinesis (</a:t>
            </a:r>
            <a:r>
              <a:rPr lang="en-GB" sz="2400" dirty="0" err="1" smtClean="0"/>
              <a:t>Kliffer</a:t>
            </a:r>
            <a:r>
              <a:rPr lang="en-GB" sz="2400" dirty="0" smtClean="0"/>
              <a:t> (1995), </a:t>
            </a:r>
            <a:r>
              <a:rPr lang="en-GB" sz="2400" dirty="0" err="1" smtClean="0"/>
              <a:t>cf</a:t>
            </a:r>
            <a:r>
              <a:rPr lang="en-GB" sz="2400" dirty="0" smtClean="0"/>
              <a:t> Hopper and Thompson (1980))</a:t>
            </a:r>
          </a:p>
        </p:txBody>
      </p:sp>
      <p:sp>
        <p:nvSpPr>
          <p:cNvPr id="16" name="Content Placeholder 2"/>
          <p:cNvSpPr txBox="1">
            <a:spLocks/>
          </p:cNvSpPr>
          <p:nvPr/>
        </p:nvSpPr>
        <p:spPr>
          <a:xfrm>
            <a:off x="-17" y="4123902"/>
            <a:ext cx="1219199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i="1" dirty="0" err="1" smtClean="0"/>
              <a:t>Tiene</a:t>
            </a:r>
            <a:r>
              <a:rPr lang="en-US" sz="2400" i="1" dirty="0" smtClean="0"/>
              <a:t> (*a) </a:t>
            </a:r>
            <a:r>
              <a:rPr lang="en-US" sz="2400" i="1" dirty="0" err="1" smtClean="0"/>
              <a:t>doce</a:t>
            </a:r>
            <a:r>
              <a:rPr lang="en-US" sz="2400" i="1" dirty="0" smtClean="0"/>
              <a:t> </a:t>
            </a:r>
            <a:r>
              <a:rPr lang="en-US" sz="2400" i="1" dirty="0" err="1" smtClean="0"/>
              <a:t>hijos</a:t>
            </a:r>
            <a:r>
              <a:rPr lang="en-US" sz="2400" i="1" dirty="0" smtClean="0"/>
              <a:t> </a:t>
            </a:r>
            <a:r>
              <a:rPr lang="en-US" sz="2400" dirty="0" smtClean="0"/>
              <a:t>‘she has twelve children’/</a:t>
            </a:r>
            <a:r>
              <a:rPr lang="en-US" sz="2400" i="1" dirty="0" err="1" smtClean="0"/>
              <a:t>mantiene</a:t>
            </a:r>
            <a:r>
              <a:rPr lang="en-US" sz="2400" i="1" dirty="0" smtClean="0"/>
              <a:t> *(a) </a:t>
            </a:r>
            <a:r>
              <a:rPr lang="en-US" sz="2400" i="1" dirty="0" err="1" smtClean="0"/>
              <a:t>doce</a:t>
            </a:r>
            <a:r>
              <a:rPr lang="en-US" sz="2400" i="1" dirty="0" smtClean="0"/>
              <a:t> </a:t>
            </a:r>
            <a:r>
              <a:rPr lang="en-US" sz="2400" i="1" dirty="0" err="1" smtClean="0"/>
              <a:t>hijos</a:t>
            </a:r>
            <a:r>
              <a:rPr lang="en-US" sz="2400" i="1" dirty="0" smtClean="0"/>
              <a:t> </a:t>
            </a:r>
            <a:r>
              <a:rPr lang="en-US" sz="2400" dirty="0" smtClean="0"/>
              <a:t>‘she rears 											      twelve children’</a:t>
            </a:r>
            <a:endParaRPr lang="en-GB" sz="2400" dirty="0" smtClean="0"/>
          </a:p>
        </p:txBody>
      </p:sp>
      <p:sp>
        <p:nvSpPr>
          <p:cNvPr id="17" name="Content Placeholder 2"/>
          <p:cNvSpPr txBox="1">
            <a:spLocks/>
          </p:cNvSpPr>
          <p:nvPr/>
        </p:nvSpPr>
        <p:spPr>
          <a:xfrm>
            <a:off x="-26" y="4884934"/>
            <a:ext cx="12191999" cy="195350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i="1" dirty="0" err="1" smtClean="0"/>
              <a:t>Tiene</a:t>
            </a:r>
            <a:r>
              <a:rPr lang="en-US" sz="2400" i="1" dirty="0" smtClean="0"/>
              <a:t> a </a:t>
            </a:r>
            <a:r>
              <a:rPr lang="en-US" sz="2400" i="1" dirty="0" err="1" smtClean="0"/>
              <a:t>su</a:t>
            </a:r>
            <a:r>
              <a:rPr lang="en-US" sz="2400" i="1" dirty="0" smtClean="0"/>
              <a:t> </a:t>
            </a:r>
            <a:r>
              <a:rPr lang="en-US" sz="2400" i="1" dirty="0" err="1" smtClean="0"/>
              <a:t>madre</a:t>
            </a:r>
            <a:r>
              <a:rPr lang="en-US" sz="2400" i="1" dirty="0" smtClean="0"/>
              <a:t> </a:t>
            </a:r>
            <a:r>
              <a:rPr lang="en-US" sz="2400" i="1" dirty="0" err="1" smtClean="0"/>
              <a:t>cerca</a:t>
            </a:r>
            <a:r>
              <a:rPr lang="en-US" sz="2400" i="1" dirty="0" smtClean="0"/>
              <a:t> / </a:t>
            </a:r>
            <a:r>
              <a:rPr lang="en-US" sz="2400" i="1" dirty="0" err="1" smtClean="0"/>
              <a:t>consigo</a:t>
            </a:r>
            <a:r>
              <a:rPr lang="en-US" sz="2400" i="1" dirty="0" smtClean="0"/>
              <a:t> /a </a:t>
            </a:r>
            <a:r>
              <a:rPr lang="en-US" sz="2400" i="1" dirty="0" err="1" smtClean="0"/>
              <a:t>su</a:t>
            </a:r>
            <a:r>
              <a:rPr lang="en-US" sz="2400" i="1" dirty="0" smtClean="0"/>
              <a:t> </a:t>
            </a:r>
            <a:r>
              <a:rPr lang="en-US" sz="2400" i="1" dirty="0" err="1" smtClean="0"/>
              <a:t>lado</a:t>
            </a:r>
            <a:r>
              <a:rPr lang="en-US" sz="2400" i="1" dirty="0" smtClean="0"/>
              <a:t> </a:t>
            </a:r>
            <a:r>
              <a:rPr lang="en-US" sz="2400" dirty="0" smtClean="0"/>
              <a:t>‘she has her mother nearby/with 									her/by her side’ </a:t>
            </a:r>
          </a:p>
          <a:p>
            <a:pPr marL="0" indent="0">
              <a:buFont typeface="Arial" panose="020B0604020202020204" pitchFamily="34" charset="0"/>
              <a:buNone/>
            </a:pPr>
            <a:r>
              <a:rPr lang="en-US" sz="2400" i="1" dirty="0" err="1" smtClean="0"/>
              <a:t>Tengo</a:t>
            </a:r>
            <a:r>
              <a:rPr lang="en-US" sz="2400" i="1" dirty="0" smtClean="0"/>
              <a:t> al </a:t>
            </a:r>
            <a:r>
              <a:rPr lang="en-US" sz="2400" i="1" dirty="0" err="1" smtClean="0"/>
              <a:t>presidente</a:t>
            </a:r>
            <a:r>
              <a:rPr lang="en-US" sz="2400" i="1" dirty="0" smtClean="0"/>
              <a:t> </a:t>
            </a:r>
            <a:r>
              <a:rPr lang="en-US" sz="2400" i="1" dirty="0" err="1" smtClean="0"/>
              <a:t>por</a:t>
            </a:r>
            <a:r>
              <a:rPr lang="en-US" sz="2400" i="1" dirty="0" smtClean="0"/>
              <a:t> un hombre </a:t>
            </a:r>
            <a:r>
              <a:rPr lang="en-US" sz="2400" i="1" dirty="0" err="1" smtClean="0"/>
              <a:t>honrado</a:t>
            </a:r>
            <a:r>
              <a:rPr lang="en-US" sz="2400" i="1" dirty="0" smtClean="0"/>
              <a:t> </a:t>
            </a:r>
            <a:r>
              <a:rPr lang="en-US" sz="2400" dirty="0" smtClean="0"/>
              <a:t>‘I consider the President as an </a:t>
            </a:r>
            <a:r>
              <a:rPr lang="en-US" sz="2400" dirty="0" err="1" smtClean="0"/>
              <a:t>honourable</a:t>
            </a:r>
            <a:r>
              <a:rPr lang="en-US" sz="2400" dirty="0" smtClean="0"/>
              <a:t> man’ </a:t>
            </a:r>
          </a:p>
          <a:p>
            <a:pPr marL="0" indent="0">
              <a:buFont typeface="Arial" panose="020B0604020202020204" pitchFamily="34" charset="0"/>
              <a:buNone/>
            </a:pPr>
            <a:r>
              <a:rPr lang="en-US" sz="2400" i="1" dirty="0" err="1" smtClean="0"/>
              <a:t>Estos</a:t>
            </a:r>
            <a:r>
              <a:rPr lang="en-US" sz="2400" i="1" dirty="0" smtClean="0"/>
              <a:t> </a:t>
            </a:r>
            <a:r>
              <a:rPr lang="en-US" sz="2400" i="1" dirty="0" err="1" smtClean="0"/>
              <a:t>estados</a:t>
            </a:r>
            <a:r>
              <a:rPr lang="en-US" sz="2400" i="1" dirty="0" smtClean="0"/>
              <a:t> </a:t>
            </a:r>
            <a:r>
              <a:rPr lang="en-US" sz="2400" i="1" dirty="0" err="1" smtClean="0"/>
              <a:t>tienen</a:t>
            </a:r>
            <a:r>
              <a:rPr lang="en-US" sz="2400" i="1" dirty="0" smtClean="0"/>
              <a:t> al </a:t>
            </a:r>
            <a:r>
              <a:rPr lang="en-US" sz="2400" i="1" dirty="0" err="1" smtClean="0"/>
              <a:t>español</a:t>
            </a:r>
            <a:r>
              <a:rPr lang="en-US" sz="2400" i="1" dirty="0" smtClean="0"/>
              <a:t> </a:t>
            </a:r>
            <a:r>
              <a:rPr lang="en-US" sz="2400" i="1" dirty="0" err="1" smtClean="0"/>
              <a:t>como</a:t>
            </a:r>
            <a:r>
              <a:rPr lang="en-US" sz="2400" i="1" dirty="0" smtClean="0"/>
              <a:t> </a:t>
            </a:r>
            <a:r>
              <a:rPr lang="en-US" sz="2400" i="1" dirty="0" err="1" smtClean="0"/>
              <a:t>idioma</a:t>
            </a:r>
            <a:r>
              <a:rPr lang="en-US" sz="2400" i="1" dirty="0" smtClean="0"/>
              <a:t> official </a:t>
            </a:r>
            <a:r>
              <a:rPr lang="en-US" sz="2400" dirty="0" smtClean="0"/>
              <a:t>‘these states designate Spanish as an official 							  language’ </a:t>
            </a:r>
            <a:endParaRPr lang="en-GB" sz="2400" dirty="0" smtClean="0"/>
          </a:p>
        </p:txBody>
      </p:sp>
    </p:spTree>
    <p:extLst>
      <p:ext uri="{BB962C8B-B14F-4D97-AF65-F5344CB8AC3E}">
        <p14:creationId xmlns:p14="http://schemas.microsoft.com/office/powerpoint/2010/main" val="601227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3" grpId="0"/>
      <p:bldP spid="14" grpId="0"/>
      <p:bldP spid="16"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dirty="0" smtClean="0"/>
              <a:t>DOM-parameters (formal)</a:t>
            </a:r>
            <a:endParaRPr lang="en-GB" dirty="0"/>
          </a:p>
        </p:txBody>
      </p:sp>
      <p:sp>
        <p:nvSpPr>
          <p:cNvPr id="3" name="Content Placeholder 2"/>
          <p:cNvSpPr>
            <a:spLocks noGrp="1"/>
          </p:cNvSpPr>
          <p:nvPr>
            <p:ph idx="1"/>
          </p:nvPr>
        </p:nvSpPr>
        <p:spPr>
          <a:xfrm>
            <a:off x="0" y="1039106"/>
            <a:ext cx="12192000" cy="4351338"/>
          </a:xfrm>
        </p:spPr>
        <p:txBody>
          <a:bodyPr/>
          <a:lstStyle/>
          <a:p>
            <a:pPr marL="0" indent="0">
              <a:buNone/>
            </a:pPr>
            <a:r>
              <a:rPr lang="en-GB" dirty="0" smtClean="0"/>
              <a:t>Formal parameters and cartography (functional categories): </a:t>
            </a:r>
          </a:p>
          <a:p>
            <a:pPr marL="0" indent="0">
              <a:buNone/>
            </a:pPr>
            <a:r>
              <a:rPr lang="en-GB" dirty="0" smtClean="0"/>
              <a:t>nominal (Abney 1987, </a:t>
            </a:r>
            <a:r>
              <a:rPr lang="en-GB" dirty="0" err="1" smtClean="0"/>
              <a:t>Zamparelli</a:t>
            </a:r>
            <a:r>
              <a:rPr lang="en-GB" dirty="0" smtClean="0"/>
              <a:t> 1999, Cinque 2002): </a:t>
            </a:r>
            <a:r>
              <a:rPr lang="en-GB" b="1" dirty="0" err="1" smtClean="0"/>
              <a:t>Det</a:t>
            </a:r>
            <a:r>
              <a:rPr lang="en-GB" dirty="0" smtClean="0"/>
              <a:t>, Dem, </a:t>
            </a:r>
            <a:r>
              <a:rPr lang="en-GB" dirty="0" err="1" smtClean="0"/>
              <a:t>Num</a:t>
            </a:r>
            <a:r>
              <a:rPr lang="en-GB" dirty="0" smtClean="0"/>
              <a:t>, Gen, </a:t>
            </a:r>
            <a:r>
              <a:rPr lang="en-GB" dirty="0" err="1" smtClean="0"/>
              <a:t>Pers</a:t>
            </a:r>
            <a:r>
              <a:rPr lang="en-GB" dirty="0" smtClean="0"/>
              <a:t>… </a:t>
            </a:r>
          </a:p>
          <a:p>
            <a:pPr marL="0" indent="0">
              <a:buNone/>
            </a:pPr>
            <a:r>
              <a:rPr lang="en-GB" dirty="0"/>
              <a:t>v</a:t>
            </a:r>
            <a:r>
              <a:rPr lang="en-GB" dirty="0" smtClean="0"/>
              <a:t>erbal (Larson (1989), Cinque (1999), Hale and Keyser (1993, 2002)): INIT, BECOME, DO.</a:t>
            </a:r>
            <a:endParaRPr lang="en-GB" dirty="0"/>
          </a:p>
        </p:txBody>
      </p:sp>
      <p:sp>
        <p:nvSpPr>
          <p:cNvPr id="4" name="Content Placeholder 2"/>
          <p:cNvSpPr txBox="1">
            <a:spLocks/>
          </p:cNvSpPr>
          <p:nvPr/>
        </p:nvSpPr>
        <p:spPr>
          <a:xfrm>
            <a:off x="0" y="3565887"/>
            <a:ext cx="12192000" cy="20190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Nominal domain (object): </a:t>
            </a:r>
          </a:p>
          <a:p>
            <a:pPr marL="0" indent="0">
              <a:buFont typeface="Arial" panose="020B0604020202020204" pitchFamily="34" charset="0"/>
              <a:buNone/>
            </a:pPr>
            <a:r>
              <a:rPr lang="en-GB" dirty="0" err="1" smtClean="0"/>
              <a:t>Animacy</a:t>
            </a:r>
            <a:r>
              <a:rPr lang="en-GB" dirty="0" smtClean="0"/>
              <a:t> (lexical root (N: [human/animate/divine]) </a:t>
            </a:r>
          </a:p>
          <a:p>
            <a:pPr marL="0" indent="0">
              <a:buFont typeface="Arial" panose="020B0604020202020204" pitchFamily="34" charset="0"/>
              <a:buNone/>
            </a:pPr>
            <a:r>
              <a:rPr lang="en-GB" dirty="0" err="1" smtClean="0"/>
              <a:t>Referentiality</a:t>
            </a:r>
            <a:r>
              <a:rPr lang="en-GB" dirty="0" smtClean="0"/>
              <a:t> (D (Move/Agree): definite, specific, individual) </a:t>
            </a:r>
          </a:p>
          <a:p>
            <a:pPr marL="0" indent="0">
              <a:buFont typeface="Arial" panose="020B0604020202020204" pitchFamily="34" charset="0"/>
              <a:buNone/>
            </a:pPr>
            <a:r>
              <a:rPr lang="en-GB" dirty="0"/>
              <a:t>	</a:t>
            </a:r>
            <a:r>
              <a:rPr lang="en-GB" dirty="0" smtClean="0"/>
              <a:t>	   (Bare D-elements (Merge) e.g. Phi/Pronoun, Proper) </a:t>
            </a:r>
          </a:p>
        </p:txBody>
      </p:sp>
      <p:sp>
        <p:nvSpPr>
          <p:cNvPr id="5" name="Content Placeholder 2"/>
          <p:cNvSpPr txBox="1">
            <a:spLocks/>
          </p:cNvSpPr>
          <p:nvPr/>
        </p:nvSpPr>
        <p:spPr>
          <a:xfrm>
            <a:off x="0" y="2757815"/>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Assuming that </a:t>
            </a:r>
            <a:r>
              <a:rPr lang="en-GB" i="1" dirty="0" smtClean="0"/>
              <a:t>ad</a:t>
            </a:r>
            <a:r>
              <a:rPr lang="en-GB" dirty="0" smtClean="0"/>
              <a:t> is a K(</a:t>
            </a:r>
            <a:r>
              <a:rPr lang="en-GB" dirty="0" err="1" smtClean="0"/>
              <a:t>ase</a:t>
            </a:r>
            <a:r>
              <a:rPr lang="en-GB" dirty="0" smtClean="0"/>
              <a:t>)-marker (</a:t>
            </a:r>
            <a:r>
              <a:rPr lang="en-GB" dirty="0" err="1" smtClean="0"/>
              <a:t>Giusti</a:t>
            </a:r>
            <a:r>
              <a:rPr lang="en-GB" dirty="0" smtClean="0"/>
              <a:t> 1996, Lopez 2012), DOM-triggers ([u-K]) which select </a:t>
            </a:r>
            <a:r>
              <a:rPr lang="en-GB" i="1" dirty="0" smtClean="0"/>
              <a:t>ad</a:t>
            </a:r>
            <a:r>
              <a:rPr lang="en-GB" dirty="0" smtClean="0"/>
              <a:t> (K) from different functional projections: </a:t>
            </a:r>
            <a:endParaRPr lang="en-GB" dirty="0"/>
          </a:p>
        </p:txBody>
      </p:sp>
      <p:sp>
        <p:nvSpPr>
          <p:cNvPr id="6" name="Content Placeholder 2"/>
          <p:cNvSpPr txBox="1">
            <a:spLocks/>
          </p:cNvSpPr>
          <p:nvPr/>
        </p:nvSpPr>
        <p:spPr>
          <a:xfrm>
            <a:off x="0" y="5520267"/>
            <a:ext cx="121920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Verbal domain (transitivity): </a:t>
            </a:r>
          </a:p>
          <a:p>
            <a:pPr marL="0" indent="0">
              <a:buFont typeface="Arial" panose="020B0604020202020204" pitchFamily="34" charset="0"/>
              <a:buNone/>
            </a:pPr>
            <a:r>
              <a:rPr lang="en-GB" dirty="0" smtClean="0"/>
              <a:t>BECOME /Affect ([u-K] for Spec-Head A-selection in </a:t>
            </a:r>
            <a:r>
              <a:rPr lang="en-GB" dirty="0" err="1" smtClean="0"/>
              <a:t>SpecBECOME</a:t>
            </a:r>
            <a:r>
              <a:rPr lang="en-GB" dirty="0" smtClean="0"/>
              <a:t>) (</a:t>
            </a:r>
            <a:r>
              <a:rPr lang="en-GB" dirty="0" err="1" smtClean="0"/>
              <a:t>Torrego</a:t>
            </a:r>
            <a:r>
              <a:rPr lang="en-GB" dirty="0" smtClean="0"/>
              <a:t> 1998, </a:t>
            </a:r>
            <a:r>
              <a:rPr lang="en-GB" dirty="0" err="1" smtClean="0"/>
              <a:t>Mordoñedo</a:t>
            </a:r>
            <a:r>
              <a:rPr lang="en-GB" dirty="0" smtClean="0"/>
              <a:t> 2007)</a:t>
            </a:r>
            <a:endParaRPr lang="en-GB" dirty="0"/>
          </a:p>
        </p:txBody>
      </p:sp>
    </p:spTree>
    <p:extLst>
      <p:ext uri="{BB962C8B-B14F-4D97-AF65-F5344CB8AC3E}">
        <p14:creationId xmlns:p14="http://schemas.microsoft.com/office/powerpoint/2010/main" val="2097309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1999" cy="592667"/>
          </a:xfrm>
        </p:spPr>
        <p:txBody>
          <a:bodyPr>
            <a:normAutofit fontScale="90000"/>
          </a:bodyPr>
          <a:lstStyle/>
          <a:p>
            <a:r>
              <a:rPr lang="en-GB" dirty="0" smtClean="0"/>
              <a:t>Romance </a:t>
            </a:r>
            <a:r>
              <a:rPr lang="en-GB" dirty="0" err="1" smtClean="0"/>
              <a:t>vP</a:t>
            </a:r>
            <a:r>
              <a:rPr lang="en-GB" dirty="0" smtClean="0"/>
              <a:t>-shell (argument and event structure)</a:t>
            </a:r>
            <a:endParaRPr lang="en-GB" dirty="0"/>
          </a:p>
        </p:txBody>
      </p:sp>
      <p:sp>
        <p:nvSpPr>
          <p:cNvPr id="3" name="Content Placeholder 2"/>
          <p:cNvSpPr>
            <a:spLocks noGrp="1"/>
          </p:cNvSpPr>
          <p:nvPr>
            <p:ph idx="1"/>
          </p:nvPr>
        </p:nvSpPr>
        <p:spPr>
          <a:xfrm>
            <a:off x="0" y="592668"/>
            <a:ext cx="12192000" cy="6265332"/>
          </a:xfrm>
        </p:spPr>
        <p:txBody>
          <a:bodyPr>
            <a:normAutofit/>
          </a:bodyPr>
          <a:lstStyle/>
          <a:p>
            <a:pPr marL="0" indent="0">
              <a:buNone/>
            </a:pPr>
            <a:r>
              <a:rPr lang="en-GB" sz="1600" dirty="0" smtClean="0"/>
              <a:t>	</a:t>
            </a:r>
            <a:r>
              <a:rPr lang="en-GB" sz="1600" dirty="0" err="1" smtClean="0"/>
              <a:t>VoiceP</a:t>
            </a:r>
            <a:endParaRPr lang="en-GB" sz="1600" dirty="0" smtClean="0"/>
          </a:p>
          <a:p>
            <a:pPr marL="0" indent="0">
              <a:buNone/>
            </a:pPr>
            <a:r>
              <a:rPr lang="en-GB" sz="1600" dirty="0" err="1" smtClean="0"/>
              <a:t>SpecVoice</a:t>
            </a:r>
            <a:r>
              <a:rPr lang="en-GB" sz="1600" dirty="0" smtClean="0"/>
              <a:t>		Voice’</a:t>
            </a:r>
          </a:p>
          <a:p>
            <a:pPr marL="0" indent="0">
              <a:buNone/>
            </a:pPr>
            <a:r>
              <a:rPr lang="en-GB" sz="1600" dirty="0"/>
              <a:t>	</a:t>
            </a:r>
            <a:r>
              <a:rPr lang="en-GB" sz="1600" dirty="0" smtClean="0"/>
              <a:t>Voice		BECOME-P</a:t>
            </a:r>
          </a:p>
          <a:p>
            <a:pPr marL="0" indent="0">
              <a:buNone/>
            </a:pPr>
            <a:r>
              <a:rPr lang="en-GB" sz="1600" dirty="0"/>
              <a:t>	</a:t>
            </a:r>
            <a:r>
              <a:rPr lang="en-GB" sz="1600" dirty="0" smtClean="0"/>
              <a:t>	</a:t>
            </a:r>
            <a:r>
              <a:rPr lang="en-GB" sz="1600" dirty="0" err="1" smtClean="0"/>
              <a:t>SpecBECOME</a:t>
            </a:r>
            <a:r>
              <a:rPr lang="en-GB" sz="1600" dirty="0" smtClean="0"/>
              <a:t>	BECOME’</a:t>
            </a:r>
          </a:p>
          <a:p>
            <a:pPr marL="0" indent="0">
              <a:buNone/>
            </a:pPr>
            <a:r>
              <a:rPr lang="en-GB" sz="1600" dirty="0"/>
              <a:t>	</a:t>
            </a:r>
            <a:r>
              <a:rPr lang="en-GB" sz="1600" dirty="0" smtClean="0"/>
              <a:t>	KP	BECOME		</a:t>
            </a:r>
            <a:r>
              <a:rPr lang="en-GB" sz="1600" dirty="0" err="1" smtClean="0"/>
              <a:t>vP</a:t>
            </a:r>
            <a:endParaRPr lang="en-GB" sz="1600" dirty="0" smtClean="0"/>
          </a:p>
          <a:p>
            <a:pPr marL="0" indent="0">
              <a:buNone/>
            </a:pPr>
            <a:r>
              <a:rPr lang="en-GB" sz="1600" dirty="0"/>
              <a:t>	 </a:t>
            </a:r>
            <a:r>
              <a:rPr lang="en-GB" sz="1600" dirty="0" smtClean="0"/>
              <a:t>            K	        DP		</a:t>
            </a:r>
            <a:r>
              <a:rPr lang="en-GB" sz="1600" dirty="0" err="1" smtClean="0"/>
              <a:t>Specv</a:t>
            </a:r>
            <a:r>
              <a:rPr lang="en-GB" sz="1600" dirty="0" smtClean="0"/>
              <a:t>		v’</a:t>
            </a:r>
          </a:p>
          <a:p>
            <a:pPr marL="0" indent="0">
              <a:buNone/>
            </a:pPr>
            <a:r>
              <a:rPr lang="en-GB" sz="1600" dirty="0"/>
              <a:t>	</a:t>
            </a:r>
            <a:r>
              <a:rPr lang="en-GB" sz="1600" dirty="0" smtClean="0"/>
              <a:t>				v		VP</a:t>
            </a:r>
          </a:p>
          <a:p>
            <a:pPr marL="0" indent="0">
              <a:buNone/>
            </a:pPr>
            <a:r>
              <a:rPr lang="en-GB" sz="1600" dirty="0"/>
              <a:t>	</a:t>
            </a:r>
            <a:r>
              <a:rPr lang="en-GB" sz="1600" dirty="0" smtClean="0"/>
              <a:t>					</a:t>
            </a:r>
            <a:r>
              <a:rPr lang="en-GB" sz="1600" dirty="0" err="1" smtClean="0"/>
              <a:t>SpecV</a:t>
            </a:r>
            <a:r>
              <a:rPr lang="en-GB" sz="1600" dirty="0" smtClean="0"/>
              <a:t>		V’</a:t>
            </a:r>
          </a:p>
          <a:p>
            <a:pPr marL="0" indent="0">
              <a:buNone/>
            </a:pPr>
            <a:r>
              <a:rPr lang="en-GB" sz="1600" dirty="0"/>
              <a:t>	</a:t>
            </a:r>
            <a:r>
              <a:rPr lang="en-GB" sz="1600" dirty="0" smtClean="0"/>
              <a:t>						V	          KP</a:t>
            </a:r>
          </a:p>
          <a:p>
            <a:pPr marL="0" indent="0">
              <a:buNone/>
            </a:pPr>
            <a:r>
              <a:rPr lang="en-GB" sz="1600" dirty="0"/>
              <a:t>	</a:t>
            </a:r>
            <a:r>
              <a:rPr lang="en-GB" sz="1600" dirty="0" smtClean="0"/>
              <a:t>							K	DP</a:t>
            </a:r>
          </a:p>
          <a:p>
            <a:pPr marL="0" indent="0">
              <a:buNone/>
            </a:pPr>
            <a:r>
              <a:rPr lang="en-GB" sz="1600" dirty="0"/>
              <a:t>	</a:t>
            </a:r>
            <a:r>
              <a:rPr lang="en-GB" sz="1600" dirty="0" smtClean="0"/>
              <a:t>							           D	           </a:t>
            </a:r>
            <a:r>
              <a:rPr lang="en-GB" sz="1600" dirty="0" err="1" smtClean="0"/>
              <a:t>PhiP</a:t>
            </a:r>
            <a:endParaRPr lang="en-GB" sz="1600" dirty="0" smtClean="0"/>
          </a:p>
          <a:p>
            <a:pPr marL="0" indent="0">
              <a:buNone/>
            </a:pPr>
            <a:r>
              <a:rPr lang="en-GB" sz="1600" dirty="0"/>
              <a:t>	</a:t>
            </a:r>
            <a:r>
              <a:rPr lang="en-GB" sz="1600" dirty="0" smtClean="0"/>
              <a:t>								Phi	Proper</a:t>
            </a:r>
          </a:p>
          <a:p>
            <a:pPr marL="0" indent="0">
              <a:buNone/>
            </a:pPr>
            <a:r>
              <a:rPr lang="en-GB" sz="1600" dirty="0" smtClean="0"/>
              <a:t>									</a:t>
            </a:r>
            <a:r>
              <a:rPr lang="en-GB" sz="1600" dirty="0"/>
              <a:t> </a:t>
            </a:r>
            <a:r>
              <a:rPr lang="en-GB" sz="1600" dirty="0" smtClean="0"/>
              <a:t>          Proper	</a:t>
            </a:r>
            <a:r>
              <a:rPr lang="en-GB" sz="1600" dirty="0" err="1" smtClean="0"/>
              <a:t>nP</a:t>
            </a:r>
            <a:endParaRPr lang="en-GB" sz="1600" dirty="0" smtClean="0"/>
          </a:p>
          <a:p>
            <a:pPr marL="0" indent="0">
              <a:buNone/>
            </a:pPr>
            <a:r>
              <a:rPr lang="en-GB" sz="1600" dirty="0"/>
              <a:t>	</a:t>
            </a:r>
            <a:r>
              <a:rPr lang="en-GB" sz="1600" dirty="0" smtClean="0"/>
              <a:t>									    n	          NP</a:t>
            </a:r>
          </a:p>
          <a:p>
            <a:pPr marL="0" indent="0">
              <a:buNone/>
            </a:pPr>
            <a:r>
              <a:rPr lang="en-GB" sz="1600" dirty="0"/>
              <a:t>	</a:t>
            </a:r>
            <a:r>
              <a:rPr lang="en-GB" sz="1600" dirty="0" smtClean="0"/>
              <a:t>										           N	</a:t>
            </a:r>
            <a:endParaRPr lang="en-GB" sz="1600" dirty="0"/>
          </a:p>
        </p:txBody>
      </p:sp>
      <p:sp>
        <p:nvSpPr>
          <p:cNvPr id="4" name="Rectangle 3"/>
          <p:cNvSpPr/>
          <p:nvPr/>
        </p:nvSpPr>
        <p:spPr>
          <a:xfrm>
            <a:off x="1524000" y="2758069"/>
            <a:ext cx="1202267" cy="369332"/>
          </a:xfrm>
          <a:prstGeom prst="rect">
            <a:avLst/>
          </a:prstGeom>
        </p:spPr>
        <p:txBody>
          <a:bodyPr wrap="square">
            <a:spAutoFit/>
          </a:bodyPr>
          <a:lstStyle/>
          <a:p>
            <a:r>
              <a:rPr lang="en-US" dirty="0" smtClean="0"/>
              <a:t>‘</a:t>
            </a:r>
            <a:r>
              <a:rPr lang="en-US" dirty="0" err="1" smtClean="0"/>
              <a:t>Affectee</a:t>
            </a:r>
            <a:r>
              <a:rPr lang="en-US" dirty="0" smtClean="0"/>
              <a:t>’</a:t>
            </a:r>
            <a:endParaRPr lang="en-GB" dirty="0"/>
          </a:p>
        </p:txBody>
      </p:sp>
      <p:sp>
        <p:nvSpPr>
          <p:cNvPr id="5" name="Content Placeholder 2"/>
          <p:cNvSpPr txBox="1">
            <a:spLocks/>
          </p:cNvSpPr>
          <p:nvPr/>
        </p:nvSpPr>
        <p:spPr>
          <a:xfrm>
            <a:off x="10534274" y="6095285"/>
            <a:ext cx="1190290" cy="6889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800" dirty="0"/>
              <a:t>u</a:t>
            </a:r>
            <a:r>
              <a:rPr lang="en-GB" sz="1800" dirty="0" smtClean="0"/>
              <a:t>-K</a:t>
            </a:r>
            <a:endParaRPr lang="en-GB" dirty="0" smtClean="0"/>
          </a:p>
        </p:txBody>
      </p:sp>
      <p:sp>
        <p:nvSpPr>
          <p:cNvPr id="6" name="Content Placeholder 2"/>
          <p:cNvSpPr txBox="1">
            <a:spLocks/>
          </p:cNvSpPr>
          <p:nvPr/>
        </p:nvSpPr>
        <p:spPr>
          <a:xfrm>
            <a:off x="9832157" y="5769244"/>
            <a:ext cx="2359842" cy="7595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smtClean="0"/>
              <a:t>Human/animate/divine</a:t>
            </a:r>
            <a:endParaRPr lang="en-GB" dirty="0" smtClean="0"/>
          </a:p>
        </p:txBody>
      </p:sp>
      <p:sp>
        <p:nvSpPr>
          <p:cNvPr id="7" name="Content Placeholder 2"/>
          <p:cNvSpPr txBox="1">
            <a:spLocks/>
          </p:cNvSpPr>
          <p:nvPr/>
        </p:nvSpPr>
        <p:spPr>
          <a:xfrm>
            <a:off x="2726267" y="2293435"/>
            <a:ext cx="807962" cy="10521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800" dirty="0"/>
              <a:t>u</a:t>
            </a:r>
            <a:r>
              <a:rPr lang="en-GB" sz="1800" dirty="0" smtClean="0"/>
              <a:t>-K</a:t>
            </a:r>
            <a:endParaRPr lang="en-GB" dirty="0" smtClean="0"/>
          </a:p>
        </p:txBody>
      </p:sp>
      <p:sp>
        <p:nvSpPr>
          <p:cNvPr id="8" name="Content Placeholder 2"/>
          <p:cNvSpPr txBox="1">
            <a:spLocks/>
          </p:cNvSpPr>
          <p:nvPr/>
        </p:nvSpPr>
        <p:spPr>
          <a:xfrm>
            <a:off x="6585080" y="4348800"/>
            <a:ext cx="1805497" cy="6294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800" dirty="0" smtClean="0"/>
              <a:t>Definite/Specific</a:t>
            </a:r>
            <a:endParaRPr lang="en-GB" dirty="0" smtClean="0"/>
          </a:p>
        </p:txBody>
      </p:sp>
      <p:sp>
        <p:nvSpPr>
          <p:cNvPr id="9" name="Content Placeholder 2"/>
          <p:cNvSpPr txBox="1">
            <a:spLocks/>
          </p:cNvSpPr>
          <p:nvPr/>
        </p:nvSpPr>
        <p:spPr>
          <a:xfrm>
            <a:off x="8838462" y="5025835"/>
            <a:ext cx="1695812" cy="9491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800" dirty="0"/>
              <a:t>u</a:t>
            </a:r>
            <a:r>
              <a:rPr lang="en-GB" sz="1800" dirty="0" smtClean="0"/>
              <a:t>-K</a:t>
            </a:r>
          </a:p>
        </p:txBody>
      </p:sp>
      <p:sp>
        <p:nvSpPr>
          <p:cNvPr id="10" name="Content Placeholder 2"/>
          <p:cNvSpPr txBox="1">
            <a:spLocks/>
          </p:cNvSpPr>
          <p:nvPr/>
        </p:nvSpPr>
        <p:spPr>
          <a:xfrm>
            <a:off x="7924105" y="4663540"/>
            <a:ext cx="590973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zh-CN" sz="1800" dirty="0" err="1" smtClean="0"/>
              <a:t>Num</a:t>
            </a:r>
            <a:r>
              <a:rPr lang="en-US" altLang="zh-CN" sz="1800" dirty="0" smtClean="0"/>
              <a:t>: </a:t>
            </a:r>
          </a:p>
          <a:p>
            <a:pPr marL="0" indent="0">
              <a:buFont typeface="Arial" panose="020B0604020202020204" pitchFamily="34" charset="0"/>
              <a:buNone/>
            </a:pPr>
            <a:r>
              <a:rPr lang="en-GB" sz="1800" dirty="0" smtClean="0"/>
              <a:t>sg/</a:t>
            </a:r>
            <a:r>
              <a:rPr lang="en-GB" sz="1800" dirty="0" err="1" smtClean="0"/>
              <a:t>pl</a:t>
            </a:r>
            <a:endParaRPr lang="en-GB" sz="1800" dirty="0" smtClean="0"/>
          </a:p>
        </p:txBody>
      </p:sp>
      <p:sp>
        <p:nvSpPr>
          <p:cNvPr id="11" name="Content Placeholder 2"/>
          <p:cNvSpPr txBox="1">
            <a:spLocks/>
          </p:cNvSpPr>
          <p:nvPr/>
        </p:nvSpPr>
        <p:spPr>
          <a:xfrm>
            <a:off x="8174552" y="5694520"/>
            <a:ext cx="590973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800" dirty="0" smtClean="0"/>
              <a:t>u-K</a:t>
            </a:r>
          </a:p>
        </p:txBody>
      </p:sp>
      <p:sp>
        <p:nvSpPr>
          <p:cNvPr id="12" name="Content Placeholder 2"/>
          <p:cNvSpPr txBox="1">
            <a:spLocks/>
          </p:cNvSpPr>
          <p:nvPr/>
        </p:nvSpPr>
        <p:spPr>
          <a:xfrm>
            <a:off x="7435024" y="5379779"/>
            <a:ext cx="590973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smtClean="0"/>
              <a:t>Person:1</a:t>
            </a:r>
            <a:r>
              <a:rPr lang="en-US" sz="1800" baseline="30000" dirty="0" smtClean="0"/>
              <a:t>st</a:t>
            </a:r>
            <a:r>
              <a:rPr lang="en-US" sz="1800" dirty="0" smtClean="0"/>
              <a:t>/2</a:t>
            </a:r>
            <a:r>
              <a:rPr lang="en-US" sz="1800" baseline="30000" dirty="0" smtClean="0"/>
              <a:t>nd</a:t>
            </a:r>
            <a:r>
              <a:rPr lang="en-US" sz="1800" dirty="0" smtClean="0"/>
              <a:t>/3</a:t>
            </a:r>
            <a:r>
              <a:rPr lang="en-US" sz="1800" baseline="30000" dirty="0" smtClean="0"/>
              <a:t>rd</a:t>
            </a:r>
            <a:r>
              <a:rPr lang="en-US" sz="1800" dirty="0" smtClean="0"/>
              <a:t> </a:t>
            </a:r>
            <a:endParaRPr lang="en-GB" sz="1800" dirty="0" smtClean="0"/>
          </a:p>
        </p:txBody>
      </p:sp>
      <p:sp>
        <p:nvSpPr>
          <p:cNvPr id="13" name="Content Placeholder 2"/>
          <p:cNvSpPr txBox="1">
            <a:spLocks/>
          </p:cNvSpPr>
          <p:nvPr/>
        </p:nvSpPr>
        <p:spPr>
          <a:xfrm>
            <a:off x="7265770" y="4663539"/>
            <a:ext cx="590973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800" dirty="0" smtClean="0"/>
              <a:t>u-K</a:t>
            </a:r>
          </a:p>
        </p:txBody>
      </p:sp>
    </p:spTree>
    <p:extLst>
      <p:ext uri="{BB962C8B-B14F-4D97-AF65-F5344CB8AC3E}">
        <p14:creationId xmlns:p14="http://schemas.microsoft.com/office/powerpoint/2010/main" val="1053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additive="base">
                                        <p:cTn id="55" dur="500" fill="hold"/>
                                        <p:tgtEl>
                                          <p:spTgt spid="6"/>
                                        </p:tgtEl>
                                        <p:attrNameLst>
                                          <p:attrName>ppt_x</p:attrName>
                                        </p:attrNameLst>
                                      </p:cBhvr>
                                      <p:tavLst>
                                        <p:tav tm="0">
                                          <p:val>
                                            <p:strVal val="#ppt_x"/>
                                          </p:val>
                                        </p:tav>
                                        <p:tav tm="100000">
                                          <p:val>
                                            <p:strVal val="#ppt_x"/>
                                          </p:val>
                                        </p:tav>
                                      </p:tavLst>
                                    </p:anim>
                                    <p:anim calcmode="lin" valueType="num">
                                      <p:cBhvr additive="base">
                                        <p:cTn id="5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
                                        </p:tgtEl>
                                        <p:attrNameLst>
                                          <p:attrName>style.visibility</p:attrName>
                                        </p:attrNameLst>
                                      </p:cBhvr>
                                      <p:to>
                                        <p:strVal val="visible"/>
                                      </p:to>
                                    </p:set>
                                    <p:anim calcmode="lin" valueType="num">
                                      <p:cBhvr additive="base">
                                        <p:cTn id="61" dur="500" fill="hold"/>
                                        <p:tgtEl>
                                          <p:spTgt spid="5"/>
                                        </p:tgtEl>
                                        <p:attrNameLst>
                                          <p:attrName>ppt_x</p:attrName>
                                        </p:attrNameLst>
                                      </p:cBhvr>
                                      <p:tavLst>
                                        <p:tav tm="0">
                                          <p:val>
                                            <p:strVal val="#ppt_x"/>
                                          </p:val>
                                        </p:tav>
                                        <p:tav tm="100000">
                                          <p:val>
                                            <p:strVal val="#ppt_x"/>
                                          </p:val>
                                        </p:tav>
                                      </p:tavLst>
                                    </p:anim>
                                    <p:anim calcmode="lin" valueType="num">
                                      <p:cBhvr additive="base">
                                        <p:cTn id="6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12127</TotalTime>
  <Words>3667</Words>
  <Application>Microsoft Office PowerPoint</Application>
  <PresentationFormat>Widescreen</PresentationFormat>
  <Paragraphs>277</Paragraphs>
  <Slides>24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新細明體</vt:lpstr>
      <vt:lpstr>新細明體</vt:lpstr>
      <vt:lpstr>Arial</vt:lpstr>
      <vt:lpstr>Calibri</vt:lpstr>
      <vt:lpstr>Calibri Light</vt:lpstr>
      <vt:lpstr>等线</vt:lpstr>
      <vt:lpstr>Times New Roman</vt:lpstr>
      <vt:lpstr>Wingdings</vt:lpstr>
      <vt:lpstr>Office Theme</vt:lpstr>
      <vt:lpstr>What is D in DOM? </vt:lpstr>
      <vt:lpstr>Differential Object Marking (DOM)</vt:lpstr>
      <vt:lpstr>(Pan-)Romance DOM</vt:lpstr>
      <vt:lpstr>D in DOM: D-factors triggering DOM</vt:lpstr>
      <vt:lpstr>Another D-factor triggering DOM</vt:lpstr>
      <vt:lpstr>DOM-parameters (cross-linguistic universals)</vt:lpstr>
      <vt:lpstr>DOM-parameters (nominal/verbal)</vt:lpstr>
      <vt:lpstr>DOM-parameters (formal)</vt:lpstr>
      <vt:lpstr>Romance vP-shell (argument and event structure)</vt:lpstr>
      <vt:lpstr>Romance DOM (formal summary)</vt:lpstr>
      <vt:lpstr>Romance D-parameter for DOM (1)</vt:lpstr>
      <vt:lpstr>Romance D-parameter for DOM (2)</vt:lpstr>
      <vt:lpstr>Romance D-parameter for DOM (3)</vt:lpstr>
      <vt:lpstr>Latin AD &gt; proto-Romance DOM</vt:lpstr>
      <vt:lpstr>Verba videndi + AD (Plautus)</vt:lpstr>
      <vt:lpstr>Verba serviendi + AD (Christian)</vt:lpstr>
      <vt:lpstr>Verbal clamandi + AD (Christian/Medieval)  </vt:lpstr>
      <vt:lpstr>Verbal orandi + AD (Christian/Medieval)  </vt:lpstr>
      <vt:lpstr>Verba serviendi/clamandi/orandi + AD (Christian/Medieval)</vt:lpstr>
      <vt:lpstr>Latin/proto-Romance formation of DOM (ad)</vt:lpstr>
      <vt:lpstr>Romance vP-shell (argument and event structure)</vt:lpstr>
      <vt:lpstr>Latin/Romance ad </vt:lpstr>
      <vt:lpstr>Conclusion: D in Romance DOM</vt:lpstr>
      <vt:lpstr>Acknowledgements and 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D in DOMa</dc:title>
  <dc:creator>Keith Tse</dc:creator>
  <cp:lastModifiedBy>word</cp:lastModifiedBy>
  <cp:revision>93</cp:revision>
  <dcterms:created xsi:type="dcterms:W3CDTF">2020-08-13T05:32:32Z</dcterms:created>
  <dcterms:modified xsi:type="dcterms:W3CDTF">2020-10-30T11:50:52Z</dcterms:modified>
</cp:coreProperties>
</file>