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6858000" cx="9144000"/>
  <p:notesSz cx="6858000" cy="9144000"/>
  <p:embeddedFontLst>
    <p:embeddedFont>
      <p:font typeface="Belleza"/>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Bellez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seminars@ronininstitute.or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US" sz="1200">
                <a:solidFill>
                  <a:schemeClr val="dk1"/>
                </a:solidFill>
              </a:rPr>
              <a:t>Intro to seminar: </a:t>
            </a:r>
            <a:endParaRPr b="1"/>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Hello everyone and welcome to the Ronin Institute Public Seminar.</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If you are unfamiliar with The Ronin Institute for Independent Scholarship, it is an institute that is dedicated to supporting and facilitating high-quality scholarship by independent and non-traditional scholars. Together, we aim to build a more efficient, creative, and humane model of academia.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If you have any questions, please do write them in the chat box. Or you can also save them for the end of the presentation, when the presenter will be taking questions. Also note that this seminar is being recorded, and we will have the seminar posted on our YouTube channel.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US"/>
              <a:t>Our speaker today is  Keith Tse. Keith </a:t>
            </a:r>
            <a:r>
              <a:rPr lang="en-US"/>
              <a:t>joined Ronin Institute in July 2018 and is very active as our Community Journalist. His work is on languages and linguistics, especially on formal syntax in the Chomskyan framework.</a:t>
            </a:r>
            <a:endParaRPr/>
          </a:p>
          <a:p>
            <a:pPr indent="0" lvl="0" marL="0" rtl="0" algn="l">
              <a:spcBef>
                <a:spcPts val="0"/>
              </a:spcBef>
              <a:spcAft>
                <a:spcPts val="0"/>
              </a:spcAft>
              <a:buClr>
                <a:schemeClr val="dk1"/>
              </a:buClr>
              <a:buSzPts val="1100"/>
              <a:buFont typeface="Arial"/>
              <a:buNone/>
            </a:pPr>
            <a:r>
              <a:rPr lang="en-US"/>
              <a:t>Today he will present on the history of linguistics and the development of biolinguistics which is currently a main trend in linguistic research.</a:t>
            </a:r>
            <a:endParaRPr/>
          </a:p>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Next seminar: [Look on the Ronin Calendar http://ronininstitute.org/events/ronin-calendar/ for the next seminar]</a:t>
            </a:r>
            <a:endParaRPr/>
          </a:p>
        </p:txBody>
      </p:sp>
      <p:sp>
        <p:nvSpPr>
          <p:cNvPr id="97" name="Google Shape;9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Closing</a:t>
            </a:r>
            <a:r>
              <a:rPr lang="en-US"/>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You can find some of our seminars on our Ronin YouTube channel.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Please contact us at </a:t>
            </a:r>
            <a:r>
              <a:rPr lang="en-US" u="sng">
                <a:solidFill>
                  <a:schemeClr val="hlink"/>
                </a:solidFill>
                <a:hlinkClick r:id="rId2"/>
              </a:rPr>
              <a:t>seminars@ronininstitute.org</a:t>
            </a:r>
            <a:r>
              <a:rPr lang="en-US"/>
              <a:t> if you have any questions.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Thank you for attending this seminar. You are free to stick around after the seminar for some informal chatting if you wish. </a:t>
            </a:r>
            <a:endParaRPr/>
          </a:p>
        </p:txBody>
      </p:sp>
      <p:sp>
        <p:nvSpPr>
          <p:cNvPr id="107" name="Google Shape;107;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www.youtube.com/c/RoninInstitute" TargetMode="External"/><Relationship Id="rId5" Type="http://schemas.openxmlformats.org/officeDocument/2006/relationships/hyperlink" Target="http://ronininstitute.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idx="1" type="body"/>
          </p:nvPr>
        </p:nvSpPr>
        <p:spPr>
          <a:xfrm>
            <a:off x="1663220" y="302445"/>
            <a:ext cx="2872866" cy="111905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latin typeface="Belleza"/>
                <a:ea typeface="Belleza"/>
                <a:cs typeface="Belleza"/>
                <a:sym typeface="Belleza"/>
              </a:rPr>
              <a:t>Ronin Institute Public Seminars</a:t>
            </a:r>
            <a:endParaRPr sz="2800">
              <a:latin typeface="Belleza"/>
              <a:ea typeface="Belleza"/>
              <a:cs typeface="Belleza"/>
              <a:sym typeface="Belleza"/>
            </a:endParaRPr>
          </a:p>
        </p:txBody>
      </p:sp>
      <p:pic>
        <p:nvPicPr>
          <p:cNvPr descr="Ronin logo.png" id="90" name="Google Shape;90;p13"/>
          <p:cNvPicPr preferRelativeResize="0"/>
          <p:nvPr/>
        </p:nvPicPr>
        <p:blipFill rotWithShape="1">
          <a:blip r:embed="rId3">
            <a:alphaModFix/>
          </a:blip>
          <a:srcRect b="0" l="0" r="0" t="0"/>
          <a:stretch/>
        </p:blipFill>
        <p:spPr>
          <a:xfrm>
            <a:off x="179798" y="198154"/>
            <a:ext cx="1316825" cy="1314082"/>
          </a:xfrm>
          <a:prstGeom prst="rect">
            <a:avLst/>
          </a:prstGeom>
          <a:noFill/>
          <a:ln>
            <a:noFill/>
          </a:ln>
        </p:spPr>
      </p:pic>
      <p:sp>
        <p:nvSpPr>
          <p:cNvPr id="91" name="Google Shape;91;p13"/>
          <p:cNvSpPr txBox="1"/>
          <p:nvPr/>
        </p:nvSpPr>
        <p:spPr>
          <a:xfrm>
            <a:off x="139350" y="1701800"/>
            <a:ext cx="8865300" cy="4535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4400">
                <a:solidFill>
                  <a:srgbClr val="17365D"/>
                </a:solidFill>
                <a:latin typeface="Belleza"/>
                <a:ea typeface="Belleza"/>
                <a:cs typeface="Belleza"/>
                <a:sym typeface="Belleza"/>
              </a:rPr>
              <a:t>Biolinguistics and Language Evolution: What is linguistic simplicity?</a:t>
            </a:r>
            <a:endParaRPr b="0" i="0" sz="10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b="0" i="0" lang="en-US" sz="2800" u="none" cap="none" strike="noStrike">
                <a:solidFill>
                  <a:schemeClr val="dk1"/>
                </a:solidFill>
                <a:latin typeface="Belleza"/>
                <a:ea typeface="Belleza"/>
                <a:cs typeface="Belleza"/>
                <a:sym typeface="Belleza"/>
              </a:rPr>
              <a:t>Presented by:</a:t>
            </a:r>
            <a:endParaRPr/>
          </a:p>
          <a:p>
            <a:pPr indent="0" lvl="0" marL="0" marR="0" rtl="0" algn="ctr">
              <a:spcBef>
                <a:spcPts val="0"/>
              </a:spcBef>
              <a:spcAft>
                <a:spcPts val="0"/>
              </a:spcAft>
              <a:buNone/>
            </a:pPr>
            <a:r>
              <a:t/>
            </a:r>
            <a:endParaRPr b="0" i="0" sz="10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lang="en-US" sz="4400">
                <a:solidFill>
                  <a:schemeClr val="dk1"/>
                </a:solidFill>
                <a:latin typeface="Belleza"/>
                <a:ea typeface="Belleza"/>
                <a:cs typeface="Belleza"/>
                <a:sym typeface="Belleza"/>
              </a:rPr>
              <a:t>Keith Tse</a:t>
            </a:r>
            <a:endParaRPr b="0" i="0" sz="44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b="0" i="0" lang="en-US" sz="2800" u="none" cap="none" strike="noStrike">
                <a:solidFill>
                  <a:schemeClr val="dk1"/>
                </a:solidFill>
                <a:latin typeface="Belleza"/>
                <a:ea typeface="Belleza"/>
                <a:cs typeface="Belleza"/>
                <a:sym typeface="Belleza"/>
              </a:rPr>
              <a:t>Ronin Institute Research Scholar</a:t>
            </a:r>
            <a:endParaRPr/>
          </a:p>
          <a:p>
            <a:pPr indent="0" lvl="0" marL="0" marR="0" rtl="0" algn="ctr">
              <a:spcBef>
                <a:spcPts val="0"/>
              </a:spcBef>
              <a:spcAft>
                <a:spcPts val="0"/>
              </a:spcAft>
              <a:buNone/>
            </a:pPr>
            <a:r>
              <a:t/>
            </a:r>
            <a:endParaRPr b="0" i="0" sz="28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b="0" i="0" lang="en-US" sz="2800" u="none" cap="none" strike="noStrike">
                <a:solidFill>
                  <a:schemeClr val="dk1"/>
                </a:solidFill>
                <a:latin typeface="Belleza"/>
                <a:ea typeface="Belleza"/>
                <a:cs typeface="Belleza"/>
                <a:sym typeface="Belleza"/>
              </a:rPr>
              <a:t>Hosted by: </a:t>
            </a:r>
            <a:r>
              <a:rPr lang="en-US" sz="2800">
                <a:solidFill>
                  <a:schemeClr val="dk1"/>
                </a:solidFill>
                <a:latin typeface="Belleza"/>
                <a:ea typeface="Belleza"/>
                <a:cs typeface="Belleza"/>
                <a:sym typeface="Belleza"/>
              </a:rPr>
              <a:t>Jon Wilkins, </a:t>
            </a:r>
            <a:r>
              <a:rPr b="0" i="0" lang="en-US" sz="2800" u="none" cap="none" strike="noStrike">
                <a:solidFill>
                  <a:schemeClr val="dk1"/>
                </a:solidFill>
                <a:latin typeface="Belleza"/>
                <a:ea typeface="Belleza"/>
                <a:cs typeface="Belleza"/>
                <a:sym typeface="Belleza"/>
              </a:rPr>
              <a:t>Ronin Research Scholar </a:t>
            </a:r>
            <a:endParaRPr b="0" i="0" sz="2800" u="none" cap="none" strike="noStrike">
              <a:solidFill>
                <a:schemeClr val="dk1"/>
              </a:solidFill>
              <a:latin typeface="Belleza"/>
              <a:ea typeface="Belleza"/>
              <a:cs typeface="Belleza"/>
              <a:sym typeface="Belleza"/>
            </a:endParaRPr>
          </a:p>
        </p:txBody>
      </p:sp>
      <p:cxnSp>
        <p:nvCxnSpPr>
          <p:cNvPr id="92" name="Google Shape;92;p13"/>
          <p:cNvCxnSpPr/>
          <p:nvPr/>
        </p:nvCxnSpPr>
        <p:spPr>
          <a:xfrm>
            <a:off x="1722399" y="1286460"/>
            <a:ext cx="7015761" cy="0"/>
          </a:xfrm>
          <a:prstGeom prst="straightConnector1">
            <a:avLst/>
          </a:prstGeom>
          <a:noFill/>
          <a:ln cap="flat" cmpd="sng" w="25400">
            <a:solidFill>
              <a:srgbClr val="17365D"/>
            </a:solidFill>
            <a:prstDash val="solid"/>
            <a:round/>
            <a:headEnd len="sm" w="sm" type="none"/>
            <a:tailEnd len="sm" w="sm" type="none"/>
          </a:ln>
        </p:spPr>
      </p:cxnSp>
      <p:sp>
        <p:nvSpPr>
          <p:cNvPr id="93" name="Google Shape;93;p13"/>
          <p:cNvSpPr/>
          <p:nvPr/>
        </p:nvSpPr>
        <p:spPr>
          <a:xfrm>
            <a:off x="6716900" y="832450"/>
            <a:ext cx="2131500" cy="3693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Belleza"/>
                <a:ea typeface="Belleza"/>
                <a:cs typeface="Belleza"/>
                <a:sym typeface="Belleza"/>
              </a:rPr>
              <a:t>November 6, 2020</a:t>
            </a:r>
            <a:endParaRPr b="0" i="0" sz="1800" u="none" cap="none" strike="noStrike">
              <a:solidFill>
                <a:schemeClr val="dk1"/>
              </a:solidFill>
              <a:latin typeface="Belleza"/>
              <a:ea typeface="Belleza"/>
              <a:cs typeface="Belleza"/>
              <a:sym typeface="Bellez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4"/>
          <p:cNvSpPr txBox="1"/>
          <p:nvPr>
            <p:ph idx="1" type="body"/>
          </p:nvPr>
        </p:nvSpPr>
        <p:spPr>
          <a:xfrm>
            <a:off x="1663220" y="302445"/>
            <a:ext cx="2872866" cy="111905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latin typeface="Belleza"/>
                <a:ea typeface="Belleza"/>
                <a:cs typeface="Belleza"/>
                <a:sym typeface="Belleza"/>
              </a:rPr>
              <a:t>Ronin Institute Public Seminars</a:t>
            </a:r>
            <a:endParaRPr sz="2800">
              <a:latin typeface="Belleza"/>
              <a:ea typeface="Belleza"/>
              <a:cs typeface="Belleza"/>
              <a:sym typeface="Belleza"/>
            </a:endParaRPr>
          </a:p>
        </p:txBody>
      </p:sp>
      <p:pic>
        <p:nvPicPr>
          <p:cNvPr descr="Ronin logo.png" id="100" name="Google Shape;100;p14"/>
          <p:cNvPicPr preferRelativeResize="0"/>
          <p:nvPr/>
        </p:nvPicPr>
        <p:blipFill rotWithShape="1">
          <a:blip r:embed="rId3">
            <a:alphaModFix/>
          </a:blip>
          <a:srcRect b="0" l="0" r="0" t="0"/>
          <a:stretch/>
        </p:blipFill>
        <p:spPr>
          <a:xfrm>
            <a:off x="179798" y="198154"/>
            <a:ext cx="1316825" cy="1314082"/>
          </a:xfrm>
          <a:prstGeom prst="rect">
            <a:avLst/>
          </a:prstGeom>
          <a:noFill/>
          <a:ln>
            <a:noFill/>
          </a:ln>
        </p:spPr>
      </p:pic>
      <p:sp>
        <p:nvSpPr>
          <p:cNvPr id="101" name="Google Shape;101;p14"/>
          <p:cNvSpPr txBox="1"/>
          <p:nvPr/>
        </p:nvSpPr>
        <p:spPr>
          <a:xfrm>
            <a:off x="292800" y="2850450"/>
            <a:ext cx="8558400" cy="1411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3200" u="none" cap="none" strike="noStrike">
                <a:solidFill>
                  <a:schemeClr val="dk1"/>
                </a:solidFill>
                <a:latin typeface="Belleza"/>
                <a:ea typeface="Belleza"/>
                <a:cs typeface="Belleza"/>
                <a:sym typeface="Belleza"/>
              </a:rPr>
              <a:t>Learn about </a:t>
            </a:r>
            <a:r>
              <a:rPr lang="en-US" sz="3200">
                <a:solidFill>
                  <a:schemeClr val="dk1"/>
                </a:solidFill>
                <a:latin typeface="Belleza"/>
                <a:ea typeface="Belleza"/>
                <a:cs typeface="Belleza"/>
                <a:sym typeface="Belleza"/>
              </a:rPr>
              <a:t>Keith</a:t>
            </a:r>
            <a:r>
              <a:rPr b="0" i="0" lang="en-US" sz="3200" u="none" cap="none" strike="noStrike">
                <a:solidFill>
                  <a:schemeClr val="dk1"/>
                </a:solidFill>
                <a:latin typeface="Belleza"/>
                <a:ea typeface="Belleza"/>
                <a:cs typeface="Belleza"/>
                <a:sym typeface="Belleza"/>
              </a:rPr>
              <a:t>’s research at: </a:t>
            </a:r>
            <a:endParaRPr/>
          </a:p>
          <a:p>
            <a:pPr indent="0" lvl="0" marL="0" marR="0" rtl="0" algn="ctr">
              <a:spcBef>
                <a:spcPts val="0"/>
              </a:spcBef>
              <a:spcAft>
                <a:spcPts val="0"/>
              </a:spcAft>
              <a:buNone/>
            </a:pPr>
            <a:r>
              <a:rPr b="0" i="0" lang="en-US" sz="2800" u="sng" cap="none" strike="noStrike">
                <a:solidFill>
                  <a:schemeClr val="dk1"/>
                </a:solidFill>
                <a:latin typeface="Belleza"/>
                <a:ea typeface="Belleza"/>
                <a:cs typeface="Belleza"/>
                <a:sym typeface="Belleza"/>
              </a:rPr>
              <a:t>http://ronininstitute.org/research-scholars/</a:t>
            </a:r>
            <a:r>
              <a:rPr lang="en-US" sz="2800" u="sng">
                <a:solidFill>
                  <a:schemeClr val="dk1"/>
                </a:solidFill>
                <a:latin typeface="Belleza"/>
                <a:ea typeface="Belleza"/>
                <a:cs typeface="Belleza"/>
                <a:sym typeface="Belleza"/>
              </a:rPr>
              <a:t>keith-tse/</a:t>
            </a:r>
            <a:endParaRPr i="0" sz="2800" u="none" cap="none" strike="noStrike">
              <a:solidFill>
                <a:schemeClr val="dk1"/>
              </a:solidFill>
              <a:latin typeface="Belleza"/>
              <a:ea typeface="Belleza"/>
              <a:cs typeface="Belleza"/>
              <a:sym typeface="Belleza"/>
            </a:endParaRPr>
          </a:p>
        </p:txBody>
      </p:sp>
      <p:cxnSp>
        <p:nvCxnSpPr>
          <p:cNvPr id="102" name="Google Shape;102;p14"/>
          <p:cNvCxnSpPr/>
          <p:nvPr/>
        </p:nvCxnSpPr>
        <p:spPr>
          <a:xfrm>
            <a:off x="1722399" y="1286460"/>
            <a:ext cx="7015761" cy="0"/>
          </a:xfrm>
          <a:prstGeom prst="straightConnector1">
            <a:avLst/>
          </a:prstGeom>
          <a:noFill/>
          <a:ln cap="flat" cmpd="sng" w="25400">
            <a:solidFill>
              <a:srgbClr val="17365D"/>
            </a:solidFill>
            <a:prstDash val="solid"/>
            <a:round/>
            <a:headEnd len="sm" w="sm" type="none"/>
            <a:tailEnd len="sm" w="sm" type="none"/>
          </a:ln>
        </p:spPr>
      </p:cxnSp>
      <p:sp>
        <p:nvSpPr>
          <p:cNvPr id="103" name="Google Shape;103;p14"/>
          <p:cNvSpPr/>
          <p:nvPr/>
        </p:nvSpPr>
        <p:spPr>
          <a:xfrm>
            <a:off x="7110577" y="832462"/>
            <a:ext cx="1583277" cy="36933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Font typeface="Arial"/>
              <a:buNone/>
            </a:pPr>
            <a:r>
              <a:rPr lang="en-US" sz="1800">
                <a:solidFill>
                  <a:schemeClr val="dk1"/>
                </a:solidFill>
                <a:latin typeface="Belleza"/>
                <a:ea typeface="Belleza"/>
                <a:cs typeface="Belleza"/>
                <a:sym typeface="Belleza"/>
              </a:rPr>
              <a:t>Nov 6,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5"/>
          <p:cNvSpPr txBox="1"/>
          <p:nvPr>
            <p:ph idx="1" type="body"/>
          </p:nvPr>
        </p:nvSpPr>
        <p:spPr>
          <a:xfrm>
            <a:off x="1663220" y="302445"/>
            <a:ext cx="2872866" cy="111905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latin typeface="Belleza"/>
                <a:ea typeface="Belleza"/>
                <a:cs typeface="Belleza"/>
                <a:sym typeface="Belleza"/>
              </a:rPr>
              <a:t>Ronin Institute Public Seminars</a:t>
            </a:r>
            <a:endParaRPr sz="2800">
              <a:latin typeface="Belleza"/>
              <a:ea typeface="Belleza"/>
              <a:cs typeface="Belleza"/>
              <a:sym typeface="Belleza"/>
            </a:endParaRPr>
          </a:p>
        </p:txBody>
      </p:sp>
      <p:pic>
        <p:nvPicPr>
          <p:cNvPr descr="Ronin logo.png" id="110" name="Google Shape;110;p15"/>
          <p:cNvPicPr preferRelativeResize="0"/>
          <p:nvPr/>
        </p:nvPicPr>
        <p:blipFill rotWithShape="1">
          <a:blip r:embed="rId3">
            <a:alphaModFix/>
          </a:blip>
          <a:srcRect b="0" l="0" r="0" t="0"/>
          <a:stretch/>
        </p:blipFill>
        <p:spPr>
          <a:xfrm>
            <a:off x="179798" y="198154"/>
            <a:ext cx="1316825" cy="1314082"/>
          </a:xfrm>
          <a:prstGeom prst="rect">
            <a:avLst/>
          </a:prstGeom>
          <a:noFill/>
          <a:ln>
            <a:noFill/>
          </a:ln>
        </p:spPr>
      </p:pic>
      <p:sp>
        <p:nvSpPr>
          <p:cNvPr id="111" name="Google Shape;111;p15"/>
          <p:cNvSpPr txBox="1"/>
          <p:nvPr/>
        </p:nvSpPr>
        <p:spPr>
          <a:xfrm>
            <a:off x="423368" y="1814673"/>
            <a:ext cx="8314792" cy="378565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0" i="0" sz="32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b="0" i="0" lang="en-US" sz="3200" u="none" cap="none" strike="noStrike">
                <a:solidFill>
                  <a:schemeClr val="dk1"/>
                </a:solidFill>
                <a:latin typeface="Belleza"/>
                <a:ea typeface="Belleza"/>
                <a:cs typeface="Belleza"/>
                <a:sym typeface="Belleza"/>
              </a:rPr>
              <a:t>Ronin Institute YouTube: </a:t>
            </a:r>
            <a:r>
              <a:rPr b="0" i="0" lang="en-US" sz="3200" u="sng" cap="none" strike="noStrike">
                <a:solidFill>
                  <a:schemeClr val="dk1"/>
                </a:solidFill>
                <a:latin typeface="Belleza"/>
                <a:ea typeface="Belleza"/>
                <a:cs typeface="Belleza"/>
                <a:sym typeface="Belleza"/>
                <a:hlinkClick r:id="rId4">
                  <a:extLst>
                    <a:ext uri="{A12FA001-AC4F-418D-AE19-62706E023703}">
                      <ahyp:hlinkClr val="tx"/>
                    </a:ext>
                  </a:extLst>
                </a:hlinkClick>
              </a:rPr>
              <a:t>https://www.youtube.com/c/RoninInstitute</a:t>
            </a:r>
            <a:r>
              <a:rPr b="0" i="0" lang="en-US" sz="3200" u="none" cap="none" strike="noStrike">
                <a:solidFill>
                  <a:schemeClr val="dk1"/>
                </a:solidFill>
                <a:latin typeface="Belleza"/>
                <a:ea typeface="Belleza"/>
                <a:cs typeface="Belleza"/>
                <a:sym typeface="Belleza"/>
              </a:rPr>
              <a:t> </a:t>
            </a:r>
            <a:endParaRPr b="0" i="0" sz="28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t/>
            </a:r>
            <a:endParaRPr b="0" i="0" sz="28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b="0" i="0" lang="en-US" sz="3200" u="sng" cap="none" strike="noStrike">
                <a:solidFill>
                  <a:schemeClr val="dk1"/>
                </a:solidFill>
                <a:latin typeface="Belleza"/>
                <a:ea typeface="Belleza"/>
                <a:cs typeface="Belleza"/>
                <a:sym typeface="Belleza"/>
                <a:hlinkClick r:id="rId5">
                  <a:extLst>
                    <a:ext uri="{A12FA001-AC4F-418D-AE19-62706E023703}">
                      <ahyp:hlinkClr val="tx"/>
                    </a:ext>
                  </a:extLst>
                </a:hlinkClick>
              </a:rPr>
              <a:t>http://ronininstitute.org/</a:t>
            </a:r>
            <a:r>
              <a:rPr b="0" i="0" lang="en-US" sz="3200" u="none" cap="none" strike="noStrike">
                <a:solidFill>
                  <a:schemeClr val="dk1"/>
                </a:solidFill>
                <a:latin typeface="Belleza"/>
                <a:ea typeface="Belleza"/>
                <a:cs typeface="Belleza"/>
                <a:sym typeface="Belleza"/>
              </a:rPr>
              <a:t> </a:t>
            </a:r>
            <a:endParaRPr/>
          </a:p>
          <a:p>
            <a:pPr indent="0" lvl="0" marL="0" marR="0" rtl="0" algn="ctr">
              <a:spcBef>
                <a:spcPts val="0"/>
              </a:spcBef>
              <a:spcAft>
                <a:spcPts val="0"/>
              </a:spcAft>
              <a:buNone/>
            </a:pPr>
            <a:r>
              <a:t/>
            </a:r>
            <a:endParaRPr b="0" i="0" sz="32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rPr b="0" i="0" lang="en-US" sz="2400" u="none" cap="none" strike="noStrike">
                <a:solidFill>
                  <a:schemeClr val="dk1"/>
                </a:solidFill>
                <a:latin typeface="Belleza"/>
                <a:ea typeface="Belleza"/>
                <a:cs typeface="Belleza"/>
                <a:sym typeface="Belleza"/>
              </a:rPr>
              <a:t>Contact for seminars: seminars@ronininstitute.org</a:t>
            </a:r>
            <a:endParaRPr b="0" i="0" sz="2400" u="none" cap="none" strike="noStrike">
              <a:solidFill>
                <a:schemeClr val="dk1"/>
              </a:solidFill>
              <a:latin typeface="Belleza"/>
              <a:ea typeface="Belleza"/>
              <a:cs typeface="Belleza"/>
              <a:sym typeface="Belleza"/>
            </a:endParaRPr>
          </a:p>
          <a:p>
            <a:pPr indent="0" lvl="0" marL="0" marR="0" rtl="0" algn="ctr">
              <a:spcBef>
                <a:spcPts val="0"/>
              </a:spcBef>
              <a:spcAft>
                <a:spcPts val="0"/>
              </a:spcAft>
              <a:buNone/>
            </a:pPr>
            <a:r>
              <a:t/>
            </a:r>
            <a:endParaRPr b="0" i="0" sz="2800" u="none" cap="none" strike="noStrike">
              <a:solidFill>
                <a:schemeClr val="dk1"/>
              </a:solidFill>
              <a:latin typeface="Belleza"/>
              <a:ea typeface="Belleza"/>
              <a:cs typeface="Belleza"/>
              <a:sym typeface="Belleza"/>
            </a:endParaRPr>
          </a:p>
        </p:txBody>
      </p:sp>
      <p:cxnSp>
        <p:nvCxnSpPr>
          <p:cNvPr id="112" name="Google Shape;112;p15"/>
          <p:cNvCxnSpPr/>
          <p:nvPr/>
        </p:nvCxnSpPr>
        <p:spPr>
          <a:xfrm>
            <a:off x="1722399" y="1286460"/>
            <a:ext cx="7015761" cy="0"/>
          </a:xfrm>
          <a:prstGeom prst="straightConnector1">
            <a:avLst/>
          </a:prstGeom>
          <a:noFill/>
          <a:ln cap="flat" cmpd="sng" w="25400">
            <a:solidFill>
              <a:srgbClr val="17365D"/>
            </a:solidFill>
            <a:prstDash val="solid"/>
            <a:round/>
            <a:headEnd len="sm" w="sm" type="none"/>
            <a:tailEnd len="sm" w="sm" type="none"/>
          </a:ln>
        </p:spPr>
      </p:cxnSp>
      <p:sp>
        <p:nvSpPr>
          <p:cNvPr id="113" name="Google Shape;113;p15"/>
          <p:cNvSpPr/>
          <p:nvPr/>
        </p:nvSpPr>
        <p:spPr>
          <a:xfrm>
            <a:off x="7110577" y="832462"/>
            <a:ext cx="1583277" cy="369332"/>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Font typeface="Arial"/>
              <a:buNone/>
            </a:pPr>
            <a:r>
              <a:rPr lang="en-US" sz="1800">
                <a:solidFill>
                  <a:schemeClr val="dk1"/>
                </a:solidFill>
                <a:latin typeface="Belleza"/>
                <a:ea typeface="Belleza"/>
                <a:cs typeface="Belleza"/>
                <a:sym typeface="Belleza"/>
              </a:rPr>
              <a:t>Nov 6, 2020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