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  <p:sldId id="259" r:id="rId9"/>
    <p:sldId id="272" r:id="rId10"/>
    <p:sldId id="264" r:id="rId11"/>
    <p:sldId id="265" r:id="rId12"/>
    <p:sldId id="275" r:id="rId13"/>
    <p:sldId id="266" r:id="rId14"/>
    <p:sldId id="271" r:id="rId15"/>
    <p:sldId id="267" r:id="rId16"/>
    <p:sldId id="268" r:id="rId17"/>
    <p:sldId id="276" r:id="rId18"/>
    <p:sldId id="269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3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41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98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0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80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6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0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94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94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1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13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69CC3-D132-4FE1-BE06-071B8E20786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8685B-F986-4FE8-ABC4-4C31133C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24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keith.tse@balliol-oxford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894" y="427578"/>
            <a:ext cx="998621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Sinitic </a:t>
            </a:r>
            <a:r>
              <a:rPr lang="en-US" altLang="zh-CN" dirty="0"/>
              <a:t>N</a:t>
            </a:r>
            <a:r>
              <a:rPr lang="en-US" altLang="zh-CN" dirty="0" smtClean="0"/>
              <a:t>ominalization: </a:t>
            </a:r>
            <a:r>
              <a:rPr lang="en-US" altLang="zh-CN" dirty="0" err="1" smtClean="0"/>
              <a:t>Microvariation</a:t>
            </a:r>
            <a:r>
              <a:rPr lang="en-US" altLang="zh-CN" dirty="0" smtClean="0"/>
              <a:t> and Dialect Levelling </a:t>
            </a:r>
            <a:br>
              <a:rPr lang="en-US" altLang="zh-CN" dirty="0" smtClean="0"/>
            </a:br>
            <a:r>
              <a:rPr lang="en-US" altLang="zh-CN" dirty="0" smtClean="0"/>
              <a:t>(</a:t>
            </a:r>
            <a:r>
              <a:rPr lang="zh-CN" altLang="en-US" dirty="0" smtClean="0"/>
              <a:t>漢</a:t>
            </a:r>
            <a:r>
              <a:rPr lang="zh-CN" altLang="en-US" dirty="0"/>
              <a:t>語方言</a:t>
            </a:r>
            <a:r>
              <a:rPr lang="zh-CN" altLang="en-US" dirty="0" smtClean="0"/>
              <a:t>名</a:t>
            </a:r>
            <a:r>
              <a:rPr lang="zh-CN" altLang="en-US" dirty="0"/>
              <a:t>詞</a:t>
            </a:r>
            <a:r>
              <a:rPr lang="zh-CN" altLang="en-US" dirty="0" smtClean="0"/>
              <a:t>化</a:t>
            </a:r>
            <a:r>
              <a:rPr lang="zh-CN" altLang="en-US" dirty="0" smtClean="0"/>
              <a:t>的參數和接觸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18239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Keith Tse </a:t>
            </a:r>
            <a:r>
              <a:rPr lang="zh-CN" altLang="en-US" dirty="0" smtClean="0"/>
              <a:t>謝嘉麒 </a:t>
            </a:r>
            <a:r>
              <a:rPr lang="en-US" altLang="zh-CN" dirty="0" smtClean="0"/>
              <a:t>(MCIL CL)</a:t>
            </a:r>
          </a:p>
          <a:p>
            <a:r>
              <a:rPr lang="en-US" dirty="0" smtClean="0"/>
              <a:t>Ronin Institute (</a:t>
            </a:r>
            <a:r>
              <a:rPr lang="zh-CN" altLang="en-US" dirty="0" smtClean="0"/>
              <a:t>浪人學會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24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Yue Dialects International Conference 2020 (</a:t>
            </a:r>
            <a:r>
              <a:rPr lang="zh-TW" altLang="en-US" dirty="0"/>
              <a:t>第廿四屆國際粵方言研討</a:t>
            </a:r>
            <a:r>
              <a:rPr lang="zh-TW" altLang="en-US" dirty="0" smtClean="0"/>
              <a:t>會</a:t>
            </a:r>
            <a:r>
              <a:rPr lang="en-US" altLang="zh-TW" dirty="0" smtClean="0"/>
              <a:t>)</a:t>
            </a:r>
            <a:endParaRPr lang="en-US" altLang="zh-CN" dirty="0" smtClean="0"/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November 2020 (</a:t>
            </a:r>
            <a:r>
              <a:rPr lang="zh-CN" altLang="en-US" dirty="0" smtClean="0"/>
              <a:t>二零二零年十一月十三號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5205371"/>
            <a:ext cx="12192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/>
              <a:t>My thanks and grateful acknowledgement to the audiences at previous conferences and editors of published volumes to whom my earlier work on Chinese nominal constructions was presented </a:t>
            </a:r>
            <a:r>
              <a:rPr lang="en-US" sz="1800" dirty="0" smtClean="0"/>
              <a:t>and </a:t>
            </a:r>
            <a:r>
              <a:rPr lang="en-US" sz="1800" dirty="0" smtClean="0"/>
              <a:t>submitted, especially IACL-25 (ELTE, Budapest, Hungary, July 2017), Hacks (University of York, February 2019),FoCaL-1 (Chinese University of Hong Kong, May 2018), BEAL-4 (Ohio State University, USA, December 2018), FoCaL-2 (Education University of Hong Kong, July 2019), Isoctal-3 (University of Cork, Ireland, December 2019). Special thanks also to my supervisors and mentors, namely Professor Nigel Vincent, Professor Feng Sheng-Li (</a:t>
            </a:r>
            <a:r>
              <a:rPr lang="zh-CN" altLang="en-US" sz="1800" dirty="0" smtClean="0"/>
              <a:t>馮勝利</a:t>
            </a:r>
            <a:r>
              <a:rPr lang="en-US" altLang="zh-CN" sz="1800" dirty="0" smtClean="0"/>
              <a:t>), </a:t>
            </a:r>
            <a:r>
              <a:rPr lang="en-US" sz="1800" dirty="0" smtClean="0"/>
              <a:t>Professor George </a:t>
            </a:r>
            <a:r>
              <a:rPr lang="en-US" sz="1800" dirty="0" err="1" smtClean="0"/>
              <a:t>Tsoulas</a:t>
            </a:r>
            <a:r>
              <a:rPr lang="en-US" sz="1800" dirty="0" smtClean="0"/>
              <a:t>, Professor Giuseppe </a:t>
            </a:r>
            <a:r>
              <a:rPr lang="en-US" sz="1800" dirty="0" err="1" smtClean="0"/>
              <a:t>Longobardi</a:t>
            </a:r>
            <a:r>
              <a:rPr lang="en-US" sz="1800" dirty="0" smtClean="0"/>
              <a:t>, Professor Peter Sells, Professor Ian Roberts, Professor Edith Aldridge. I wish you were here right now to watch me present this!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8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Chinese cleft (</a:t>
            </a:r>
            <a:r>
              <a:rPr lang="zh-CN" altLang="en-US" dirty="0" smtClean="0"/>
              <a:t>是</a:t>
            </a:r>
            <a:r>
              <a:rPr lang="en-US" altLang="zh-CN" dirty="0" smtClean="0"/>
              <a:t>-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 constructions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Chinese cleft constructions (</a:t>
            </a:r>
            <a:r>
              <a:rPr lang="en-US" dirty="0" err="1" smtClean="0"/>
              <a:t>shi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zh-CN" altLang="en-US" dirty="0" smtClean="0"/>
              <a:t>是</a:t>
            </a:r>
            <a:r>
              <a:rPr lang="en-US" altLang="zh-CN" dirty="0" smtClean="0"/>
              <a:t>) </a:t>
            </a:r>
            <a:r>
              <a:rPr lang="en-US" dirty="0" smtClean="0"/>
              <a:t>+ de 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 </a:t>
            </a:r>
            <a:r>
              <a:rPr lang="en-US" dirty="0" smtClean="0"/>
              <a:t>constructions):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1897" y="5371651"/>
            <a:ext cx="1135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Cleft constructions are copular (Zhan and </a:t>
            </a:r>
            <a:r>
              <a:rPr lang="en-US" sz="2800" dirty="0" err="1" smtClean="0"/>
              <a:t>Traugott</a:t>
            </a:r>
            <a:r>
              <a:rPr lang="en-US" sz="2800" dirty="0" smtClean="0"/>
              <a:t> (2012, 2017), </a:t>
            </a:r>
            <a:r>
              <a:rPr lang="en-US" sz="2800" dirty="0" err="1" smtClean="0"/>
              <a:t>cf</a:t>
            </a:r>
            <a:r>
              <a:rPr lang="en-US" sz="2800" dirty="0" smtClean="0"/>
              <a:t> Higgins (1979)). 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4417544"/>
            <a:ext cx="1135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It + COP + focus (relativized element) + presupposition (relative clause) (</a:t>
            </a:r>
            <a:r>
              <a:rPr lang="en-US" sz="2800" dirty="0" err="1" smtClean="0"/>
              <a:t>Hedberg</a:t>
            </a:r>
            <a:r>
              <a:rPr lang="en-US" sz="2800" dirty="0" smtClean="0"/>
              <a:t> (2000:96))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838200" y="1772149"/>
            <a:ext cx="1135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SUBJECT + COP + focus + presupposition + DE </a:t>
            </a:r>
          </a:p>
          <a:p>
            <a:r>
              <a:rPr lang="en-US" sz="2800" dirty="0" smtClean="0"/>
              <a:t>(Lee (2005:133), Paul and Whitman (2008:430), Hole (2011:1710))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990600" y="3035387"/>
            <a:ext cx="1120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COP + </a:t>
            </a:r>
            <a:r>
              <a:rPr lang="en-US" sz="2800" dirty="0" err="1" smtClean="0"/>
              <a:t>VOde</a:t>
            </a:r>
            <a:r>
              <a:rPr lang="en-US" sz="2800" dirty="0" smtClean="0"/>
              <a:t> /</a:t>
            </a:r>
            <a:r>
              <a:rPr lang="en-US" sz="2800" dirty="0"/>
              <a:t> </a:t>
            </a:r>
            <a:r>
              <a:rPr lang="en-US" sz="2800" dirty="0" err="1" smtClean="0"/>
              <a:t>VdeO</a:t>
            </a:r>
            <a:r>
              <a:rPr lang="en-US" sz="2800" dirty="0" smtClean="0"/>
              <a:t> (Long and Xiao (2009, 2011), Zhan (2012), Long (2013))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1953126" y="3589074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VOge</a:t>
            </a:r>
            <a:r>
              <a:rPr lang="en-US" sz="2800" dirty="0"/>
              <a:t> </a:t>
            </a:r>
            <a:r>
              <a:rPr lang="en-US" sz="2800" dirty="0" smtClean="0"/>
              <a:t>/ </a:t>
            </a:r>
            <a:r>
              <a:rPr lang="en-US" sz="2800" dirty="0" err="1" smtClean="0"/>
              <a:t>VgeO</a:t>
            </a:r>
            <a:r>
              <a:rPr lang="en-US" sz="2800" dirty="0" smtClean="0"/>
              <a:t> (</a:t>
            </a:r>
            <a:r>
              <a:rPr lang="zh-CN" altLang="en-US" sz="2800" dirty="0" smtClean="0"/>
              <a:t>李 </a:t>
            </a:r>
            <a:r>
              <a:rPr lang="en-US" altLang="zh-CN" sz="2800" dirty="0" smtClean="0"/>
              <a:t>2016)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101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Chinese copula (</a:t>
            </a:r>
            <a:r>
              <a:rPr lang="zh-CN" altLang="en-US" dirty="0" smtClean="0"/>
              <a:t>是</a:t>
            </a:r>
            <a:r>
              <a:rPr lang="en-US" altLang="zh-CN" dirty="0" smtClean="0"/>
              <a:t>/</a:t>
            </a:r>
            <a:r>
              <a:rPr lang="zh-CN" altLang="en-US" dirty="0" smtClean="0"/>
              <a:t>係</a:t>
            </a:r>
            <a:r>
              <a:rPr lang="en-US" altLang="zh-CN" dirty="0" smtClean="0"/>
              <a:t>) + relative clause (</a:t>
            </a:r>
            <a:r>
              <a:rPr lang="en-US" altLang="zh-CN" dirty="0" err="1" smtClean="0"/>
              <a:t>VOde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VOge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08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dirty="0" smtClean="0"/>
              <a:t>師指面前狗子云：“明明個，明明個。”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僧便問師：”既是明明個，為個摩頭在裏許？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‘Teacher points at a dog ahead and says, ‘It is bright, bright.’ </a:t>
            </a:r>
          </a:p>
          <a:p>
            <a:pPr marL="0" indent="0">
              <a:buNone/>
            </a:pPr>
            <a:r>
              <a:rPr lang="en-US" altLang="zh-CN" sz="1800" dirty="0" smtClean="0"/>
              <a:t>Monk then asks, ‘If it is bright, why is its head inside?’ 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794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7965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師云：“人人盡有底衣即是。”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僧云：“既是人人盡有底，用被做什摩？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Teacher says, ‘The clothes which everyone has then it is.’ Monk says, ‘As it is clothes which everyone has, why use sheets?’ </a:t>
            </a:r>
            <a:endParaRPr lang="en-GB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36532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COP + </a:t>
            </a:r>
            <a:r>
              <a:rPr lang="en-US" dirty="0" err="1" smtClean="0"/>
              <a:t>VOde</a:t>
            </a:r>
            <a:r>
              <a:rPr lang="en-US" dirty="0" smtClean="0"/>
              <a:t> / </a:t>
            </a:r>
            <a:r>
              <a:rPr lang="en-US" dirty="0" err="1" smtClean="0"/>
              <a:t>VOge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902242" y="135124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Equational: subject and complement are co-referential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438993" y="4990343"/>
            <a:ext cx="7509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err="1" smtClean="0"/>
              <a:t>VOde</a:t>
            </a:r>
            <a:r>
              <a:rPr lang="en-US" altLang="zh-TW" sz="3200" dirty="0" smtClean="0"/>
              <a:t>/</a:t>
            </a:r>
            <a:r>
              <a:rPr lang="en-US" altLang="zh-TW" sz="3200" dirty="0" err="1" smtClean="0"/>
              <a:t>VOge</a:t>
            </a:r>
            <a:r>
              <a:rPr lang="en-US" altLang="zh-TW" sz="3200" dirty="0" smtClean="0"/>
              <a:t>: </a:t>
            </a:r>
            <a:endParaRPr lang="en-US" altLang="zh-TW" sz="3200" dirty="0"/>
          </a:p>
        </p:txBody>
      </p:sp>
      <p:sp>
        <p:nvSpPr>
          <p:cNvPr id="15" name="Rectangle 14"/>
          <p:cNvSpPr/>
          <p:nvPr/>
        </p:nvSpPr>
        <p:spPr>
          <a:xfrm>
            <a:off x="4503035" y="4689972"/>
            <a:ext cx="75092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smtClean="0"/>
              <a:t>In sentence-final position where there is no nominal complement, de/</a:t>
            </a:r>
            <a:r>
              <a:rPr lang="en-US" altLang="zh-TW" sz="3200" dirty="0" err="1" smtClean="0"/>
              <a:t>ge</a:t>
            </a:r>
            <a:r>
              <a:rPr lang="en-US" altLang="zh-TW" sz="3200" dirty="0" smtClean="0"/>
              <a:t> can be reanalyzed as sentence-final particle (SFP)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410032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Chinese copula (</a:t>
            </a:r>
            <a:r>
              <a:rPr lang="zh-CN" altLang="en-US" dirty="0" smtClean="0"/>
              <a:t>是</a:t>
            </a:r>
            <a:r>
              <a:rPr lang="en-US" altLang="zh-CN" dirty="0" smtClean="0"/>
              <a:t>/</a:t>
            </a:r>
            <a:r>
              <a:rPr lang="zh-CN" altLang="en-US" dirty="0" smtClean="0"/>
              <a:t>係</a:t>
            </a:r>
            <a:r>
              <a:rPr lang="en-US" altLang="zh-CN" dirty="0" smtClean="0"/>
              <a:t>) + relative clause (</a:t>
            </a:r>
            <a:r>
              <a:rPr lang="en-US" altLang="zh-CN" dirty="0" err="1" smtClean="0"/>
              <a:t>VdeO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VgeO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4368" y="4682331"/>
            <a:ext cx="113538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err="1" smtClean="0"/>
              <a:t>VdeO</a:t>
            </a:r>
            <a:r>
              <a:rPr lang="en-US" altLang="zh-TW" dirty="0" smtClean="0"/>
              <a:t>/*</a:t>
            </a:r>
            <a:r>
              <a:rPr lang="en-US" altLang="zh-TW" dirty="0" err="1" smtClean="0"/>
              <a:t>VgeO</a:t>
            </a:r>
            <a:r>
              <a:rPr lang="en-US" altLang="zh-TW" dirty="0" smtClean="0"/>
              <a:t>: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794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234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800" dirty="0" smtClean="0"/>
              <a:t>那兩個人是如此如此這般這般使的手段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sz="1800" dirty="0" smtClean="0"/>
              <a:t>‘As for those two people, it was manipulation used in thus </a:t>
            </a:r>
            <a:r>
              <a:rPr lang="en-US" sz="1800" dirty="0" err="1" smtClean="0"/>
              <a:t>thus</a:t>
            </a:r>
            <a:r>
              <a:rPr lang="en-US" sz="1800" dirty="0" smtClean="0"/>
              <a:t> such </a:t>
            </a:r>
            <a:r>
              <a:rPr lang="en-US" sz="1800" dirty="0" err="1" smtClean="0"/>
              <a:t>such</a:t>
            </a:r>
            <a:r>
              <a:rPr lang="en-US" sz="1800" dirty="0" smtClean="0"/>
              <a:t> a way’ &gt; ‘It was thus </a:t>
            </a:r>
            <a:r>
              <a:rPr lang="en-US" sz="1800" dirty="0" err="1" smtClean="0"/>
              <a:t>thus</a:t>
            </a:r>
            <a:r>
              <a:rPr lang="en-US" sz="1800" dirty="0" smtClean="0"/>
              <a:t> so </a:t>
            </a:r>
            <a:r>
              <a:rPr lang="en-US" sz="1800" dirty="0" err="1" smtClean="0"/>
              <a:t>so</a:t>
            </a:r>
            <a:r>
              <a:rPr lang="en-US" sz="1800" dirty="0" smtClean="0"/>
              <a:t> that those two people manipulated.’ (</a:t>
            </a:r>
            <a:r>
              <a:rPr lang="zh-CN" altLang="en-US" sz="1800" dirty="0" smtClean="0"/>
              <a:t>元雜劇</a:t>
            </a:r>
            <a:r>
              <a:rPr lang="en-US" altLang="zh-CN" sz="1800" dirty="0" smtClean="0"/>
              <a:t>)</a:t>
            </a:r>
          </a:p>
          <a:p>
            <a:pPr marL="0" indent="0">
              <a:buNone/>
            </a:pPr>
            <a:r>
              <a:rPr lang="zh-TW" altLang="en-US" sz="1800" dirty="0"/>
              <a:t>娘原是氣惱上起的病</a:t>
            </a:r>
            <a:endParaRPr lang="en-US" altLang="zh-TW" sz="1800" dirty="0"/>
          </a:p>
          <a:p>
            <a:pPr marL="0" indent="0">
              <a:buNone/>
            </a:pPr>
            <a:r>
              <a:rPr lang="en-GB" sz="1800" dirty="0"/>
              <a:t>‘As for my mother, it was originally the illness that was contracted by getting angry.’ &gt; ‘it was through anger that mother contracted illness.’ (</a:t>
            </a:r>
            <a:r>
              <a:rPr lang="zh-CN" altLang="en-US" sz="1800" dirty="0"/>
              <a:t>金瓶梅詞話</a:t>
            </a:r>
            <a:r>
              <a:rPr lang="en-GB" sz="1800" dirty="0"/>
              <a:t>)	</a:t>
            </a:r>
            <a:endParaRPr lang="en-GB" sz="1800" dirty="0" smtClean="0"/>
          </a:p>
          <a:p>
            <a:pPr marL="0" indent="0">
              <a:buNone/>
            </a:pPr>
            <a:r>
              <a:rPr lang="zh-TW" altLang="en-US" sz="1800" dirty="0"/>
              <a:t>悟空，你是哪世修來的緣法</a:t>
            </a:r>
            <a:r>
              <a:rPr lang="en-US" altLang="zh-TW" sz="1800" dirty="0"/>
              <a:t>? </a:t>
            </a:r>
          </a:p>
          <a:p>
            <a:pPr marL="0" indent="0">
              <a:buNone/>
            </a:pPr>
            <a:r>
              <a:rPr lang="en-GB" sz="1800" dirty="0"/>
              <a:t>‘</a:t>
            </a:r>
            <a:r>
              <a:rPr lang="en-GB" sz="1800" dirty="0" err="1"/>
              <a:t>Wukong</a:t>
            </a:r>
            <a:r>
              <a:rPr lang="en-GB" sz="1800" dirty="0"/>
              <a:t>, as for you, it is the karma of which life that is obtained?’ </a:t>
            </a:r>
            <a:r>
              <a:rPr lang="en-GB" sz="1800" dirty="0" smtClean="0"/>
              <a:t>&gt; ‘In which life did you obtain karma?’ (</a:t>
            </a:r>
            <a:r>
              <a:rPr lang="en-GB" sz="1800" i="1" dirty="0" err="1" smtClean="0"/>
              <a:t>Xiyouji</a:t>
            </a:r>
            <a:r>
              <a:rPr lang="en-GB" sz="1800" i="1" dirty="0" smtClean="0"/>
              <a:t> </a:t>
            </a:r>
            <a:r>
              <a:rPr lang="zh-TW" altLang="en-US" sz="1800" dirty="0"/>
              <a:t>西游記</a:t>
            </a:r>
            <a:r>
              <a:rPr lang="en-GB" sz="1800" dirty="0"/>
              <a:t>)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3255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COP + </a:t>
            </a:r>
            <a:r>
              <a:rPr lang="en-US" dirty="0" err="1" smtClean="0"/>
              <a:t>Vde</a:t>
            </a:r>
            <a:r>
              <a:rPr lang="en-US" dirty="0" err="1"/>
              <a:t>O</a:t>
            </a:r>
            <a:r>
              <a:rPr lang="en-US" dirty="0" smtClean="0"/>
              <a:t> / </a:t>
            </a:r>
            <a:r>
              <a:rPr lang="en-US" dirty="0" err="1" smtClean="0"/>
              <a:t>VgeO</a:t>
            </a:r>
            <a:r>
              <a:rPr lang="en-US" dirty="0" smtClean="0"/>
              <a:t>: 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682331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 smtClean="0"/>
              <a:t>须</a:t>
            </a:r>
            <a:r>
              <a:rPr lang="zh-CN" altLang="en-US" sz="1800" dirty="0"/>
              <a:t>是先</a:t>
            </a:r>
            <a:r>
              <a:rPr lang="zh-CN" altLang="en-US" sz="1800" dirty="0" smtClean="0"/>
              <a:t>说个粗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‘First one must deal with it.’ (</a:t>
            </a:r>
            <a:r>
              <a:rPr lang="zh-CN" altLang="en-US" sz="1800" dirty="0" smtClean="0"/>
              <a:t>朱子語類</a:t>
            </a:r>
            <a:r>
              <a:rPr lang="en-US" altLang="zh-CN" sz="1800" dirty="0" smtClean="0"/>
              <a:t>)</a:t>
            </a:r>
          </a:p>
          <a:p>
            <a:pPr marL="0" indent="0">
              <a:buNone/>
            </a:pPr>
            <a:r>
              <a:rPr lang="zh-CN" altLang="en-US" sz="1800" dirty="0"/>
              <a:t>须是把</a:t>
            </a:r>
            <a:r>
              <a:rPr lang="zh-CN" altLang="en-US" sz="1800" dirty="0" smtClean="0"/>
              <a:t>做个题目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‘First one must create topic.’ (</a:t>
            </a:r>
            <a:r>
              <a:rPr lang="zh-CN" altLang="en-US" sz="1800" dirty="0"/>
              <a:t>同</a:t>
            </a:r>
            <a:r>
              <a:rPr lang="zh-CN" altLang="en-US" sz="1800" dirty="0" smtClean="0"/>
              <a:t>上</a:t>
            </a:r>
            <a:r>
              <a:rPr lang="en-US" altLang="zh-CN" sz="1800" dirty="0" smtClean="0"/>
              <a:t>)</a:t>
            </a:r>
          </a:p>
          <a:p>
            <a:pPr marL="0" indent="0">
              <a:buNone/>
            </a:pPr>
            <a:r>
              <a:rPr lang="zh-CN" altLang="en-US" sz="1800" dirty="0"/>
              <a:t>只是</a:t>
            </a:r>
            <a:r>
              <a:rPr lang="zh-CN" altLang="en-US" sz="1800" dirty="0" smtClean="0"/>
              <a:t>寻个是处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sz="1800" dirty="0" smtClean="0"/>
              <a:t>‘Only seek a </a:t>
            </a:r>
            <a:r>
              <a:rPr lang="en-US" altLang="zh-CN" sz="1800" dirty="0" smtClean="0"/>
              <a:t>point.’ (</a:t>
            </a:r>
            <a:r>
              <a:rPr lang="zh-CN" altLang="en-US" sz="1800" dirty="0" smtClean="0"/>
              <a:t>同上</a:t>
            </a:r>
            <a:r>
              <a:rPr lang="en-US" altLang="zh-CN" sz="1800" dirty="0" smtClean="0"/>
              <a:t>)</a:t>
            </a:r>
            <a:endParaRPr lang="en-US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78179" y="13255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Non-equational/illogical copulas (Yue (1968))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440713" y="5092126"/>
            <a:ext cx="6751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i="1" dirty="0" err="1"/>
              <a:t>g</a:t>
            </a:r>
            <a:r>
              <a:rPr lang="en-US" altLang="zh-TW" sz="3200" i="1" dirty="0" err="1" smtClean="0"/>
              <a:t>e</a:t>
            </a:r>
            <a:r>
              <a:rPr lang="en-US" altLang="zh-TW" sz="3200" dirty="0" smtClean="0"/>
              <a:t> retains quantificational meaning and tends to modify either the object noun or the event  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72932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Chinese Activity constructions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226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Subject-Object Asymmetry (</a:t>
            </a:r>
            <a:r>
              <a:rPr lang="zh-CN" altLang="en-US" dirty="0" smtClean="0"/>
              <a:t>黃 </a:t>
            </a:r>
            <a:r>
              <a:rPr lang="en-US" altLang="zh-CN" dirty="0" smtClean="0"/>
              <a:t>2008; </a:t>
            </a:r>
            <a:r>
              <a:rPr lang="zh-CN" altLang="en-US" dirty="0" smtClean="0"/>
              <a:t>鄧 </a:t>
            </a:r>
            <a:r>
              <a:rPr lang="en-US" altLang="zh-CN" dirty="0" smtClean="0"/>
              <a:t>2009)</a:t>
            </a:r>
            <a:r>
              <a:rPr lang="en-US" dirty="0" smtClean="0"/>
              <a:t>: </a:t>
            </a:r>
          </a:p>
        </p:txBody>
      </p:sp>
      <p:sp>
        <p:nvSpPr>
          <p:cNvPr id="4" name="Rectangle 3"/>
          <p:cNvSpPr/>
          <p:nvPr/>
        </p:nvSpPr>
        <p:spPr>
          <a:xfrm>
            <a:off x="6657474" y="1793941"/>
            <a:ext cx="10515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佢做佢嘅老師 </a:t>
            </a:r>
            <a:r>
              <a:rPr lang="en-US" altLang="zh-TW" sz="28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(Cantonese)</a:t>
            </a:r>
          </a:p>
          <a:p>
            <a:r>
              <a:rPr lang="en-US" altLang="zh-TW" sz="2800" dirty="0" err="1">
                <a:ea typeface="等线" panose="02010600030101010101" pitchFamily="2" charset="-122"/>
                <a:cs typeface="Times New Roman" panose="02020603050405020304" pitchFamily="18" charset="0"/>
              </a:rPr>
              <a:t>k</a:t>
            </a:r>
            <a:r>
              <a:rPr lang="en-US" altLang="zh-TW" sz="2800" dirty="0" err="1" smtClean="0">
                <a:ea typeface="等线" panose="02010600030101010101" pitchFamily="2" charset="-122"/>
                <a:cs typeface="Times New Roman" panose="02020603050405020304" pitchFamily="18" charset="0"/>
              </a:rPr>
              <a:t>eui</a:t>
            </a:r>
            <a:r>
              <a:rPr lang="en-US" altLang="zh-TW" sz="2800" dirty="0" smtClean="0"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2800" dirty="0" err="1" smtClean="0">
                <a:ea typeface="等线" panose="02010600030101010101" pitchFamily="2" charset="-122"/>
                <a:cs typeface="Times New Roman" panose="02020603050405020304" pitchFamily="18" charset="0"/>
              </a:rPr>
              <a:t>zou</a:t>
            </a:r>
            <a:r>
              <a:rPr lang="en-US" altLang="zh-TW" sz="2800" dirty="0" smtClean="0"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2800" dirty="0" err="1" smtClean="0">
                <a:ea typeface="等线" panose="02010600030101010101" pitchFamily="2" charset="-122"/>
                <a:cs typeface="Times New Roman" panose="02020603050405020304" pitchFamily="18" charset="0"/>
              </a:rPr>
              <a:t>keui</a:t>
            </a:r>
            <a:r>
              <a:rPr lang="en-US" altLang="zh-TW" sz="2800" dirty="0" smtClean="0"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2800" dirty="0" err="1" smtClean="0">
                <a:ea typeface="等线" panose="02010600030101010101" pitchFamily="2" charset="-122"/>
                <a:cs typeface="Times New Roman" panose="02020603050405020304" pitchFamily="18" charset="0"/>
              </a:rPr>
              <a:t>ge</a:t>
            </a:r>
            <a:r>
              <a:rPr lang="en-US" altLang="zh-TW" sz="2800" dirty="0" smtClean="0"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2800" dirty="0" err="1" smtClean="0">
                <a:ea typeface="等线" panose="02010600030101010101" pitchFamily="2" charset="-122"/>
                <a:cs typeface="Times New Roman" panose="02020603050405020304" pitchFamily="18" charset="0"/>
              </a:rPr>
              <a:t>lousi</a:t>
            </a:r>
            <a:endParaRPr lang="en-US" altLang="zh-TW" sz="2800" dirty="0"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TW" sz="28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*</a:t>
            </a:r>
            <a:r>
              <a:rPr lang="zh-TW" altLang="en-US" sz="28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佢  嘅 老師 做   得   好</a:t>
            </a:r>
            <a:endParaRPr lang="en-US" altLang="zh-TW" sz="2800" dirty="0" smtClean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dirty="0" err="1">
                <a:ea typeface="等线" panose="02010600030101010101" pitchFamily="2" charset="-122"/>
                <a:cs typeface="Times New Roman" panose="02020603050405020304" pitchFamily="18" charset="0"/>
              </a:rPr>
              <a:t>k</a:t>
            </a:r>
            <a:r>
              <a:rPr lang="en-US" sz="2800" dirty="0" err="1" smtClean="0">
                <a:ea typeface="等线" panose="02010600030101010101" pitchFamily="2" charset="-122"/>
                <a:cs typeface="Times New Roman" panose="02020603050405020304" pitchFamily="18" charset="0"/>
              </a:rPr>
              <a:t>eui</a:t>
            </a:r>
            <a:r>
              <a:rPr lang="en-US" sz="2800" dirty="0" smtClean="0"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a typeface="等线" panose="02010600030101010101" pitchFamily="2" charset="-122"/>
                <a:cs typeface="Times New Roman" panose="02020603050405020304" pitchFamily="18" charset="0"/>
              </a:rPr>
              <a:t>ge</a:t>
            </a:r>
            <a:r>
              <a:rPr lang="en-US" sz="2800" dirty="0" smtClean="0"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a typeface="等线" panose="02010600030101010101" pitchFamily="2" charset="-122"/>
                <a:cs typeface="Times New Roman" panose="02020603050405020304" pitchFamily="18" charset="0"/>
              </a:rPr>
              <a:t>lousi</a:t>
            </a:r>
            <a:r>
              <a:rPr lang="en-US" sz="2800" dirty="0" smtClean="0"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a typeface="等线" panose="02010600030101010101" pitchFamily="2" charset="-122"/>
                <a:cs typeface="Times New Roman" panose="02020603050405020304" pitchFamily="18" charset="0"/>
              </a:rPr>
              <a:t>zou</a:t>
            </a:r>
            <a:r>
              <a:rPr lang="en-US" sz="2800" dirty="0" smtClean="0"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a typeface="等线" panose="02010600030101010101" pitchFamily="2" charset="-122"/>
                <a:cs typeface="Times New Roman" panose="02020603050405020304" pitchFamily="18" charset="0"/>
              </a:rPr>
              <a:t>dak</a:t>
            </a:r>
            <a:r>
              <a:rPr lang="en-US" sz="2800" dirty="0" smtClean="0"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a typeface="等线" panose="02010600030101010101" pitchFamily="2" charset="-122"/>
                <a:cs typeface="Times New Roman" panose="02020603050405020304" pitchFamily="18" charset="0"/>
              </a:rPr>
              <a:t>hou</a:t>
            </a:r>
            <a:endParaRPr lang="en-US" sz="2800" dirty="0" smtClean="0"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dirty="0" smtClean="0">
                <a:ea typeface="等线" panose="02010600030101010101" pitchFamily="2" charset="-122"/>
                <a:cs typeface="Times New Roman" panose="02020603050405020304" pitchFamily="18" charset="0"/>
              </a:rPr>
              <a:t>‘He is being a good teacher.’ </a:t>
            </a:r>
            <a:endParaRPr lang="en-GB" sz="2800" dirty="0"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040710"/>
            <a:ext cx="72630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Light Verb Analysis (</a:t>
            </a:r>
            <a:r>
              <a:rPr lang="zh-CN" altLang="en-US" sz="2800" dirty="0" smtClean="0"/>
              <a:t>黃 </a:t>
            </a:r>
            <a:r>
              <a:rPr lang="en-US" altLang="zh-CN" sz="2800" dirty="0" smtClean="0"/>
              <a:t>2008; </a:t>
            </a:r>
            <a:r>
              <a:rPr lang="zh-CN" altLang="en-US" sz="2800" dirty="0" smtClean="0"/>
              <a:t>鄧 </a:t>
            </a:r>
            <a:r>
              <a:rPr lang="en-US" altLang="zh-CN" sz="2800" dirty="0" smtClean="0"/>
              <a:t>2009; 2010): 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5326398" y="4400210"/>
            <a:ext cx="1539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DO + VP  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821213" y="1793941"/>
            <a:ext cx="58192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他 當    他 的 老</a:t>
            </a:r>
            <a:r>
              <a:rPr lang="zh-CN" altLang="en-US" sz="2800" dirty="0"/>
              <a:t>師 </a:t>
            </a:r>
            <a:r>
              <a:rPr lang="en-US" altLang="zh-CN" sz="2800" dirty="0" smtClean="0"/>
              <a:t>(</a:t>
            </a:r>
            <a:r>
              <a:rPr lang="en-US" altLang="zh-CN" sz="2800" dirty="0"/>
              <a:t>Mandarin</a:t>
            </a:r>
            <a:r>
              <a:rPr lang="en-US" altLang="zh-CN" sz="2800" dirty="0" smtClean="0"/>
              <a:t>)</a:t>
            </a:r>
          </a:p>
          <a:p>
            <a:r>
              <a:rPr lang="en-US" altLang="zh-CN" sz="2800" dirty="0"/>
              <a:t>t</a:t>
            </a:r>
            <a:r>
              <a:rPr lang="en-US" altLang="zh-CN" sz="2800" dirty="0" smtClean="0"/>
              <a:t>a dang ta de </a:t>
            </a:r>
            <a:r>
              <a:rPr lang="en-US" altLang="zh-CN" sz="2800" dirty="0" err="1" smtClean="0"/>
              <a:t>laoshi</a:t>
            </a:r>
            <a:endParaRPr lang="en-US" altLang="zh-CN" sz="2800" dirty="0"/>
          </a:p>
          <a:p>
            <a:r>
              <a:rPr lang="zh-CN" altLang="en-US" sz="2800" dirty="0" smtClean="0"/>
              <a:t>他 的 老師  當      得 好</a:t>
            </a:r>
            <a:endParaRPr lang="en-US" altLang="zh-CN" sz="2800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a de </a:t>
            </a:r>
            <a:r>
              <a:rPr lang="en-US" sz="2800" dirty="0" err="1" smtClean="0"/>
              <a:t>laoshi</a:t>
            </a:r>
            <a:r>
              <a:rPr lang="en-US" sz="2800" dirty="0" smtClean="0"/>
              <a:t> dang de </a:t>
            </a:r>
            <a:r>
              <a:rPr lang="en-US" sz="2800" dirty="0" err="1" smtClean="0"/>
              <a:t>hao</a:t>
            </a:r>
            <a:endParaRPr lang="en-US" sz="2800" dirty="0" smtClean="0"/>
          </a:p>
          <a:p>
            <a:r>
              <a:rPr lang="en-US" sz="2800" dirty="0" smtClean="0"/>
              <a:t>‘He is being a good teacher.’ </a:t>
            </a:r>
            <a:endParaRPr lang="en-GB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4821264"/>
            <a:ext cx="11353800" cy="2058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	 	[DO [</a:t>
            </a:r>
            <a:r>
              <a:rPr lang="en-US" altLang="zh-CN" sz="1800" dirty="0" smtClean="0"/>
              <a:t>GP</a:t>
            </a:r>
            <a:r>
              <a:rPr lang="en-US" altLang="zh-CN" dirty="0" smtClean="0"/>
              <a:t> ta de dang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		 	</a:t>
            </a:r>
            <a:r>
              <a:rPr lang="en-US" altLang="zh-CN" dirty="0" smtClean="0"/>
              <a:t>[dang </a:t>
            </a:r>
            <a:r>
              <a:rPr lang="en-US" altLang="zh-CN" sz="1800" dirty="0" err="1" smtClean="0"/>
              <a:t>i</a:t>
            </a:r>
            <a:r>
              <a:rPr lang="en-US" altLang="zh-CN" sz="1800" dirty="0" smtClean="0"/>
              <a:t> </a:t>
            </a:r>
            <a:r>
              <a:rPr lang="en-US" altLang="zh-CN" dirty="0" smtClean="0"/>
              <a:t>[</a:t>
            </a:r>
            <a:r>
              <a:rPr lang="en-US" altLang="zh-CN" sz="1800" dirty="0" smtClean="0"/>
              <a:t>GP </a:t>
            </a:r>
            <a:r>
              <a:rPr lang="en-US" altLang="zh-CN" dirty="0" smtClean="0"/>
              <a:t>ta de t </a:t>
            </a:r>
            <a:r>
              <a:rPr lang="en-US" altLang="zh-CN" sz="18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]]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          [</a:t>
            </a:r>
            <a:r>
              <a:rPr lang="en-US" altLang="zh-CN" sz="2000" dirty="0" smtClean="0"/>
              <a:t>DO-P</a:t>
            </a:r>
            <a:r>
              <a:rPr lang="en-US" altLang="zh-CN" dirty="0" smtClean="0"/>
              <a:t> ta dang </a:t>
            </a:r>
            <a:r>
              <a:rPr lang="en-US" altLang="zh-CN" sz="20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[</a:t>
            </a:r>
            <a:r>
              <a:rPr lang="en-US" altLang="zh-CN" sz="2000" dirty="0"/>
              <a:t>GP</a:t>
            </a:r>
            <a:r>
              <a:rPr lang="en-US" altLang="zh-CN" dirty="0"/>
              <a:t> ta de t </a:t>
            </a:r>
            <a:r>
              <a:rPr lang="en-US" altLang="zh-CN" sz="2000" dirty="0" err="1"/>
              <a:t>i</a:t>
            </a:r>
            <a:r>
              <a:rPr lang="en-US" altLang="zh-CN" dirty="0"/>
              <a:t> </a:t>
            </a:r>
            <a:r>
              <a:rPr lang="en-US" altLang="zh-CN" dirty="0" err="1"/>
              <a:t>laoshi</a:t>
            </a:r>
            <a:r>
              <a:rPr lang="en-US" altLang="zh-CN" dirty="0" smtClean="0"/>
              <a:t>]]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[</a:t>
            </a:r>
            <a:r>
              <a:rPr lang="en-US" altLang="zh-CN" sz="2000" dirty="0" smtClean="0"/>
              <a:t>DO-P</a:t>
            </a:r>
            <a:r>
              <a:rPr lang="en-US" altLang="zh-CN" dirty="0" smtClean="0"/>
              <a:t> [</a:t>
            </a:r>
            <a:r>
              <a:rPr lang="en-US" altLang="zh-CN" sz="2000" dirty="0" smtClean="0"/>
              <a:t>GP</a:t>
            </a:r>
            <a:r>
              <a:rPr lang="en-US" altLang="zh-CN" dirty="0" smtClean="0"/>
              <a:t> ta de t </a:t>
            </a:r>
            <a:r>
              <a:rPr lang="en-US" altLang="zh-CN" sz="1800" dirty="0" err="1"/>
              <a:t>i</a:t>
            </a:r>
            <a:r>
              <a:rPr lang="en-US" altLang="zh-CN" dirty="0"/>
              <a:t>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 </a:t>
            </a:r>
            <a:r>
              <a:rPr lang="en-US" altLang="zh-CN" sz="1800" dirty="0" smtClean="0"/>
              <a:t>j </a:t>
            </a:r>
            <a:r>
              <a:rPr lang="en-US" altLang="zh-CN" dirty="0" smtClean="0"/>
              <a:t>[dang </a:t>
            </a:r>
            <a:r>
              <a:rPr lang="en-US" altLang="zh-CN" sz="2000" dirty="0" err="1"/>
              <a:t>i</a:t>
            </a:r>
            <a:r>
              <a:rPr lang="en-US" altLang="zh-CN" sz="2400" dirty="0" smtClean="0"/>
              <a:t> </a:t>
            </a:r>
            <a:r>
              <a:rPr lang="en-US" altLang="zh-CN" dirty="0" smtClean="0"/>
              <a:t>t </a:t>
            </a:r>
            <a:r>
              <a:rPr lang="en-US" altLang="zh-CN" sz="1800" dirty="0" smtClean="0"/>
              <a:t>j</a:t>
            </a:r>
            <a:r>
              <a:rPr lang="en-US" altLang="zh-CN" dirty="0" smtClean="0"/>
              <a:t> [de </a:t>
            </a:r>
            <a:r>
              <a:rPr lang="en-US" altLang="zh-CN" dirty="0" err="1" smtClean="0"/>
              <a:t>hao</a:t>
            </a:r>
            <a:r>
              <a:rPr lang="en-US" altLang="zh-CN" dirty="0" smtClean="0"/>
              <a:t>]]	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9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Chinese Activity (Light Verbs)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722066" y="3022963"/>
            <a:ext cx="2747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DO + DONE + VP  </a:t>
            </a:r>
            <a:endParaRPr lang="en-GB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61178" y="107183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 smtClean="0"/>
              <a:t>佢     做  佢    嘅 老師 做  得   好 </a:t>
            </a:r>
            <a:r>
              <a:rPr lang="en-US" altLang="zh-TW" dirty="0" smtClean="0"/>
              <a:t>(Cantonese)</a:t>
            </a:r>
          </a:p>
          <a:p>
            <a:pPr marL="0" indent="0">
              <a:buNone/>
            </a:pPr>
            <a:r>
              <a:rPr lang="en-US" dirty="0" err="1"/>
              <a:t>k</a:t>
            </a:r>
            <a:r>
              <a:rPr lang="en-US" dirty="0" err="1" smtClean="0"/>
              <a:t>eui</a:t>
            </a:r>
            <a:r>
              <a:rPr lang="en-US" dirty="0" smtClean="0"/>
              <a:t> </a:t>
            </a:r>
            <a:r>
              <a:rPr lang="en-US" dirty="0" err="1" smtClean="0"/>
              <a:t>zou</a:t>
            </a:r>
            <a:r>
              <a:rPr lang="en-US" dirty="0" smtClean="0"/>
              <a:t> </a:t>
            </a:r>
            <a:r>
              <a:rPr lang="en-US" dirty="0" err="1" smtClean="0"/>
              <a:t>keui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lousi</a:t>
            </a:r>
            <a:r>
              <a:rPr lang="en-US" dirty="0" smtClean="0"/>
              <a:t> </a:t>
            </a:r>
            <a:r>
              <a:rPr lang="en-US" dirty="0" err="1" smtClean="0"/>
              <a:t>zou</a:t>
            </a:r>
            <a:r>
              <a:rPr lang="en-US" dirty="0" smtClean="0"/>
              <a:t> </a:t>
            </a:r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hou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235868" y="4156964"/>
            <a:ext cx="7720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[</a:t>
            </a:r>
            <a:r>
              <a:rPr lang="en-US" altLang="zh-CN" sz="2800" dirty="0" smtClean="0"/>
              <a:t>DO-P ta dang </a:t>
            </a:r>
            <a:r>
              <a:rPr lang="en-US" altLang="zh-CN" sz="2000" dirty="0" err="1" smtClean="0"/>
              <a:t>i</a:t>
            </a:r>
            <a:r>
              <a:rPr lang="en-US" altLang="zh-CN" sz="2800" dirty="0" smtClean="0"/>
              <a:t> [DONE-P ta de </a:t>
            </a:r>
            <a:r>
              <a:rPr lang="en-US" altLang="zh-CN" sz="2800" dirty="0" err="1" smtClean="0"/>
              <a:t>laoshi</a:t>
            </a:r>
            <a:r>
              <a:rPr lang="en-US" altLang="zh-CN" sz="2800" dirty="0" smtClean="0"/>
              <a:t> dang </a:t>
            </a:r>
            <a:r>
              <a:rPr lang="en-US" altLang="zh-CN" sz="2000" dirty="0" err="1" smtClean="0"/>
              <a:t>i</a:t>
            </a:r>
            <a:r>
              <a:rPr lang="en-US" altLang="zh-CN" sz="2800" dirty="0" smtClean="0"/>
              <a:t> [VP t </a:t>
            </a:r>
            <a:r>
              <a:rPr lang="en-US" altLang="zh-CN" sz="2000" dirty="0" err="1" smtClean="0"/>
              <a:t>i</a:t>
            </a:r>
            <a:r>
              <a:rPr lang="en-US" altLang="zh-CN" sz="2800" dirty="0" smtClean="0"/>
              <a:t> ]]</a:t>
            </a:r>
          </a:p>
          <a:p>
            <a:r>
              <a:rPr lang="en-US" altLang="zh-CN" sz="2800" dirty="0"/>
              <a:t>[DO-P </a:t>
            </a:r>
            <a:r>
              <a:rPr lang="en-US" altLang="zh-CN" sz="2800" dirty="0" err="1" smtClean="0"/>
              <a:t>keui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zou</a:t>
            </a:r>
            <a:r>
              <a:rPr lang="en-US" altLang="zh-CN" sz="2800" dirty="0" smtClean="0"/>
              <a:t> </a:t>
            </a:r>
            <a:r>
              <a:rPr lang="en-US" altLang="zh-CN" sz="2000" dirty="0" err="1"/>
              <a:t>i</a:t>
            </a:r>
            <a:r>
              <a:rPr lang="en-US" altLang="zh-CN" sz="2800" dirty="0"/>
              <a:t> [DONE-P </a:t>
            </a:r>
            <a:r>
              <a:rPr lang="en-US" altLang="zh-CN" sz="2800" dirty="0" err="1" smtClean="0"/>
              <a:t>keui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lousi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zou</a:t>
            </a:r>
            <a:r>
              <a:rPr lang="en-US" altLang="zh-CN" sz="2800" dirty="0" smtClean="0"/>
              <a:t> </a:t>
            </a:r>
            <a:r>
              <a:rPr lang="en-US" altLang="zh-CN" sz="2000" dirty="0" err="1"/>
              <a:t>i</a:t>
            </a:r>
            <a:r>
              <a:rPr lang="en-US" altLang="zh-CN" sz="2800" dirty="0"/>
              <a:t> [VP t </a:t>
            </a:r>
            <a:r>
              <a:rPr lang="en-US" altLang="zh-CN" sz="2000" dirty="0" err="1"/>
              <a:t>i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]]</a:t>
            </a:r>
            <a:endParaRPr lang="en-US" altLang="zh-CN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01951" y="2143664"/>
            <a:ext cx="79900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Theta-criterion: one theta-role per argument (</a:t>
            </a:r>
            <a:r>
              <a:rPr lang="zh-CN" altLang="en-US" dirty="0" smtClean="0"/>
              <a:t>胡 </a:t>
            </a:r>
            <a:r>
              <a:rPr lang="en-US" altLang="zh-CN" dirty="0" smtClean="0"/>
              <a:t>2016, </a:t>
            </a:r>
            <a:r>
              <a:rPr lang="en-US" altLang="zh-CN" dirty="0" err="1" smtClean="0"/>
              <a:t>cf</a:t>
            </a:r>
            <a:r>
              <a:rPr lang="en-US" altLang="zh-CN" dirty="0" smtClean="0"/>
              <a:t> </a:t>
            </a:r>
            <a:r>
              <a:rPr lang="en-US" dirty="0" smtClean="0"/>
              <a:t>Chomsky (1981))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551574" y="3546183"/>
            <a:ext cx="1139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Actor  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5528271" y="3548242"/>
            <a:ext cx="1273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Activity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5955258" y="5111071"/>
            <a:ext cx="623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Ta de </a:t>
            </a:r>
            <a:r>
              <a:rPr lang="en-US" sz="2800" dirty="0" err="1" smtClean="0"/>
              <a:t>laoshi</a:t>
            </a:r>
            <a:r>
              <a:rPr lang="en-US" sz="2800" dirty="0" smtClean="0"/>
              <a:t> (Mandarin)/</a:t>
            </a:r>
          </a:p>
          <a:p>
            <a:r>
              <a:rPr lang="en-US" sz="2800" b="1" dirty="0" smtClean="0"/>
              <a:t>*</a:t>
            </a:r>
            <a:r>
              <a:rPr lang="en-US" sz="2800" b="1" dirty="0" err="1" smtClean="0"/>
              <a:t>keui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lousi</a:t>
            </a:r>
            <a:r>
              <a:rPr lang="en-US" sz="2800" b="1" dirty="0" smtClean="0"/>
              <a:t> </a:t>
            </a:r>
            <a:r>
              <a:rPr lang="en-US" sz="2800" dirty="0" smtClean="0"/>
              <a:t>(Cantonese) </a:t>
            </a:r>
          </a:p>
          <a:p>
            <a:r>
              <a:rPr lang="en-US" sz="2800" dirty="0" smtClean="0"/>
              <a:t>in </a:t>
            </a:r>
            <a:r>
              <a:rPr lang="en-US" sz="2800" dirty="0" err="1" smtClean="0"/>
              <a:t>SpecDONE</a:t>
            </a:r>
            <a:r>
              <a:rPr lang="en-US" sz="2800" dirty="0" smtClean="0"/>
              <a:t> (Activity)</a:t>
            </a:r>
            <a:endParaRPr lang="en-GB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112" y="107183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他</a:t>
            </a:r>
            <a:r>
              <a:rPr lang="zh-TW" altLang="en-US" dirty="0" smtClean="0"/>
              <a:t>     </a:t>
            </a:r>
            <a:r>
              <a:rPr lang="zh-CN" altLang="en-US" dirty="0" smtClean="0"/>
              <a:t>當他的老師</a:t>
            </a:r>
            <a:r>
              <a:rPr lang="zh-TW" altLang="en-US" dirty="0" smtClean="0"/>
              <a:t> </a:t>
            </a:r>
            <a:r>
              <a:rPr lang="zh-CN" altLang="en-US" dirty="0" smtClean="0"/>
              <a:t>當得</a:t>
            </a:r>
            <a:r>
              <a:rPr lang="zh-TW" altLang="en-US" dirty="0" smtClean="0"/>
              <a:t>  好 </a:t>
            </a:r>
            <a:r>
              <a:rPr lang="en-US" altLang="zh-TW" dirty="0" smtClean="0"/>
              <a:t>(</a:t>
            </a:r>
            <a:r>
              <a:rPr lang="en-US" altLang="zh-CN" dirty="0" smtClean="0"/>
              <a:t>Mandarin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dirty="0" err="1"/>
              <a:t>k</a:t>
            </a:r>
            <a:r>
              <a:rPr lang="en-US" dirty="0" err="1" smtClean="0"/>
              <a:t>eui</a:t>
            </a:r>
            <a:r>
              <a:rPr lang="en-US" dirty="0" smtClean="0"/>
              <a:t> </a:t>
            </a:r>
            <a:r>
              <a:rPr lang="en-US" dirty="0" err="1" smtClean="0"/>
              <a:t>zou</a:t>
            </a:r>
            <a:r>
              <a:rPr lang="en-US" dirty="0" smtClean="0"/>
              <a:t> </a:t>
            </a:r>
            <a:r>
              <a:rPr lang="en-US" dirty="0" err="1" smtClean="0"/>
              <a:t>keui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lousi</a:t>
            </a:r>
            <a:r>
              <a:rPr lang="en-US" dirty="0" smtClean="0"/>
              <a:t> </a:t>
            </a:r>
            <a:r>
              <a:rPr lang="en-US" dirty="0" err="1" smtClean="0"/>
              <a:t>zou</a:t>
            </a:r>
            <a:r>
              <a:rPr lang="en-US" dirty="0" smtClean="0"/>
              <a:t> </a:t>
            </a:r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hou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‘He is being a good teacher.’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40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 smtClean="0"/>
              <a:t>Chinese Activity nouns (ta de </a:t>
            </a:r>
            <a:r>
              <a:rPr lang="en-US" dirty="0" err="1" smtClean="0"/>
              <a:t>laoshi</a:t>
            </a:r>
            <a:r>
              <a:rPr lang="en-US" dirty="0" smtClean="0"/>
              <a:t> vs *</a:t>
            </a:r>
            <a:r>
              <a:rPr lang="en-US" dirty="0" err="1" smtClean="0"/>
              <a:t>keui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lousi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d</a:t>
            </a:r>
            <a:r>
              <a:rPr lang="en-US" i="1" dirty="0" smtClean="0"/>
              <a:t>e</a:t>
            </a:r>
            <a:r>
              <a:rPr lang="en-US" dirty="0" smtClean="0"/>
              <a:t> 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 vs</a:t>
            </a:r>
            <a:r>
              <a:rPr lang="en-US" altLang="zh-CN" i="1" dirty="0" smtClean="0"/>
              <a:t> </a:t>
            </a:r>
            <a:r>
              <a:rPr lang="en-US" altLang="zh-CN" i="1" dirty="0" err="1" smtClean="0"/>
              <a:t>ge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(</a:t>
            </a:r>
            <a:r>
              <a:rPr lang="zh-CN" altLang="en-US" dirty="0" smtClean="0"/>
              <a:t>個</a:t>
            </a:r>
            <a:r>
              <a:rPr lang="en-US" altLang="zh-CN" dirty="0" smtClean="0"/>
              <a:t>):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29315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i="1" dirty="0" err="1" smtClean="0"/>
              <a:t>ge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(</a:t>
            </a:r>
            <a:r>
              <a:rPr lang="zh-CN" altLang="en-US" dirty="0" smtClean="0"/>
              <a:t>個</a:t>
            </a:r>
            <a:r>
              <a:rPr lang="en-US" altLang="zh-CN" dirty="0" smtClean="0"/>
              <a:t>) as classifier has count and individualizing function -&gt; 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38200" y="1784503"/>
            <a:ext cx="1051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只道自己的鐧與槍舞得好</a:t>
            </a:r>
            <a:endParaRPr lang="en-US" altLang="zh-CN" dirty="0" smtClean="0"/>
          </a:p>
          <a:p>
            <a:r>
              <a:rPr lang="en-US" dirty="0" smtClean="0"/>
              <a:t>‘thinking that he wields his arms and weapons well.’ (</a:t>
            </a:r>
            <a:r>
              <a:rPr lang="zh-CN" altLang="en-US" dirty="0" smtClean="0"/>
              <a:t>隋唐演義</a:t>
            </a:r>
            <a:r>
              <a:rPr lang="en-US" altLang="zh-CN" dirty="0" smtClean="0"/>
              <a:t>)</a:t>
            </a:r>
          </a:p>
          <a:p>
            <a:r>
              <a:rPr lang="zh-CN" altLang="en-US" dirty="0"/>
              <a:t>他</a:t>
            </a:r>
            <a:r>
              <a:rPr lang="zh-CN" altLang="en-US" dirty="0" smtClean="0"/>
              <a:t>的棋子雖然下得極高</a:t>
            </a:r>
            <a:endParaRPr lang="en-US" altLang="zh-CN" dirty="0" smtClean="0"/>
          </a:p>
          <a:p>
            <a:r>
              <a:rPr lang="en-US" dirty="0" smtClean="0"/>
              <a:t>‘Although he plays well extremely well…’ (</a:t>
            </a:r>
            <a:r>
              <a:rPr lang="zh-CN" altLang="en-US" dirty="0" smtClean="0"/>
              <a:t>二十年目睹之怪現狀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貴教師的中國話說得很好</a:t>
            </a:r>
            <a:endParaRPr lang="en-US" altLang="zh-CN" dirty="0" smtClean="0"/>
          </a:p>
          <a:p>
            <a:r>
              <a:rPr lang="en-US" dirty="0" smtClean="0"/>
              <a:t>‘You teacher speaks Chinese excellently’ (</a:t>
            </a:r>
            <a:r>
              <a:rPr lang="zh-CN" altLang="en-US" dirty="0" smtClean="0"/>
              <a:t>文明小史，</a:t>
            </a:r>
            <a:r>
              <a:rPr lang="zh-CN" altLang="en-US" dirty="0"/>
              <a:t>第十三</a:t>
            </a:r>
            <a:r>
              <a:rPr lang="zh-CN" altLang="en-US" dirty="0" smtClean="0"/>
              <a:t>囘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38200" y="3538829"/>
            <a:ext cx="1051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後面個僧祗對看</a:t>
            </a:r>
            <a:endParaRPr lang="en-US" altLang="zh-CN" dirty="0" smtClean="0"/>
          </a:p>
          <a:p>
            <a:r>
              <a:rPr lang="en-US" dirty="0" smtClean="0"/>
              <a:t>‘The monk behind you can only stare.’ (</a:t>
            </a:r>
            <a:r>
              <a:rPr lang="zh-CN" altLang="en-US" dirty="0" smtClean="0"/>
              <a:t>景德傳燈錄，卷八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用汝個月作麽？</a:t>
            </a:r>
            <a:endParaRPr lang="en-US" altLang="zh-CN" dirty="0" smtClean="0"/>
          </a:p>
          <a:p>
            <a:r>
              <a:rPr lang="en-US" dirty="0" smtClean="0"/>
              <a:t>‘What use is your moon?’ (</a:t>
            </a:r>
            <a:r>
              <a:rPr lang="zh-CN" altLang="en-US" dirty="0" smtClean="0"/>
              <a:t>同上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但只硬把定中間個心</a:t>
            </a:r>
            <a:endParaRPr lang="en-US" altLang="zh-CN" dirty="0" smtClean="0"/>
          </a:p>
          <a:p>
            <a:r>
              <a:rPr lang="en-US" dirty="0" smtClean="0"/>
              <a:t>‘</a:t>
            </a:r>
            <a:r>
              <a:rPr lang="en-US" altLang="zh-CN" dirty="0" smtClean="0"/>
              <a:t>But holding the heart in the middle by force…’ (</a:t>
            </a:r>
            <a:r>
              <a:rPr lang="zh-CN" altLang="en-US" dirty="0" smtClean="0"/>
              <a:t>朱子</a:t>
            </a:r>
            <a:r>
              <a:rPr lang="zh-CN" altLang="en-US" dirty="0"/>
              <a:t>語</a:t>
            </a:r>
            <a:r>
              <a:rPr lang="zh-CN" altLang="en-US" dirty="0" smtClean="0"/>
              <a:t>類）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71084" y="5676901"/>
            <a:ext cx="5434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i="1" dirty="0" err="1"/>
              <a:t>g</a:t>
            </a:r>
            <a:r>
              <a:rPr lang="en-US" altLang="zh-CN" sz="2800" i="1" dirty="0" err="1" smtClean="0"/>
              <a:t>e</a:t>
            </a:r>
            <a:r>
              <a:rPr lang="en-US" altLang="zh-CN" sz="2800" dirty="0" smtClean="0"/>
              <a:t> cannot select Activity NP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4537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11353800" cy="1325563"/>
          </a:xfrm>
        </p:spPr>
        <p:txBody>
          <a:bodyPr/>
          <a:lstStyle/>
          <a:p>
            <a:r>
              <a:rPr lang="en-US" dirty="0" smtClean="0"/>
              <a:t>Chinese nominal domain in intermediate dialects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(?)</a:t>
            </a:r>
            <a:r>
              <a:rPr lang="en-US" dirty="0" err="1" smtClean="0"/>
              <a:t>VgeO</a:t>
            </a:r>
            <a:r>
              <a:rPr lang="en-US" dirty="0" smtClean="0"/>
              <a:t> vs *</a:t>
            </a:r>
            <a:r>
              <a:rPr lang="en-US" dirty="0" err="1" smtClean="0"/>
              <a:t>keui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lousi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19100" y="1700738"/>
            <a:ext cx="1135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吾 是 昨日 買</a:t>
            </a:r>
            <a:r>
              <a:rPr lang="en-US" altLang="zh-TW" dirty="0"/>
              <a:t>-</a:t>
            </a:r>
            <a:r>
              <a:rPr lang="zh-TW" altLang="en-US" dirty="0"/>
              <a:t>個 </a:t>
            </a:r>
            <a:r>
              <a:rPr lang="zh-TW" altLang="en-US" dirty="0" smtClean="0"/>
              <a:t>票 </a:t>
            </a:r>
            <a:r>
              <a:rPr lang="en-US" altLang="zh-TW" dirty="0" smtClean="0"/>
              <a:t>/ </a:t>
            </a:r>
            <a:r>
              <a:rPr lang="zh-TW" altLang="en-US" dirty="0" smtClean="0"/>
              <a:t>*</a:t>
            </a:r>
            <a:r>
              <a:rPr lang="zh-TW" altLang="en-US" dirty="0"/>
              <a:t>吾 個 飯 吃</a:t>
            </a:r>
            <a:r>
              <a:rPr lang="en-US" altLang="zh-TW" dirty="0"/>
              <a:t>-</a:t>
            </a:r>
            <a:r>
              <a:rPr lang="zh-TW" altLang="en-US" dirty="0"/>
              <a:t>了 蠻 久</a:t>
            </a:r>
            <a:endParaRPr lang="en-US" altLang="zh-TW" dirty="0"/>
          </a:p>
          <a:p>
            <a:r>
              <a:rPr lang="en-US" altLang="zh-TW" dirty="0" smtClean="0"/>
              <a:t>‘</a:t>
            </a:r>
            <a:r>
              <a:rPr lang="en-US" altLang="zh-TW" dirty="0"/>
              <a:t>It was yesterday that I bought tickets.’ </a:t>
            </a:r>
            <a:r>
              <a:rPr lang="en-US" altLang="zh-TW" dirty="0" smtClean="0"/>
              <a:t>/ </a:t>
            </a:r>
            <a:r>
              <a:rPr lang="zh-CN" altLang="en-US" dirty="0" smtClean="0"/>
              <a:t>‘</a:t>
            </a:r>
            <a:r>
              <a:rPr lang="en-US" altLang="zh-CN" dirty="0"/>
              <a:t>I ate for quite a long time.’ (</a:t>
            </a:r>
            <a:r>
              <a:rPr lang="en-US" altLang="zh-CN" dirty="0" smtClean="0"/>
              <a:t>Shanghainese, Wu) </a:t>
            </a:r>
            <a:endParaRPr lang="en-US" altLang="zh-TW" dirty="0"/>
          </a:p>
          <a:p>
            <a:r>
              <a:rPr lang="en-US" altLang="zh-TW" dirty="0" smtClean="0"/>
              <a:t> </a:t>
            </a:r>
            <a:endParaRPr lang="en-US" altLang="zh-TW" dirty="0"/>
          </a:p>
        </p:txBody>
      </p:sp>
      <p:sp>
        <p:nvSpPr>
          <p:cNvPr id="5" name="Rectangle 4"/>
          <p:cNvSpPr/>
          <p:nvPr/>
        </p:nvSpPr>
        <p:spPr>
          <a:xfrm>
            <a:off x="419100" y="2300902"/>
            <a:ext cx="10248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我 是 前年 到</a:t>
            </a:r>
            <a:r>
              <a:rPr lang="en-US" altLang="zh-TW" dirty="0"/>
              <a:t>-</a:t>
            </a:r>
            <a:r>
              <a:rPr lang="zh-TW" altLang="en-US" dirty="0"/>
              <a:t>個 北</a:t>
            </a:r>
            <a:r>
              <a:rPr lang="zh-TW" altLang="en-US" dirty="0" smtClean="0"/>
              <a:t>京</a:t>
            </a:r>
            <a:r>
              <a:rPr lang="en-US" altLang="zh-TW" dirty="0" smtClean="0"/>
              <a:t>/</a:t>
            </a:r>
            <a:r>
              <a:rPr lang="en-US" altLang="zh-TW" dirty="0"/>
              <a:t>(?)</a:t>
            </a:r>
            <a:r>
              <a:rPr lang="zh-TW" altLang="en-US" dirty="0"/>
              <a:t>我 個 籃球 打 得 蠻 好</a:t>
            </a:r>
            <a:endParaRPr lang="en-US" altLang="zh-TW" dirty="0"/>
          </a:p>
          <a:p>
            <a:r>
              <a:rPr lang="en-US" altLang="zh-CN" dirty="0" smtClean="0"/>
              <a:t>‘It was two years ago that I went to Beijing.’ / </a:t>
            </a:r>
            <a:r>
              <a:rPr lang="zh-CN" altLang="en-US" dirty="0" smtClean="0"/>
              <a:t>‘</a:t>
            </a:r>
            <a:r>
              <a:rPr lang="en-US" altLang="zh-CN" dirty="0"/>
              <a:t>I play basketball quite well.’ (</a:t>
            </a:r>
            <a:r>
              <a:rPr lang="en-US" altLang="zh-CN" dirty="0" smtClean="0"/>
              <a:t>Xinhua, Xi</a:t>
            </a:r>
            <a:r>
              <a:rPr lang="en-US" dirty="0" smtClean="0"/>
              <a:t>ang) 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19100" y="29010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/>
              <a:t>我 係 哺</a:t>
            </a:r>
            <a:r>
              <a:rPr lang="zh-CN" altLang="en-US" dirty="0"/>
              <a:t>日</a:t>
            </a:r>
            <a:r>
              <a:rPr lang="zh-TW" altLang="en-US" dirty="0"/>
              <a:t> </a:t>
            </a:r>
            <a:r>
              <a:rPr lang="zh-CN" altLang="en-US" dirty="0"/>
              <a:t>買</a:t>
            </a:r>
            <a:r>
              <a:rPr lang="en-US" altLang="zh-CN" dirty="0"/>
              <a:t>-</a:t>
            </a:r>
            <a:r>
              <a:rPr lang="zh-CN" altLang="en-US" dirty="0"/>
              <a:t>介 </a:t>
            </a:r>
            <a:r>
              <a:rPr lang="zh-CN" altLang="en-US" dirty="0" smtClean="0"/>
              <a:t>票 </a:t>
            </a:r>
            <a:r>
              <a:rPr lang="en-US" altLang="zh-CN" dirty="0" smtClean="0"/>
              <a:t>/ </a:t>
            </a:r>
            <a:r>
              <a:rPr lang="zh-CN" altLang="en-US" dirty="0" smtClean="0"/>
              <a:t>*我介步跑得好</a:t>
            </a:r>
            <a:endParaRPr lang="en-US" altLang="zh-TW" dirty="0"/>
          </a:p>
          <a:p>
            <a:r>
              <a:rPr lang="en-US" dirty="0"/>
              <a:t>‘It was </a:t>
            </a:r>
            <a:r>
              <a:rPr lang="en-US" altLang="zh-CN" dirty="0"/>
              <a:t>yesterday </a:t>
            </a:r>
            <a:r>
              <a:rPr lang="en-US" dirty="0"/>
              <a:t>that I bought tickets Beijing.’ </a:t>
            </a:r>
            <a:r>
              <a:rPr lang="en-US" dirty="0" smtClean="0"/>
              <a:t>(</a:t>
            </a:r>
            <a:r>
              <a:rPr lang="en-US" dirty="0" err="1" smtClean="0"/>
              <a:t>Kejia</a:t>
            </a:r>
            <a:r>
              <a:rPr lang="en-US" dirty="0" smtClean="0"/>
              <a:t>) 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61673" y="3938882"/>
            <a:ext cx="8773027" cy="32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VgeO</a:t>
            </a:r>
            <a:r>
              <a:rPr lang="en-US" dirty="0" smtClean="0"/>
              <a:t> (non-referential) vs *</a:t>
            </a:r>
            <a:r>
              <a:rPr lang="en-US" dirty="0" err="1" smtClean="0"/>
              <a:t>keui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lousi</a:t>
            </a:r>
            <a:r>
              <a:rPr lang="en-US" dirty="0" smtClean="0"/>
              <a:t> (referential) 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19571" y="4330367"/>
            <a:ext cx="3542440" cy="32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Possessive (+D)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32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 smtClean="0"/>
              <a:t>Chinese nominal domain (final)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6484"/>
            <a:ext cx="12192000" cy="5911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	DP</a:t>
            </a:r>
          </a:p>
          <a:p>
            <a:pPr marL="0" indent="0">
              <a:buNone/>
            </a:pPr>
            <a:r>
              <a:rPr lang="en-US" sz="1800" dirty="0" err="1" smtClean="0"/>
              <a:t>SpecDP</a:t>
            </a:r>
            <a:r>
              <a:rPr lang="en-US" sz="1800" dirty="0" smtClean="0"/>
              <a:t>		D’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D		</a:t>
            </a:r>
            <a:r>
              <a:rPr lang="en-US" sz="1800" dirty="0" err="1" smtClean="0"/>
              <a:t>PossP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SpecPossP</a:t>
            </a:r>
            <a:r>
              <a:rPr lang="en-US" sz="1800" dirty="0" smtClean="0"/>
              <a:t>	</a:t>
            </a:r>
            <a:r>
              <a:rPr lang="en-US" sz="1800" dirty="0" err="1" smtClean="0"/>
              <a:t>Poss’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 err="1" smtClean="0"/>
              <a:t>Poss</a:t>
            </a:r>
            <a:r>
              <a:rPr lang="en-US" sz="1800" dirty="0" smtClean="0"/>
              <a:t>		</a:t>
            </a:r>
            <a:r>
              <a:rPr lang="en-US" sz="1800" dirty="0" err="1" smtClean="0"/>
              <a:t>NumP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	</a:t>
            </a: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SpecNumP</a:t>
            </a:r>
            <a:r>
              <a:rPr lang="en-US" sz="1800" dirty="0" smtClean="0"/>
              <a:t>	</a:t>
            </a:r>
            <a:r>
              <a:rPr lang="en-US" sz="1800" dirty="0" err="1" smtClean="0"/>
              <a:t>Num</a:t>
            </a:r>
            <a:r>
              <a:rPr lang="en-US" sz="1800" dirty="0" smtClean="0"/>
              <a:t>’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</a:t>
            </a:r>
            <a:r>
              <a:rPr lang="en-US" sz="1800" dirty="0" err="1" smtClean="0"/>
              <a:t>Num</a:t>
            </a:r>
            <a:r>
              <a:rPr lang="en-US" sz="1800" dirty="0" smtClean="0"/>
              <a:t>		QP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</a:t>
            </a:r>
            <a:r>
              <a:rPr lang="en-US" sz="1800" dirty="0" err="1" smtClean="0"/>
              <a:t>SpecQP</a:t>
            </a:r>
            <a:r>
              <a:rPr lang="en-US" sz="1800" dirty="0" smtClean="0"/>
              <a:t>		Q’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Q		CLP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</a:t>
            </a:r>
            <a:r>
              <a:rPr lang="en-US" sz="1800" dirty="0" err="1" smtClean="0"/>
              <a:t>SpecCLP</a:t>
            </a:r>
            <a:r>
              <a:rPr lang="en-US" sz="1800" dirty="0" smtClean="0"/>
              <a:t>		CL’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	CL		</a:t>
            </a:r>
            <a:r>
              <a:rPr lang="en-US" sz="1800" dirty="0" err="1" smtClean="0"/>
              <a:t>ModP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		</a:t>
            </a:r>
            <a:r>
              <a:rPr lang="en-US" sz="1800" dirty="0" err="1" smtClean="0"/>
              <a:t>SpecModP</a:t>
            </a:r>
            <a:r>
              <a:rPr lang="en-US" sz="1800" dirty="0" smtClean="0"/>
              <a:t>	Mod’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			Mod	            </a:t>
            </a:r>
            <a:r>
              <a:rPr lang="en-US" sz="1800" dirty="0" err="1" smtClean="0"/>
              <a:t>nP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				            NP</a:t>
            </a:r>
          </a:p>
        </p:txBody>
      </p:sp>
      <p:sp>
        <p:nvSpPr>
          <p:cNvPr id="4" name="Rectangle 3"/>
          <p:cNvSpPr/>
          <p:nvPr/>
        </p:nvSpPr>
        <p:spPr>
          <a:xfrm>
            <a:off x="9877552" y="5695825"/>
            <a:ext cx="909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de/</a:t>
            </a:r>
            <a:r>
              <a:rPr lang="en-GB" sz="2400" dirty="0" err="1" smtClean="0"/>
              <a:t>ge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2586415" y="2752099"/>
            <a:ext cx="909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de/</a:t>
            </a:r>
            <a:r>
              <a:rPr lang="en-GB" sz="2400" dirty="0" err="1" smtClean="0"/>
              <a:t>ge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9745176" y="6007421"/>
            <a:ext cx="1174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/>
              <a:t>ge</a:t>
            </a:r>
            <a:r>
              <a:rPr lang="en-GB" dirty="0" smtClean="0"/>
              <a:t>: +count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586415" y="3213764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+D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969562" y="6211669"/>
            <a:ext cx="4169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+count pre-empts past-time clefts (*</a:t>
            </a:r>
            <a:r>
              <a:rPr lang="en-US" dirty="0" err="1" smtClean="0"/>
              <a:t>VgeO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and Activity </a:t>
            </a:r>
            <a:r>
              <a:rPr lang="en-US" dirty="0" err="1" smtClean="0"/>
              <a:t>nominals</a:t>
            </a:r>
            <a:r>
              <a:rPr lang="en-US" dirty="0" smtClean="0"/>
              <a:t> (*</a:t>
            </a:r>
            <a:r>
              <a:rPr lang="en-US" dirty="0" err="1" smtClean="0"/>
              <a:t>keui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lousi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780643" y="3445449"/>
            <a:ext cx="252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+D pre-empts past-time clefts (*</a:t>
            </a:r>
            <a:r>
              <a:rPr lang="en-US" dirty="0" err="1" smtClean="0"/>
              <a:t>VgeO</a:t>
            </a:r>
            <a:r>
              <a:rPr lang="en-US" dirty="0" smtClean="0"/>
              <a:t>) and Activity </a:t>
            </a:r>
            <a:r>
              <a:rPr lang="en-US" dirty="0" err="1" smtClean="0"/>
              <a:t>nominals</a:t>
            </a:r>
            <a:r>
              <a:rPr lang="en-US" dirty="0" smtClean="0"/>
              <a:t> (*</a:t>
            </a:r>
            <a:r>
              <a:rPr lang="en-US" dirty="0" err="1" smtClean="0"/>
              <a:t>keui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lousi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30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821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Cross-dialectal comparisons have shown </a:t>
            </a:r>
            <a:r>
              <a:rPr lang="en-US" dirty="0" err="1" smtClean="0"/>
              <a:t>microvariation</a:t>
            </a:r>
            <a:r>
              <a:rPr lang="en-US" dirty="0" smtClean="0"/>
              <a:t> in the uses of </a:t>
            </a:r>
            <a:r>
              <a:rPr lang="en-US" dirty="0" err="1" smtClean="0"/>
              <a:t>adnominalisers</a:t>
            </a:r>
            <a:r>
              <a:rPr lang="en-US" dirty="0" smtClean="0"/>
              <a:t>/structural particles </a:t>
            </a:r>
            <a:r>
              <a:rPr lang="en-US" i="1" dirty="0" smtClean="0"/>
              <a:t>de</a:t>
            </a:r>
            <a:r>
              <a:rPr lang="en-US" dirty="0" smtClean="0"/>
              <a:t> 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 </a:t>
            </a:r>
            <a:r>
              <a:rPr lang="en-US" altLang="zh-CN" i="1" dirty="0" err="1" smtClean="0"/>
              <a:t>ge</a:t>
            </a:r>
            <a:r>
              <a:rPr lang="en-US" altLang="zh-CN" dirty="0" smtClean="0"/>
              <a:t> (</a:t>
            </a:r>
            <a:r>
              <a:rPr lang="zh-CN" altLang="en-US" dirty="0" smtClean="0"/>
              <a:t>個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1162130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Building on Tang’s comparison between Cantonese </a:t>
            </a:r>
            <a:r>
              <a:rPr lang="en-GB" sz="2800" i="1" dirty="0" err="1" smtClean="0"/>
              <a:t>ge</a:t>
            </a:r>
            <a:r>
              <a:rPr lang="en-GB" sz="2800" dirty="0" smtClean="0"/>
              <a:t> (</a:t>
            </a:r>
            <a:r>
              <a:rPr lang="zh-CN" altLang="en-US" sz="2800" dirty="0" smtClean="0"/>
              <a:t>嘅</a:t>
            </a:r>
            <a:r>
              <a:rPr lang="en-US" altLang="zh-CN" sz="2800" dirty="0" smtClean="0"/>
              <a:t>) </a:t>
            </a:r>
            <a:r>
              <a:rPr lang="en-GB" sz="2800" dirty="0" smtClean="0"/>
              <a:t>and Mandarin </a:t>
            </a:r>
            <a:r>
              <a:rPr lang="en-GB" sz="2800" i="1" dirty="0" smtClean="0"/>
              <a:t>de</a:t>
            </a:r>
            <a:r>
              <a:rPr lang="en-GB" sz="2800" dirty="0" smtClean="0"/>
              <a:t> (</a:t>
            </a:r>
            <a:r>
              <a:rPr lang="zh-CN" altLang="en-US" sz="2800" dirty="0" smtClean="0"/>
              <a:t>的</a:t>
            </a:r>
            <a:r>
              <a:rPr lang="en-US" altLang="zh-CN" sz="2800" dirty="0" smtClean="0"/>
              <a:t>)</a:t>
            </a:r>
            <a:r>
              <a:rPr lang="en-GB" sz="2800" dirty="0" smtClean="0"/>
              <a:t>, intermediary mainland dialects show divergences between </a:t>
            </a:r>
            <a:r>
              <a:rPr lang="en-GB" sz="2800" dirty="0" err="1" smtClean="0"/>
              <a:t>VgeO</a:t>
            </a:r>
            <a:r>
              <a:rPr lang="en-GB" sz="2800" dirty="0" smtClean="0"/>
              <a:t> and *</a:t>
            </a:r>
            <a:r>
              <a:rPr lang="en-GB" sz="2800" dirty="0" err="1" smtClean="0"/>
              <a:t>keui</a:t>
            </a:r>
            <a:r>
              <a:rPr lang="en-GB" sz="2800" dirty="0" smtClean="0"/>
              <a:t> </a:t>
            </a:r>
            <a:r>
              <a:rPr lang="en-GB" sz="2800" dirty="0" err="1" smtClean="0"/>
              <a:t>ge</a:t>
            </a:r>
            <a:r>
              <a:rPr lang="en-GB" sz="2800" dirty="0" smtClean="0"/>
              <a:t> </a:t>
            </a:r>
            <a:r>
              <a:rPr lang="en-GB" sz="2800" dirty="0" err="1" smtClean="0"/>
              <a:t>lousi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3994934"/>
            <a:ext cx="1051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Chinese nominal domain further </a:t>
            </a:r>
            <a:r>
              <a:rPr lang="en-US" sz="2800" dirty="0" err="1" smtClean="0"/>
              <a:t>microparameterised</a:t>
            </a:r>
            <a:r>
              <a:rPr lang="en-US" sz="2800" dirty="0" smtClean="0"/>
              <a:t>: </a:t>
            </a:r>
            <a:endParaRPr lang="en-GB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24996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i="1" dirty="0" err="1" smtClean="0"/>
              <a:t>ge</a:t>
            </a:r>
            <a:r>
              <a:rPr lang="en-US" dirty="0" smtClean="0"/>
              <a:t> is more marked than </a:t>
            </a:r>
            <a:r>
              <a:rPr lang="en-US" i="1" dirty="0" smtClean="0"/>
              <a:t>de</a:t>
            </a:r>
            <a:r>
              <a:rPr lang="en-US" dirty="0" smtClean="0"/>
              <a:t> &lt;- 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86136" y="2249964"/>
            <a:ext cx="68058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</a:t>
            </a:r>
            <a:r>
              <a:rPr lang="en-US" dirty="0" smtClean="0"/>
              <a:t>lassifier </a:t>
            </a:r>
            <a:r>
              <a:rPr lang="en-US" dirty="0" err="1" smtClean="0"/>
              <a:t>ge</a:t>
            </a:r>
            <a:r>
              <a:rPr lang="en-US" dirty="0" smtClean="0"/>
              <a:t> (</a:t>
            </a:r>
            <a:r>
              <a:rPr lang="zh-CN" altLang="en-US" dirty="0" smtClean="0"/>
              <a:t>個</a:t>
            </a:r>
            <a:r>
              <a:rPr lang="en-US" altLang="zh-CN" dirty="0" smtClean="0"/>
              <a:t>) (+count/individual/delimit) (</a:t>
            </a:r>
            <a:r>
              <a:rPr lang="en-US" altLang="zh-CN" dirty="0" err="1" smtClean="0"/>
              <a:t>Bisang</a:t>
            </a:r>
            <a:r>
              <a:rPr lang="en-US" altLang="zh-CN" dirty="0" smtClean="0"/>
              <a:t> and Li (2012), Zhang (2013))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41173"/>
              </p:ext>
            </p:extLst>
          </p:nvPr>
        </p:nvGraphicFramePr>
        <p:xfrm>
          <a:off x="838200" y="460113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0818212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910017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Dialect families/areas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Adnominaliser</a:t>
                      </a:r>
                      <a:r>
                        <a:rPr lang="en-US" dirty="0" smtClean="0"/>
                        <a:t> (</a:t>
                      </a:r>
                      <a:r>
                        <a:rPr lang="zh-CN" altLang="en-US" dirty="0" smtClean="0"/>
                        <a:t>結構助詞）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53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  (</a:t>
                      </a:r>
                      <a:r>
                        <a:rPr lang="en-US" dirty="0" err="1" smtClean="0"/>
                        <a:t>VdeO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ta de </a:t>
                      </a:r>
                      <a:r>
                        <a:rPr lang="en-US" baseline="0" dirty="0" err="1" smtClean="0"/>
                        <a:t>laoshi</a:t>
                      </a:r>
                      <a:r>
                        <a:rPr lang="en-US" baseline="0" dirty="0" smtClean="0"/>
                        <a:t>) (-count)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880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 (Wu, Xiang, </a:t>
                      </a:r>
                      <a:r>
                        <a:rPr lang="en-US" dirty="0" err="1" smtClean="0"/>
                        <a:t>Kejia</a:t>
                      </a:r>
                      <a:r>
                        <a:rPr lang="en-US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VgeO</a:t>
                      </a:r>
                      <a:r>
                        <a:rPr lang="en-US" baseline="0" dirty="0" smtClean="0"/>
                        <a:t>, *</a:t>
                      </a:r>
                      <a:r>
                        <a:rPr lang="en-US" baseline="0" dirty="0" err="1" smtClean="0"/>
                        <a:t>keui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lousi</a:t>
                      </a:r>
                      <a:r>
                        <a:rPr lang="en-US" baseline="0" dirty="0" smtClean="0"/>
                        <a:t>) (+count, +/-D)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37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 (Cantonese, Taiwanese Min)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</a:t>
                      </a:r>
                      <a:r>
                        <a:rPr lang="en-US" baseline="0" dirty="0" smtClean="0"/>
                        <a:t> (*</a:t>
                      </a:r>
                      <a:r>
                        <a:rPr lang="en-US" baseline="0" dirty="0" err="1" smtClean="0"/>
                        <a:t>VgeO</a:t>
                      </a:r>
                      <a:r>
                        <a:rPr lang="en-US" baseline="0" dirty="0" smtClean="0"/>
                        <a:t>, *</a:t>
                      </a:r>
                      <a:r>
                        <a:rPr lang="en-US" baseline="0" dirty="0" err="1" smtClean="0"/>
                        <a:t>keui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lousi</a:t>
                      </a:r>
                      <a:r>
                        <a:rPr lang="en-US" baseline="0" dirty="0" smtClean="0"/>
                        <a:t>) (+count, +D)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73546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6084493"/>
            <a:ext cx="1051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L2-parameter resetting, (un)interpretable features may influence calque transfer (</a:t>
            </a:r>
            <a:r>
              <a:rPr lang="en-US" sz="2400" dirty="0" err="1" smtClean="0"/>
              <a:t>Tsimpli</a:t>
            </a:r>
            <a:r>
              <a:rPr lang="en-US" sz="2400" dirty="0" smtClean="0"/>
              <a:t> (passim), van </a:t>
            </a:r>
            <a:r>
              <a:rPr lang="en-US" sz="2400" dirty="0" err="1" smtClean="0"/>
              <a:t>Gelderen</a:t>
            </a:r>
            <a:r>
              <a:rPr lang="en-US" sz="2400" dirty="0" smtClean="0"/>
              <a:t> (2019)).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0314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Thanks and 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Thank you all for listening!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zh-TW" altLang="en-US" dirty="0"/>
              <a:t>多謝大家今日嘅聆聽，請大家保持聯絡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err="1" smtClean="0"/>
              <a:t>Muito</a:t>
            </a:r>
            <a:r>
              <a:rPr lang="en-US" altLang="zh-TW" dirty="0" smtClean="0"/>
              <a:t> obrigado </a:t>
            </a:r>
            <a:r>
              <a:rPr lang="en-US" altLang="zh-TW" dirty="0" err="1" smtClean="0"/>
              <a:t>por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assistirem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ao</a:t>
            </a:r>
            <a:r>
              <a:rPr lang="en-US" altLang="zh-TW" dirty="0" smtClean="0"/>
              <a:t> meu </a:t>
            </a:r>
            <a:r>
              <a:rPr lang="en-US" altLang="zh-TW" dirty="0" err="1" smtClean="0"/>
              <a:t>colóquio</a:t>
            </a:r>
            <a:r>
              <a:rPr lang="en-US" altLang="zh-TW" dirty="0" smtClean="0"/>
              <a:t>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keith.tse@balliol-oxford.com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03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CN" dirty="0" err="1" smtClean="0"/>
              <a:t>Nominalisation</a:t>
            </a:r>
            <a:r>
              <a:rPr lang="en-US" altLang="zh-CN" dirty="0" smtClean="0"/>
              <a:t> in Chinese (</a:t>
            </a:r>
            <a:r>
              <a:rPr lang="zh-CN" altLang="en-US" dirty="0" smtClean="0"/>
              <a:t>漢語</a:t>
            </a:r>
            <a:r>
              <a:rPr lang="zh-CN" altLang="en-US" dirty="0" smtClean="0"/>
              <a:t>名詞化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5260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Attribution: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54310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Adnominaliser</a:t>
            </a:r>
            <a:r>
              <a:rPr lang="en-US" dirty="0" smtClean="0"/>
              <a:t> (</a:t>
            </a:r>
            <a:r>
              <a:rPr lang="zh-CN" altLang="en-US" dirty="0" smtClean="0"/>
              <a:t>結構助詞</a:t>
            </a:r>
            <a:r>
              <a:rPr lang="en-US" altLang="zh-CN" dirty="0" smtClean="0"/>
              <a:t>): </a:t>
            </a:r>
            <a:r>
              <a:rPr lang="en-US" altLang="zh-CN" i="1" dirty="0" smtClean="0"/>
              <a:t>de</a:t>
            </a:r>
            <a:r>
              <a:rPr lang="en-US" altLang="zh-CN" dirty="0" smtClean="0"/>
              <a:t> 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)/ </a:t>
            </a:r>
            <a:r>
              <a:rPr lang="en-US" altLang="zh-CN" i="1" dirty="0" err="1" smtClean="0"/>
              <a:t>ge</a:t>
            </a:r>
            <a:r>
              <a:rPr lang="en-US" altLang="zh-CN" dirty="0" smtClean="0"/>
              <a:t> (</a:t>
            </a:r>
            <a:r>
              <a:rPr lang="zh-CN" altLang="en-US" dirty="0" smtClean="0"/>
              <a:t>嘅</a:t>
            </a:r>
            <a:r>
              <a:rPr lang="en-US" altLang="zh-CN" dirty="0" smtClean="0"/>
              <a:t>/</a:t>
            </a:r>
            <a:r>
              <a:rPr lang="zh-CN" altLang="en-US" dirty="0" smtClean="0"/>
              <a:t>个</a:t>
            </a:r>
            <a:r>
              <a:rPr lang="en-US" altLang="zh-CN" dirty="0" smtClean="0"/>
              <a:t>) ([t-]/[g-]) </a:t>
            </a:r>
            <a:r>
              <a:rPr lang="zh-CN" altLang="en-US" dirty="0" smtClean="0"/>
              <a:t>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8852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Multiple nominal functions &gt; 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53526" y="58852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Differential functional heads in nominal domain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(Paul (2019))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0662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(Ad)nominalization (Yap et al (2011)): 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0107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Possession (</a:t>
            </a:r>
            <a:r>
              <a:rPr lang="en-US" dirty="0" err="1" smtClean="0"/>
              <a:t>cf</a:t>
            </a:r>
            <a:r>
              <a:rPr lang="en-US" dirty="0" smtClean="0"/>
              <a:t> English ‘s):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24784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我的車 </a:t>
            </a:r>
            <a:r>
              <a:rPr lang="en-US" altLang="zh-CN" dirty="0" smtClean="0"/>
              <a:t>(Mandarin)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</a:t>
            </a:r>
            <a:r>
              <a:rPr lang="en-US" dirty="0" smtClean="0"/>
              <a:t>o de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‘My car’ 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71147" y="24784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我   嘅 車 </a:t>
            </a:r>
            <a:r>
              <a:rPr lang="en-US" altLang="zh-CN" dirty="0" smtClean="0"/>
              <a:t>(</a:t>
            </a:r>
            <a:r>
              <a:rPr lang="zh-CN" altLang="en-US" dirty="0" smtClean="0"/>
              <a:t>我  架 車</a:t>
            </a:r>
            <a:r>
              <a:rPr lang="en-US" altLang="zh-CN" dirty="0" smtClean="0"/>
              <a:t>)  (Cantonese)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ngo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 </a:t>
            </a:r>
            <a:r>
              <a:rPr lang="en-US" dirty="0" err="1" smtClean="0"/>
              <a:t>ngo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‘My car’ (</a:t>
            </a:r>
            <a:r>
              <a:rPr lang="en-US" dirty="0" err="1" smtClean="0"/>
              <a:t>Sio</a:t>
            </a:r>
            <a:r>
              <a:rPr lang="en-US" dirty="0" smtClean="0"/>
              <a:t> (2011:129))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43947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胖     的 女人 </a:t>
            </a:r>
            <a:r>
              <a:rPr lang="en-US" altLang="zh-CN" dirty="0" smtClean="0"/>
              <a:t>(Mandarin)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</a:t>
            </a:r>
            <a:r>
              <a:rPr lang="en-US" dirty="0" smtClean="0"/>
              <a:t>ang de </a:t>
            </a:r>
            <a:r>
              <a:rPr lang="en-US" dirty="0" err="1" smtClean="0"/>
              <a:t>nüren</a:t>
            </a:r>
            <a:r>
              <a:rPr 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‘fat woman’ </a:t>
            </a:r>
            <a:endParaRPr lang="en-GB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771147" y="43947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肥     嘅</a:t>
            </a:r>
            <a:r>
              <a:rPr lang="zh-CN" altLang="en-US" dirty="0" smtClean="0"/>
              <a:t> 女    人 </a:t>
            </a:r>
            <a:r>
              <a:rPr lang="en-US" altLang="zh-CN" dirty="0" smtClean="0"/>
              <a:t>(Cantonese)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pang </a:t>
            </a:r>
            <a:r>
              <a:rPr lang="en-US" altLang="zh-CN" dirty="0" err="1" smtClean="0"/>
              <a:t>g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neoi</a:t>
            </a:r>
            <a:r>
              <a:rPr lang="en-US" dirty="0" smtClean="0"/>
              <a:t> </a:t>
            </a:r>
            <a:r>
              <a:rPr lang="en-US" dirty="0" err="1" smtClean="0"/>
              <a:t>jan</a:t>
            </a:r>
            <a:r>
              <a:rPr 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‘fat woman’ (</a:t>
            </a:r>
            <a:r>
              <a:rPr lang="en-US" dirty="0" err="1" smtClean="0"/>
              <a:t>Sio</a:t>
            </a:r>
            <a:r>
              <a:rPr lang="en-US" dirty="0" smtClean="0"/>
              <a:t> (2011:129))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45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Nominalisation</a:t>
            </a:r>
            <a:r>
              <a:rPr lang="en-US" altLang="zh-CN" dirty="0" smtClean="0"/>
              <a:t> in Chinese dialects: </a:t>
            </a:r>
            <a:r>
              <a:rPr lang="en-US" altLang="zh-CN" dirty="0" err="1" smtClean="0"/>
              <a:t>microvariation</a:t>
            </a:r>
            <a:r>
              <a:rPr lang="en-US" altLang="zh-CN" dirty="0" smtClean="0"/>
              <a:t> (</a:t>
            </a:r>
            <a:r>
              <a:rPr lang="zh-CN" altLang="en-US" dirty="0" smtClean="0"/>
              <a:t>漢語</a:t>
            </a:r>
            <a:r>
              <a:rPr lang="zh-CN" altLang="en-US" dirty="0" smtClean="0"/>
              <a:t>名詞化</a:t>
            </a:r>
            <a:r>
              <a:rPr lang="zh-CN" altLang="en-US" dirty="0" smtClean="0"/>
              <a:t>的參數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69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Chinese cleft constructions (</a:t>
            </a:r>
            <a:r>
              <a:rPr lang="zh-CN" altLang="en-US" dirty="0" smtClean="0"/>
              <a:t>是</a:t>
            </a:r>
            <a:r>
              <a:rPr lang="en-US" altLang="zh-CN" dirty="0" smtClean="0"/>
              <a:t>-</a:t>
            </a:r>
            <a:r>
              <a:rPr lang="zh-CN" altLang="en-US" dirty="0" smtClean="0"/>
              <a:t>的</a:t>
            </a:r>
            <a:r>
              <a:rPr lang="en-US" altLang="zh-CN" dirty="0" smtClean="0"/>
              <a:t>/</a:t>
            </a:r>
            <a:r>
              <a:rPr lang="zh-CN" altLang="en-US" dirty="0" smtClean="0"/>
              <a:t>係</a:t>
            </a:r>
            <a:r>
              <a:rPr lang="en-US" altLang="zh-CN" dirty="0" smtClean="0"/>
              <a:t>-</a:t>
            </a:r>
            <a:r>
              <a:rPr lang="zh-CN" altLang="en-US" dirty="0" smtClean="0"/>
              <a:t>嘅</a:t>
            </a:r>
            <a:r>
              <a:rPr lang="en-US" altLang="zh-CN" dirty="0" smtClean="0"/>
              <a:t>: COP +</a:t>
            </a:r>
            <a:r>
              <a:rPr lang="en-US" dirty="0" smtClean="0"/>
              <a:t> </a:t>
            </a:r>
            <a:r>
              <a:rPr lang="en-US" i="1" dirty="0" smtClean="0"/>
              <a:t>de/</a:t>
            </a:r>
            <a:r>
              <a:rPr lang="en-US" i="1" dirty="0" err="1" smtClean="0"/>
              <a:t>ge</a:t>
            </a:r>
            <a:r>
              <a:rPr lang="en-US" dirty="0" smtClean="0"/>
              <a:t>):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32501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Adnominaliser</a:t>
            </a:r>
            <a:r>
              <a:rPr lang="en-US" dirty="0" smtClean="0"/>
              <a:t> (</a:t>
            </a:r>
            <a:r>
              <a:rPr lang="zh-CN" altLang="en-US" dirty="0" smtClean="0"/>
              <a:t>結構助詞</a:t>
            </a:r>
            <a:r>
              <a:rPr lang="en-US" altLang="zh-CN" dirty="0" smtClean="0"/>
              <a:t>): </a:t>
            </a:r>
            <a:r>
              <a:rPr lang="en-US" altLang="zh-CN" i="1" dirty="0" smtClean="0"/>
              <a:t>de</a:t>
            </a:r>
            <a:r>
              <a:rPr lang="en-US" altLang="zh-CN" dirty="0" smtClean="0"/>
              <a:t> 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 vs </a:t>
            </a:r>
            <a:r>
              <a:rPr lang="en-US" altLang="zh-CN" i="1" dirty="0" err="1" smtClean="0"/>
              <a:t>ge</a:t>
            </a:r>
            <a:r>
              <a:rPr lang="en-US" altLang="zh-CN" dirty="0" smtClean="0"/>
              <a:t> (</a:t>
            </a:r>
            <a:r>
              <a:rPr lang="zh-CN" altLang="en-US" dirty="0" smtClean="0"/>
              <a:t>嘅</a:t>
            </a:r>
            <a:r>
              <a:rPr lang="en-US" altLang="zh-CN" dirty="0" smtClean="0"/>
              <a:t>) </a:t>
            </a:r>
            <a:r>
              <a:rPr lang="zh-CN" altLang="en-US" dirty="0" smtClean="0"/>
              <a:t>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8286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他 是 昨天      買</a:t>
            </a:r>
            <a:r>
              <a:rPr lang="en-US" altLang="zh-CN" dirty="0" smtClean="0"/>
              <a:t>-</a:t>
            </a:r>
            <a:r>
              <a:rPr lang="zh-CN" altLang="en-US" dirty="0" smtClean="0"/>
              <a:t>的   票 </a:t>
            </a:r>
            <a:r>
              <a:rPr lang="en-US" altLang="zh-CN" dirty="0" smtClean="0"/>
              <a:t>(Mandarin)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</a:t>
            </a:r>
            <a:r>
              <a:rPr lang="en-US" altLang="zh-CN" dirty="0" smtClean="0"/>
              <a:t>a </a:t>
            </a:r>
            <a:r>
              <a:rPr lang="en-US" altLang="zh-CN" dirty="0" err="1" smtClean="0"/>
              <a:t>shi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zuotian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mai</a:t>
            </a:r>
            <a:r>
              <a:rPr lang="en-US" altLang="zh-CN" dirty="0" smtClean="0"/>
              <a:t>-de </a:t>
            </a:r>
            <a:r>
              <a:rPr lang="en-US" altLang="zh-CN" dirty="0" err="1" smtClean="0"/>
              <a:t>piao</a:t>
            </a:r>
            <a:endParaRPr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‘It was yesterday that he bought tickets.’  </a:t>
            </a:r>
            <a:r>
              <a:rPr lang="zh-CN" altLang="en-US" dirty="0" smtClean="0"/>
              <a:t> 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19737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Tang (2011)/</a:t>
            </a:r>
            <a:r>
              <a:rPr lang="zh-CN" altLang="en-US" dirty="0" smtClean="0"/>
              <a:t>鄧 </a:t>
            </a:r>
            <a:r>
              <a:rPr lang="en-US" altLang="zh-CN" dirty="0" smtClean="0"/>
              <a:t>2008; 2009; 2010: </a:t>
            </a:r>
            <a:r>
              <a:rPr lang="en-US" dirty="0"/>
              <a:t>North vs South (</a:t>
            </a:r>
            <a:r>
              <a:rPr lang="zh-CN" altLang="en-US" dirty="0"/>
              <a:t>南北非是</a:t>
            </a:r>
            <a:r>
              <a:rPr lang="en-US" altLang="zh-CN" dirty="0"/>
              <a:t>) (</a:t>
            </a:r>
            <a:r>
              <a:rPr lang="zh-CN" altLang="en-US" dirty="0"/>
              <a:t>鄧</a:t>
            </a:r>
            <a:r>
              <a:rPr lang="en-US" altLang="zh-CN" dirty="0"/>
              <a:t> </a:t>
            </a:r>
            <a:r>
              <a:rPr lang="en-US" altLang="zh-CN" dirty="0" smtClean="0"/>
              <a:t>2009:243)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 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42866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Chinese Activity </a:t>
            </a:r>
            <a:r>
              <a:rPr lang="en-US" dirty="0" err="1" smtClean="0"/>
              <a:t>nominals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zh-CN" altLang="en-US" dirty="0" smtClean="0"/>
              <a:t>他的老師當得好</a:t>
            </a:r>
            <a:r>
              <a:rPr lang="en-US" altLang="zh-CN" dirty="0" smtClean="0"/>
              <a:t>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他的老師當得好</a:t>
            </a:r>
            <a:r>
              <a:rPr lang="en-US" altLang="zh-CN" dirty="0" smtClean="0"/>
              <a:t> (Mandarin)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</a:t>
            </a:r>
            <a:r>
              <a:rPr lang="en-US" dirty="0" smtClean="0"/>
              <a:t>a de </a:t>
            </a:r>
            <a:r>
              <a:rPr lang="en-US" dirty="0" err="1" smtClean="0"/>
              <a:t>laoshi</a:t>
            </a:r>
            <a:r>
              <a:rPr lang="en-US" dirty="0" smtClean="0"/>
              <a:t> dang de </a:t>
            </a:r>
            <a:r>
              <a:rPr lang="en-US" dirty="0" err="1" smtClean="0"/>
              <a:t>hao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‘He is being a good teacher.’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199" y="6200664"/>
            <a:ext cx="3140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d</a:t>
            </a:r>
            <a:r>
              <a:rPr lang="en-US" sz="2800" i="1" dirty="0" smtClean="0"/>
              <a:t>e</a:t>
            </a:r>
            <a:r>
              <a:rPr lang="en-US" sz="2800" dirty="0" smtClean="0"/>
              <a:t> (</a:t>
            </a:r>
            <a:r>
              <a:rPr lang="zh-CN" altLang="en-US" sz="2800" dirty="0" smtClean="0"/>
              <a:t>的</a:t>
            </a:r>
            <a:r>
              <a:rPr lang="en-US" altLang="zh-CN" sz="2800" dirty="0" smtClean="0"/>
              <a:t>) </a:t>
            </a:r>
            <a:r>
              <a:rPr lang="en-GB" sz="2800" dirty="0"/>
              <a:t>≠ </a:t>
            </a:r>
            <a:r>
              <a:rPr lang="en-GB" sz="2800" dirty="0" smtClean="0"/>
              <a:t> </a:t>
            </a:r>
            <a:r>
              <a:rPr lang="en-GB" sz="2800" i="1" dirty="0" err="1" smtClean="0"/>
              <a:t>ge</a:t>
            </a:r>
            <a:r>
              <a:rPr lang="en-GB" sz="2800" dirty="0" smtClean="0"/>
              <a:t> (</a:t>
            </a:r>
            <a:r>
              <a:rPr lang="zh-CN" altLang="en-US" sz="2800" dirty="0" smtClean="0"/>
              <a:t>嘅）</a:t>
            </a:r>
            <a:endParaRPr lang="en-GB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306552" y="2819557"/>
            <a:ext cx="58854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佢  係  琴日     買</a:t>
            </a:r>
            <a:r>
              <a:rPr lang="en-US" altLang="zh-TW" dirty="0" smtClean="0"/>
              <a:t>-</a:t>
            </a:r>
            <a:r>
              <a:rPr lang="zh-TW" altLang="en-US" dirty="0" smtClean="0"/>
              <a:t>嘅    非 </a:t>
            </a:r>
            <a:r>
              <a:rPr lang="en-US" altLang="zh-TW" dirty="0" smtClean="0"/>
              <a:t>(Cantonese)</a:t>
            </a:r>
          </a:p>
          <a:p>
            <a:pPr marL="0" indent="0">
              <a:buNone/>
            </a:pPr>
            <a:r>
              <a:rPr lang="en-US" dirty="0" err="1"/>
              <a:t>k</a:t>
            </a:r>
            <a:r>
              <a:rPr lang="en-US" dirty="0" err="1" smtClean="0"/>
              <a:t>eui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kamjat</a:t>
            </a:r>
            <a:r>
              <a:rPr lang="en-US" dirty="0" smtClean="0"/>
              <a:t> </a:t>
            </a:r>
            <a:r>
              <a:rPr lang="en-US" dirty="0" err="1" smtClean="0"/>
              <a:t>maai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fei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306552" y="4783462"/>
            <a:ext cx="58854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佢  嘅 老師 做  得   好 </a:t>
            </a:r>
            <a:r>
              <a:rPr lang="en-US" altLang="zh-TW" dirty="0" smtClean="0"/>
              <a:t>(Cantonese)</a:t>
            </a:r>
          </a:p>
          <a:p>
            <a:pPr marL="0" indent="0">
              <a:buNone/>
            </a:pPr>
            <a:r>
              <a:rPr lang="en-US" dirty="0" err="1"/>
              <a:t>k</a:t>
            </a:r>
            <a:r>
              <a:rPr lang="en-US" dirty="0" err="1" smtClean="0"/>
              <a:t>eui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lousi</a:t>
            </a:r>
            <a:r>
              <a:rPr lang="en-US" dirty="0" smtClean="0"/>
              <a:t> </a:t>
            </a:r>
            <a:r>
              <a:rPr lang="en-US" dirty="0" err="1" smtClean="0"/>
              <a:t>zou</a:t>
            </a:r>
            <a:r>
              <a:rPr lang="en-US" dirty="0" smtClean="0"/>
              <a:t> </a:t>
            </a:r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hou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989696" y="5562764"/>
            <a:ext cx="7202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err="1" smtClean="0"/>
              <a:t>ge</a:t>
            </a:r>
            <a:r>
              <a:rPr lang="en-GB" sz="2800" dirty="0" smtClean="0"/>
              <a:t> (</a:t>
            </a:r>
            <a:r>
              <a:rPr lang="zh-CN" altLang="en-US" sz="2800" dirty="0" smtClean="0"/>
              <a:t>嘅</a:t>
            </a:r>
            <a:r>
              <a:rPr lang="en-US" altLang="zh-CN" sz="2800" dirty="0" smtClean="0"/>
              <a:t>) (more marked than </a:t>
            </a:r>
            <a:r>
              <a:rPr lang="en-US" altLang="zh-CN" sz="2800" i="1" dirty="0" smtClean="0"/>
              <a:t>de 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的</a:t>
            </a:r>
            <a:r>
              <a:rPr lang="en-US" altLang="zh-CN" sz="2800" dirty="0" smtClean="0"/>
              <a:t>) since it does not occur in past-time clefts or Activity </a:t>
            </a:r>
            <a:r>
              <a:rPr lang="en-US" altLang="zh-CN" sz="2800" dirty="0" err="1" smtClean="0"/>
              <a:t>nominals</a:t>
            </a:r>
            <a:r>
              <a:rPr lang="en-US" altLang="zh-CN" sz="2800" dirty="0" smtClean="0"/>
              <a:t> in subject position)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7460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9" grpId="0"/>
      <p:bldP spid="4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11353800" cy="1325563"/>
          </a:xfrm>
        </p:spPr>
        <p:txBody>
          <a:bodyPr/>
          <a:lstStyle/>
          <a:p>
            <a:r>
              <a:rPr lang="en-US" dirty="0" smtClean="0"/>
              <a:t>Chinese dialectal </a:t>
            </a:r>
            <a:r>
              <a:rPr lang="en-US" dirty="0" err="1" smtClean="0"/>
              <a:t>microvariation</a:t>
            </a:r>
            <a:r>
              <a:rPr lang="en-US" dirty="0" smtClean="0"/>
              <a:t>: </a:t>
            </a:r>
            <a:r>
              <a:rPr lang="en-US" dirty="0" err="1" smtClean="0"/>
              <a:t>VdeO</a:t>
            </a:r>
            <a:r>
              <a:rPr lang="en-US" dirty="0" smtClean="0"/>
              <a:t> vs *</a:t>
            </a:r>
            <a:r>
              <a:rPr lang="en-US" dirty="0" err="1" smtClean="0"/>
              <a:t>VgeO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57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de</a:t>
            </a:r>
            <a:r>
              <a:rPr lang="en-US" dirty="0" smtClean="0"/>
              <a:t> 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</a:t>
            </a:r>
            <a:r>
              <a:rPr lang="en-US" dirty="0" smtClean="0"/>
              <a:t> vs </a:t>
            </a:r>
            <a:r>
              <a:rPr lang="en-US" i="1" dirty="0" err="1" smtClean="0"/>
              <a:t>ge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zh-CN" altLang="en-US" dirty="0" smtClean="0"/>
              <a:t>嘅</a:t>
            </a:r>
            <a:r>
              <a:rPr lang="en-US" altLang="zh-CN" dirty="0" smtClean="0"/>
              <a:t>) </a:t>
            </a:r>
            <a:r>
              <a:rPr lang="en-US" dirty="0" smtClean="0"/>
              <a:t>(North vs South (</a:t>
            </a:r>
            <a:r>
              <a:rPr lang="zh-CN" altLang="en-US" dirty="0" smtClean="0"/>
              <a:t>南北非是</a:t>
            </a:r>
            <a:r>
              <a:rPr lang="en-US" altLang="zh-CN" dirty="0" smtClean="0"/>
              <a:t>)</a:t>
            </a:r>
            <a:r>
              <a:rPr lang="en-US" sz="3600" b="1" dirty="0" smtClean="0"/>
              <a:t>?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3553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Wu (</a:t>
            </a:r>
            <a:r>
              <a:rPr lang="zh-CN" altLang="en-US" dirty="0" smtClean="0"/>
              <a:t>吳</a:t>
            </a:r>
            <a:r>
              <a:rPr lang="en-US" altLang="zh-CN" dirty="0" smtClean="0"/>
              <a:t>):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9799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Cantonese(</a:t>
            </a:r>
            <a:r>
              <a:rPr lang="zh-CN" altLang="en-US" dirty="0" smtClean="0"/>
              <a:t>粵</a:t>
            </a:r>
            <a:r>
              <a:rPr lang="en-US" altLang="zh-CN" dirty="0" smtClean="0"/>
              <a:t>)</a:t>
            </a:r>
            <a:r>
              <a:rPr lang="en-US" dirty="0" smtClean="0"/>
              <a:t>/Taiwanese Min (</a:t>
            </a:r>
            <a:r>
              <a:rPr lang="zh-CN" altLang="en-US" dirty="0" smtClean="0"/>
              <a:t>台灣閩</a:t>
            </a:r>
            <a:r>
              <a:rPr lang="en-US" altLang="zh-CN" dirty="0" smtClean="0"/>
              <a:t>)</a:t>
            </a:r>
            <a:r>
              <a:rPr lang="en-US" dirty="0" smtClean="0"/>
              <a:t>: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38200" y="2481836"/>
            <a:ext cx="5118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俚 是 昨日 買</a:t>
            </a:r>
            <a:r>
              <a:rPr lang="en-US" altLang="zh-TW" dirty="0"/>
              <a:t>-</a:t>
            </a:r>
            <a:r>
              <a:rPr lang="zh-TW" altLang="en-US" dirty="0"/>
              <a:t>個 </a:t>
            </a:r>
            <a:r>
              <a:rPr lang="zh-TW" altLang="en-US" dirty="0" smtClean="0"/>
              <a:t>票</a:t>
            </a:r>
            <a:endParaRPr lang="en-US" altLang="zh-TW" dirty="0" smtClean="0"/>
          </a:p>
          <a:p>
            <a:r>
              <a:rPr lang="en-US" altLang="zh-TW" dirty="0" smtClean="0"/>
              <a:t>‘It was yesterday that you bought tickets.’ (Suzhou)</a:t>
            </a:r>
            <a:endParaRPr lang="en-US" altLang="zh-TW" dirty="0"/>
          </a:p>
        </p:txBody>
      </p:sp>
      <p:sp>
        <p:nvSpPr>
          <p:cNvPr id="7" name="Rectangle 6"/>
          <p:cNvSpPr/>
          <p:nvPr/>
        </p:nvSpPr>
        <p:spPr>
          <a:xfrm>
            <a:off x="6742651" y="1881672"/>
            <a:ext cx="5449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我 是 </a:t>
            </a:r>
            <a:r>
              <a:rPr lang="zh-TW" altLang="en-US" dirty="0" smtClean="0"/>
              <a:t>前</a:t>
            </a:r>
            <a:r>
              <a:rPr lang="zh-TW" altLang="en-US" dirty="0"/>
              <a:t>年 到</a:t>
            </a:r>
            <a:r>
              <a:rPr lang="en-US" altLang="zh-TW" dirty="0"/>
              <a:t>-</a:t>
            </a:r>
            <a:r>
              <a:rPr lang="zh-TW" altLang="en-US" dirty="0"/>
              <a:t>個 北</a:t>
            </a:r>
            <a:r>
              <a:rPr lang="zh-TW" altLang="en-US" dirty="0" smtClean="0"/>
              <a:t>京</a:t>
            </a:r>
            <a:endParaRPr lang="en-US" altLang="zh-TW" dirty="0" smtClean="0"/>
          </a:p>
          <a:p>
            <a:r>
              <a:rPr lang="en-US" dirty="0" smtClean="0"/>
              <a:t>‘It was two years ago that I went to Beijing.’ (Xinhua) </a:t>
            </a:r>
          </a:p>
          <a:p>
            <a:r>
              <a:rPr lang="en-US" dirty="0" smtClean="0"/>
              <a:t>(Wu (2005)) 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38200" y="4333619"/>
            <a:ext cx="4514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我 係 </a:t>
            </a:r>
            <a:r>
              <a:rPr lang="zh-TW" altLang="en-US" dirty="0" smtClean="0"/>
              <a:t>哺</a:t>
            </a:r>
            <a:r>
              <a:rPr lang="zh-CN" altLang="en-US" dirty="0" smtClean="0"/>
              <a:t>日</a:t>
            </a:r>
            <a:r>
              <a:rPr lang="zh-TW" altLang="en-US" dirty="0" smtClean="0"/>
              <a:t> </a:t>
            </a:r>
            <a:r>
              <a:rPr lang="zh-CN" altLang="en-US" dirty="0" smtClean="0"/>
              <a:t>買</a:t>
            </a:r>
            <a:r>
              <a:rPr lang="en-US" altLang="zh-CN" dirty="0" smtClean="0"/>
              <a:t>-</a:t>
            </a:r>
            <a:r>
              <a:rPr lang="zh-CN" altLang="en-US" dirty="0" smtClean="0"/>
              <a:t>介 票</a:t>
            </a:r>
            <a:endParaRPr lang="en-US" altLang="zh-TW" dirty="0" smtClean="0"/>
          </a:p>
          <a:p>
            <a:r>
              <a:rPr lang="en-US" dirty="0" smtClean="0"/>
              <a:t>‘It was </a:t>
            </a:r>
            <a:r>
              <a:rPr lang="en-US" altLang="zh-CN" dirty="0" smtClean="0"/>
              <a:t>yesterday </a:t>
            </a:r>
            <a:r>
              <a:rPr lang="en-US" dirty="0" smtClean="0"/>
              <a:t>that I bought tickets Beijing.’ 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794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800" dirty="0" smtClean="0"/>
              <a:t>吾 </a:t>
            </a:r>
            <a:r>
              <a:rPr lang="zh-TW" altLang="en-US" sz="1800" dirty="0"/>
              <a:t>是 昨日 買</a:t>
            </a:r>
            <a:r>
              <a:rPr lang="en-US" altLang="zh-TW" sz="1800" dirty="0"/>
              <a:t>-</a:t>
            </a:r>
            <a:r>
              <a:rPr lang="zh-TW" altLang="en-US" sz="1800" dirty="0"/>
              <a:t>個 </a:t>
            </a:r>
            <a:r>
              <a:rPr lang="zh-TW" altLang="en-US" sz="1800" dirty="0" smtClean="0"/>
              <a:t>票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‘It was yesterday that I bought tickets.’ (Shanghainese)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381039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dirty="0" err="1" smtClean="0"/>
              <a:t>Kejia</a:t>
            </a:r>
            <a:r>
              <a:rPr lang="en-US" altLang="zh-CN" sz="2800" dirty="0" smtClean="0"/>
              <a:t> (</a:t>
            </a:r>
            <a:r>
              <a:rPr lang="zh-CN" altLang="en-US" sz="2800" dirty="0" smtClean="0"/>
              <a:t>客家</a:t>
            </a:r>
            <a:r>
              <a:rPr lang="en-US" altLang="zh-CN" sz="2800" dirty="0" smtClean="0"/>
              <a:t>): </a:t>
            </a:r>
            <a:endParaRPr lang="en-US" altLang="zh-TW" sz="2800" dirty="0"/>
          </a:p>
        </p:txBody>
      </p:sp>
      <p:sp>
        <p:nvSpPr>
          <p:cNvPr id="11" name="Rectangle 10"/>
          <p:cNvSpPr/>
          <p:nvPr/>
        </p:nvSpPr>
        <p:spPr>
          <a:xfrm>
            <a:off x="6742651" y="135535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dirty="0" smtClean="0"/>
              <a:t>Xiang (</a:t>
            </a:r>
            <a:r>
              <a:rPr lang="zh-CN" altLang="en-US" sz="2800" dirty="0" smtClean="0"/>
              <a:t>湘</a:t>
            </a:r>
            <a:r>
              <a:rPr lang="en-US" altLang="zh-CN" sz="2800" dirty="0" smtClean="0"/>
              <a:t>): </a:t>
            </a:r>
            <a:endParaRPr lang="en-US" altLang="zh-TW" sz="2800" dirty="0"/>
          </a:p>
        </p:txBody>
      </p:sp>
      <p:sp>
        <p:nvSpPr>
          <p:cNvPr id="12" name="Rectangle 11"/>
          <p:cNvSpPr/>
          <p:nvPr/>
        </p:nvSpPr>
        <p:spPr>
          <a:xfrm>
            <a:off x="838200" y="536784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*</a:t>
            </a:r>
            <a:r>
              <a:rPr lang="zh-TW" altLang="en-US" dirty="0"/>
              <a:t>佢  係  琴日     買</a:t>
            </a:r>
            <a:r>
              <a:rPr lang="en-US" altLang="zh-TW" dirty="0"/>
              <a:t>-</a:t>
            </a:r>
            <a:r>
              <a:rPr lang="zh-TW" altLang="en-US" dirty="0"/>
              <a:t>嘅    非 </a:t>
            </a:r>
            <a:endParaRPr lang="en-US" altLang="zh-TW" dirty="0"/>
          </a:p>
          <a:p>
            <a:r>
              <a:rPr lang="en-US" dirty="0" err="1"/>
              <a:t>Keui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kamjat</a:t>
            </a:r>
            <a:r>
              <a:rPr lang="en-US" dirty="0"/>
              <a:t> </a:t>
            </a:r>
            <a:r>
              <a:rPr lang="en-US" dirty="0" err="1"/>
              <a:t>maai</a:t>
            </a:r>
            <a:r>
              <a:rPr lang="en-US" dirty="0"/>
              <a:t> </a:t>
            </a:r>
            <a:r>
              <a:rPr lang="en-US" dirty="0" err="1"/>
              <a:t>ge</a:t>
            </a:r>
            <a:r>
              <a:rPr lang="en-US" dirty="0"/>
              <a:t> </a:t>
            </a:r>
            <a:r>
              <a:rPr lang="en-US" dirty="0" err="1" smtClean="0"/>
              <a:t>fei</a:t>
            </a:r>
            <a:endParaRPr lang="en-US" dirty="0" smtClean="0"/>
          </a:p>
          <a:p>
            <a:r>
              <a:rPr lang="en-US" dirty="0" smtClean="0"/>
              <a:t>(intended) ‘It was yesterday that I bought tickets.’ (Cantonese)</a:t>
            </a:r>
          </a:p>
          <a:p>
            <a:r>
              <a:rPr lang="en-US" dirty="0" smtClean="0"/>
              <a:t>*</a:t>
            </a:r>
            <a:r>
              <a:rPr lang="zh-CN" altLang="en-US" dirty="0" smtClean="0"/>
              <a:t>我是在台灣出個生</a:t>
            </a:r>
            <a:endParaRPr lang="en-US" altLang="zh-CN" dirty="0" smtClean="0"/>
          </a:p>
          <a:p>
            <a:r>
              <a:rPr lang="en-US" dirty="0" smtClean="0"/>
              <a:t>(intend) ‘It was in Taiwan where I was born.’ (Taiwanese Min)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838200" y="3179899"/>
            <a:ext cx="60904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我</a:t>
            </a:r>
            <a:r>
              <a:rPr lang="zh-CN" altLang="en-US" dirty="0" smtClean="0"/>
              <a:t>是昨日嗮個被子</a:t>
            </a:r>
            <a:endParaRPr lang="en-US" altLang="zh-TW" dirty="0" smtClean="0"/>
          </a:p>
          <a:p>
            <a:r>
              <a:rPr lang="en-US" altLang="zh-TW" dirty="0" smtClean="0"/>
              <a:t>‘It was yesterday that </a:t>
            </a:r>
            <a:r>
              <a:rPr lang="en-US" altLang="zh-CN" dirty="0" smtClean="0"/>
              <a:t>I dried the sheets</a:t>
            </a:r>
            <a:r>
              <a:rPr lang="en-US" altLang="zh-TW" dirty="0" smtClean="0"/>
              <a:t>.’ (</a:t>
            </a:r>
            <a:r>
              <a:rPr lang="en-US" altLang="zh-TW" dirty="0" err="1" smtClean="0"/>
              <a:t>Changshou</a:t>
            </a:r>
            <a:r>
              <a:rPr lang="en-US" altLang="zh-TW" dirty="0" smtClean="0"/>
              <a:t> (</a:t>
            </a:r>
            <a:r>
              <a:rPr lang="zh-CN" altLang="en-US" dirty="0" smtClean="0"/>
              <a:t>常熟話</a:t>
            </a:r>
            <a:r>
              <a:rPr lang="en-US" altLang="zh-TW" dirty="0" smtClean="0"/>
              <a:t>))</a:t>
            </a:r>
            <a:endParaRPr lang="en-US" altLang="zh-TW" dirty="0"/>
          </a:p>
        </p:txBody>
      </p:sp>
      <p:sp>
        <p:nvSpPr>
          <p:cNvPr id="14" name="Rectangle 13"/>
          <p:cNvSpPr/>
          <p:nvPr/>
        </p:nvSpPr>
        <p:spPr>
          <a:xfrm>
            <a:off x="8067607" y="3555151"/>
            <a:ext cx="27994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smtClean="0"/>
              <a:t>(?)</a:t>
            </a:r>
            <a:r>
              <a:rPr lang="en-US" altLang="zh-TW" sz="3200" dirty="0" err="1" smtClean="0"/>
              <a:t>VgeO</a:t>
            </a:r>
            <a:r>
              <a:rPr lang="en-US" altLang="zh-TW" sz="3200" dirty="0" smtClean="0"/>
              <a:t> in central/intermediate mainland dialects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59757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 smtClean="0"/>
              <a:t>Chinese dialectal </a:t>
            </a:r>
            <a:r>
              <a:rPr lang="en-US" dirty="0" err="1" smtClean="0"/>
              <a:t>microvariation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ta de </a:t>
            </a:r>
            <a:r>
              <a:rPr lang="en-US" dirty="0" err="1" smtClean="0"/>
              <a:t>laoshi</a:t>
            </a:r>
            <a:r>
              <a:rPr lang="en-US" dirty="0" smtClean="0"/>
              <a:t> vs *</a:t>
            </a:r>
            <a:r>
              <a:rPr lang="en-US" dirty="0" err="1" smtClean="0"/>
              <a:t>keui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lousi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dialects do not permit </a:t>
            </a:r>
            <a:r>
              <a:rPr lang="en-US" i="1" dirty="0" err="1" smtClean="0"/>
              <a:t>ge</a:t>
            </a:r>
            <a:r>
              <a:rPr lang="en-US" dirty="0" smtClean="0"/>
              <a:t> in Activity </a:t>
            </a:r>
            <a:r>
              <a:rPr lang="en-US" dirty="0" err="1" smtClean="0"/>
              <a:t>nominals</a:t>
            </a:r>
            <a:r>
              <a:rPr lang="en-US" dirty="0" smtClean="0"/>
              <a:t>: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673805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Wu (</a:t>
            </a:r>
            <a:r>
              <a:rPr lang="zh-CN" altLang="en-US" sz="2800" dirty="0" smtClean="0"/>
              <a:t>吳</a:t>
            </a:r>
            <a:r>
              <a:rPr lang="en-US" altLang="zh-CN" sz="2800" dirty="0" smtClean="0"/>
              <a:t>): </a:t>
            </a:r>
          </a:p>
          <a:p>
            <a:endParaRPr lang="en-US" altLang="zh-TW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211722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/>
              <a:t>*吾 個 飯 </a:t>
            </a:r>
            <a:r>
              <a:rPr lang="zh-TW" altLang="en-US" dirty="0" smtClean="0"/>
              <a:t>吃了 </a:t>
            </a:r>
            <a:r>
              <a:rPr lang="zh-TW" altLang="en-US" dirty="0"/>
              <a:t>蠻 久</a:t>
            </a:r>
            <a:endParaRPr lang="en-US" altLang="zh-TW" dirty="0"/>
          </a:p>
          <a:p>
            <a:r>
              <a:rPr lang="zh-CN" altLang="en-US" dirty="0"/>
              <a:t>‘</a:t>
            </a:r>
            <a:r>
              <a:rPr lang="en-US" altLang="zh-CN" dirty="0"/>
              <a:t>I ate for quite a long time.’ (Shanghainese) </a:t>
            </a:r>
            <a:endParaRPr lang="en-US" altLang="zh-TW" dirty="0"/>
          </a:p>
        </p:txBody>
      </p:sp>
      <p:sp>
        <p:nvSpPr>
          <p:cNvPr id="6" name="Rectangle 5"/>
          <p:cNvSpPr/>
          <p:nvPr/>
        </p:nvSpPr>
        <p:spPr>
          <a:xfrm>
            <a:off x="838200" y="269003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/>
              <a:t>*俚 個 水 游</a:t>
            </a:r>
            <a:r>
              <a:rPr lang="en-US" altLang="zh-TW" dirty="0"/>
              <a:t>-</a:t>
            </a:r>
            <a:r>
              <a:rPr lang="zh-TW" altLang="en-US" dirty="0"/>
              <a:t>了 蠻 久</a:t>
            </a:r>
            <a:endParaRPr lang="en-US" altLang="zh-TW" dirty="0"/>
          </a:p>
          <a:p>
            <a:r>
              <a:rPr lang="en-US" altLang="zh-TW" dirty="0"/>
              <a:t>‘You swan for quite a long time.’ (</a:t>
            </a:r>
            <a:r>
              <a:rPr lang="en-US" altLang="zh-TW" dirty="0" smtClean="0"/>
              <a:t>Suzhou)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38200" y="4506632"/>
            <a:ext cx="23924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*</a:t>
            </a:r>
            <a:r>
              <a:rPr lang="zh-TW" altLang="en-US" dirty="0" smtClean="0"/>
              <a:t>我 </a:t>
            </a:r>
            <a:r>
              <a:rPr lang="zh-TW" altLang="en-US" dirty="0"/>
              <a:t>個 </a:t>
            </a:r>
            <a:r>
              <a:rPr lang="zh-CN" altLang="en-US" dirty="0" smtClean="0"/>
              <a:t>酒 喝得</a:t>
            </a:r>
            <a:r>
              <a:rPr lang="zh-TW" altLang="en-US" dirty="0" smtClean="0"/>
              <a:t> </a:t>
            </a:r>
            <a:r>
              <a:rPr lang="zh-CN" altLang="en-US" dirty="0" smtClean="0"/>
              <a:t>好開心</a:t>
            </a:r>
            <a:endParaRPr lang="en-US" altLang="zh-TW" dirty="0" smtClean="0"/>
          </a:p>
          <a:p>
            <a:r>
              <a:rPr lang="zh-CN" altLang="en-US" dirty="0" smtClean="0"/>
              <a:t>‘</a:t>
            </a:r>
            <a:r>
              <a:rPr lang="en-US" altLang="zh-CN" dirty="0" smtClean="0"/>
              <a:t>I drink very happily.’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38200" y="3336364"/>
            <a:ext cx="3943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*</a:t>
            </a:r>
            <a:r>
              <a:rPr lang="zh-TW" altLang="en-US" dirty="0" smtClean="0"/>
              <a:t>我 </a:t>
            </a:r>
            <a:r>
              <a:rPr lang="zh-CN" altLang="en-US" dirty="0" smtClean="0"/>
              <a:t>個 飯 吃了蠻久</a:t>
            </a:r>
            <a:endParaRPr lang="en-US" altLang="zh-CN" dirty="0" smtClean="0"/>
          </a:p>
          <a:p>
            <a:r>
              <a:rPr lang="zh-CN" altLang="en-US" dirty="0" smtClean="0"/>
              <a:t>‘</a:t>
            </a:r>
            <a:r>
              <a:rPr lang="en-US" altLang="zh-CN" dirty="0" smtClean="0"/>
              <a:t>I ate for quite a long time.’ (</a:t>
            </a:r>
            <a:r>
              <a:rPr lang="en-US" altLang="zh-CN" dirty="0" err="1" smtClean="0"/>
              <a:t>Changshou</a:t>
            </a:r>
            <a:r>
              <a:rPr lang="en-US" altLang="zh-CN" dirty="0"/>
              <a:t>)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814446" y="1678605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Xiang (</a:t>
            </a:r>
            <a:r>
              <a:rPr lang="zh-CN" altLang="en-US" sz="2800" dirty="0"/>
              <a:t>湘</a:t>
            </a:r>
            <a:r>
              <a:rPr lang="en-US" altLang="zh-CN" sz="2800" dirty="0" smtClean="0"/>
              <a:t>): </a:t>
            </a:r>
          </a:p>
          <a:p>
            <a:endParaRPr lang="en-US" altLang="zh-TW" sz="2800" dirty="0"/>
          </a:p>
        </p:txBody>
      </p:sp>
      <p:sp>
        <p:nvSpPr>
          <p:cNvPr id="10" name="Rectangle 9"/>
          <p:cNvSpPr/>
          <p:nvPr/>
        </p:nvSpPr>
        <p:spPr>
          <a:xfrm>
            <a:off x="838200" y="398341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dirty="0" err="1" smtClean="0"/>
              <a:t>Kejia</a:t>
            </a:r>
            <a:r>
              <a:rPr lang="en-US" altLang="zh-CN" sz="2800" dirty="0" smtClean="0"/>
              <a:t> (</a:t>
            </a:r>
            <a:r>
              <a:rPr lang="zh-CN" altLang="en-US" sz="2800" dirty="0" smtClean="0"/>
              <a:t>客家</a:t>
            </a:r>
            <a:r>
              <a:rPr lang="en-US" altLang="zh-CN" sz="2800" dirty="0" smtClean="0"/>
              <a:t>): </a:t>
            </a:r>
            <a:endParaRPr lang="en-US" altLang="zh-TW" sz="2800" dirty="0"/>
          </a:p>
        </p:txBody>
      </p:sp>
      <p:sp>
        <p:nvSpPr>
          <p:cNvPr id="11" name="Rectangle 10"/>
          <p:cNvSpPr/>
          <p:nvPr/>
        </p:nvSpPr>
        <p:spPr>
          <a:xfrm>
            <a:off x="5814446" y="2106422"/>
            <a:ext cx="3704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(?)</a:t>
            </a:r>
            <a:r>
              <a:rPr lang="zh-TW" altLang="en-US" dirty="0"/>
              <a:t>我 個 籃球 打 得 蠻 </a:t>
            </a:r>
            <a:r>
              <a:rPr lang="zh-TW" altLang="en-US" dirty="0" smtClean="0"/>
              <a:t>好</a:t>
            </a:r>
            <a:endParaRPr lang="en-US" altLang="zh-TW" dirty="0" smtClean="0"/>
          </a:p>
          <a:p>
            <a:r>
              <a:rPr lang="zh-CN" altLang="en-US" dirty="0" smtClean="0"/>
              <a:t>‘</a:t>
            </a:r>
            <a:r>
              <a:rPr lang="en-US" altLang="zh-CN" dirty="0" smtClean="0"/>
              <a:t>I play basketball quite well.’ (Xinhua)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38200" y="5090243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Cantonese (</a:t>
            </a:r>
            <a:r>
              <a:rPr lang="zh-CN" altLang="en-US" sz="2800" dirty="0" smtClean="0"/>
              <a:t>粵</a:t>
            </a:r>
            <a:r>
              <a:rPr lang="en-US" altLang="zh-CN" sz="2800" dirty="0" smtClean="0"/>
              <a:t>) </a:t>
            </a:r>
            <a:r>
              <a:rPr lang="en-US" altLang="zh-TW" sz="2800" dirty="0" smtClean="0"/>
              <a:t>and Taiwanese Min (</a:t>
            </a:r>
            <a:r>
              <a:rPr lang="zh-CN" altLang="en-US" sz="2800" dirty="0" smtClean="0"/>
              <a:t>台灣閩）</a:t>
            </a:r>
            <a:endParaRPr lang="en-US" altLang="zh-TW" sz="2800" dirty="0"/>
          </a:p>
        </p:txBody>
      </p:sp>
      <p:sp>
        <p:nvSpPr>
          <p:cNvPr id="13" name="Rectangle 12"/>
          <p:cNvSpPr/>
          <p:nvPr/>
        </p:nvSpPr>
        <p:spPr>
          <a:xfrm>
            <a:off x="817315" y="5613463"/>
            <a:ext cx="4826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*</a:t>
            </a:r>
            <a:r>
              <a:rPr lang="en-GB" dirty="0" err="1" smtClean="0"/>
              <a:t>佢嘅老師做得好</a:t>
            </a:r>
            <a:endParaRPr lang="en-GB" dirty="0" smtClean="0"/>
          </a:p>
          <a:p>
            <a:r>
              <a:rPr lang="en-US" dirty="0" smtClean="0"/>
              <a:t>(intended) ‘He is being a good teacher.’ </a:t>
            </a:r>
          </a:p>
          <a:p>
            <a:r>
              <a:rPr lang="en-US" dirty="0" smtClean="0"/>
              <a:t>*</a:t>
            </a:r>
            <a:r>
              <a:rPr lang="zh-CN" altLang="en-US" dirty="0" smtClean="0"/>
              <a:t>伊個籃球打甲真好</a:t>
            </a:r>
            <a:endParaRPr lang="en-US" altLang="zh-CN" dirty="0" smtClean="0"/>
          </a:p>
          <a:p>
            <a:r>
              <a:rPr lang="en-US" dirty="0" smtClean="0"/>
              <a:t>(intended) ‘He plays basketball really well.’ 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395346" y="2923277"/>
            <a:ext cx="63775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其個老師當得蠻好</a:t>
            </a:r>
            <a:r>
              <a:rPr lang="en-US" altLang="zh-CN" dirty="0" smtClean="0"/>
              <a:t>/</a:t>
            </a:r>
            <a:r>
              <a:rPr lang="zh-CN" altLang="en-US" dirty="0" smtClean="0"/>
              <a:t>其個籃球打得蠻好</a:t>
            </a:r>
            <a:r>
              <a:rPr lang="en-US" altLang="zh-CN" dirty="0" smtClean="0"/>
              <a:t>/</a:t>
            </a:r>
            <a:r>
              <a:rPr lang="zh-CN" altLang="en-US" dirty="0" smtClean="0"/>
              <a:t>其個棋下</a:t>
            </a:r>
            <a:r>
              <a:rPr lang="zh-CN" altLang="en-US" dirty="0"/>
              <a:t>得</a:t>
            </a:r>
            <a:r>
              <a:rPr lang="zh-CN" altLang="en-US" dirty="0" smtClean="0"/>
              <a:t>蠻好 </a:t>
            </a:r>
            <a:endParaRPr lang="en-US" altLang="zh-CN" dirty="0" smtClean="0"/>
          </a:p>
          <a:p>
            <a:r>
              <a:rPr lang="en-US" dirty="0" smtClean="0"/>
              <a:t>(</a:t>
            </a:r>
            <a:r>
              <a:rPr lang="zh-CN" altLang="en-US" dirty="0"/>
              <a:t>洞口老湘語</a:t>
            </a:r>
            <a:r>
              <a:rPr lang="en-US" altLang="zh-CN" dirty="0"/>
              <a:t>, in </a:t>
            </a:r>
            <a:r>
              <a:rPr lang="zh-CN" altLang="en-US" dirty="0"/>
              <a:t>楊 </a:t>
            </a:r>
            <a:r>
              <a:rPr lang="en-US" altLang="zh-CN" dirty="0"/>
              <a:t>2014:400)</a:t>
            </a:r>
          </a:p>
          <a:p>
            <a:endParaRPr lang="en-US" altLang="zh-CN" dirty="0" smtClean="0"/>
          </a:p>
          <a:p>
            <a:r>
              <a:rPr lang="en-US" dirty="0" smtClean="0"/>
              <a:t>‘</a:t>
            </a:r>
            <a:r>
              <a:rPr lang="en-GB" dirty="0" smtClean="0"/>
              <a:t>佢</a:t>
            </a:r>
            <a:r>
              <a:rPr lang="zh-CN" altLang="en-US" dirty="0"/>
              <a:t>個老師當得蠻好</a:t>
            </a:r>
            <a:r>
              <a:rPr lang="en-US" altLang="zh-CN" dirty="0" smtClean="0"/>
              <a:t>/</a:t>
            </a:r>
            <a:r>
              <a:rPr lang="en-GB" dirty="0"/>
              <a:t>佢</a:t>
            </a:r>
            <a:r>
              <a:rPr lang="zh-CN" altLang="en-US" dirty="0" smtClean="0"/>
              <a:t>個</a:t>
            </a:r>
            <a:r>
              <a:rPr lang="zh-CN" altLang="en-US" dirty="0"/>
              <a:t>籃球打得蠻好</a:t>
            </a:r>
            <a:r>
              <a:rPr lang="en-US" altLang="zh-CN" dirty="0" smtClean="0"/>
              <a:t>/</a:t>
            </a:r>
            <a:r>
              <a:rPr lang="en-GB" dirty="0"/>
              <a:t>佢</a:t>
            </a:r>
            <a:r>
              <a:rPr lang="zh-CN" altLang="en-US" dirty="0" smtClean="0"/>
              <a:t>個棋作得</a:t>
            </a:r>
            <a:r>
              <a:rPr lang="zh-CN" altLang="en-US" dirty="0"/>
              <a:t>蠻</a:t>
            </a:r>
            <a:r>
              <a:rPr lang="zh-CN" altLang="en-US" dirty="0" smtClean="0"/>
              <a:t>好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dirty="0"/>
              <a:t>He is being a good teacher’/He plays basketball well’/He plays chess well</a:t>
            </a:r>
            <a:r>
              <a:rPr lang="en-US" dirty="0" smtClean="0"/>
              <a:t>.’ (</a:t>
            </a:r>
            <a:r>
              <a:rPr lang="zh-CN" altLang="en-US" dirty="0" smtClean="0"/>
              <a:t>贛方言吉安話</a:t>
            </a:r>
            <a:r>
              <a:rPr lang="en-US" altLang="zh-CN" dirty="0" smtClean="0"/>
              <a:t>, in </a:t>
            </a:r>
            <a:r>
              <a:rPr lang="zh-CN" altLang="en-US" dirty="0" smtClean="0"/>
              <a:t>楊 </a:t>
            </a:r>
            <a:r>
              <a:rPr lang="en-US" altLang="zh-CN" dirty="0" smtClean="0"/>
              <a:t>2014:400)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65947" y="5613463"/>
            <a:ext cx="38745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smtClean="0"/>
              <a:t>*</a:t>
            </a:r>
            <a:r>
              <a:rPr lang="en-US" altLang="zh-TW" sz="3200" dirty="0" err="1" smtClean="0"/>
              <a:t>keui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ge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lousi</a:t>
            </a:r>
            <a:r>
              <a:rPr lang="en-US" altLang="zh-TW" sz="3200" dirty="0" smtClean="0"/>
              <a:t> in most (if not all) dialects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93422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altLang="zh-CN" dirty="0" smtClean="0"/>
              <a:t>Chinese nominal </a:t>
            </a:r>
            <a:r>
              <a:rPr lang="en-US" altLang="zh-CN" dirty="0" err="1" smtClean="0"/>
              <a:t>microvariation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VgeO</a:t>
            </a:r>
            <a:r>
              <a:rPr lang="en-US" altLang="zh-CN" dirty="0" smtClean="0"/>
              <a:t> vs *</a:t>
            </a:r>
            <a:r>
              <a:rPr lang="en-US" altLang="zh-CN" dirty="0" err="1" smtClean="0"/>
              <a:t>keui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lousi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(?)</a:t>
            </a:r>
            <a:r>
              <a:rPr lang="en-US" dirty="0" err="1" smtClean="0"/>
              <a:t>VgeO</a:t>
            </a:r>
            <a:r>
              <a:rPr lang="en-US" dirty="0" smtClean="0"/>
              <a:t> vs (?)*</a:t>
            </a:r>
            <a:r>
              <a:rPr lang="en-US" dirty="0" err="1" smtClean="0"/>
              <a:t>keui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lousi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7429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Intermediate mainland dialects (Wu, Xiang, </a:t>
            </a:r>
            <a:r>
              <a:rPr lang="en-US" dirty="0" err="1" smtClean="0"/>
              <a:t>Kejia</a:t>
            </a:r>
            <a:r>
              <a:rPr lang="en-US" dirty="0" smtClean="0"/>
              <a:t>)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93632" y="13255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(isogloss)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21602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Chinese nominalization (</a:t>
            </a:r>
            <a:r>
              <a:rPr lang="en-US" i="1" dirty="0" smtClean="0"/>
              <a:t>de/</a:t>
            </a:r>
            <a:r>
              <a:rPr lang="en-US" i="1" dirty="0" err="1" smtClean="0"/>
              <a:t>ge</a:t>
            </a:r>
            <a:r>
              <a:rPr lang="en-US" dirty="0" smtClean="0"/>
              <a:t>): 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2861"/>
              </p:ext>
            </p:extLst>
          </p:nvPr>
        </p:nvGraphicFramePr>
        <p:xfrm>
          <a:off x="1" y="2684511"/>
          <a:ext cx="7395411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137">
                  <a:extLst>
                    <a:ext uri="{9D8B030D-6E8A-4147-A177-3AD203B41FA5}">
                      <a16:colId xmlns:a16="http://schemas.microsoft.com/office/drawing/2014/main" val="97731798"/>
                    </a:ext>
                  </a:extLst>
                </a:gridCol>
                <a:gridCol w="2465137">
                  <a:extLst>
                    <a:ext uri="{9D8B030D-6E8A-4147-A177-3AD203B41FA5}">
                      <a16:colId xmlns:a16="http://schemas.microsoft.com/office/drawing/2014/main" val="253767007"/>
                    </a:ext>
                  </a:extLst>
                </a:gridCol>
                <a:gridCol w="2465137">
                  <a:extLst>
                    <a:ext uri="{9D8B030D-6E8A-4147-A177-3AD203B41FA5}">
                      <a16:colId xmlns:a16="http://schemas.microsoft.com/office/drawing/2014/main" val="535862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Dialect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Past-time</a:t>
                      </a:r>
                      <a:r>
                        <a:rPr lang="en-US" baseline="0" dirty="0" smtClean="0"/>
                        <a:t> clefts (</a:t>
                      </a:r>
                      <a:r>
                        <a:rPr lang="en-US" baseline="0" dirty="0" err="1" smtClean="0"/>
                        <a:t>VdeO</a:t>
                      </a:r>
                      <a:r>
                        <a:rPr lang="en-US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 </a:t>
                      </a:r>
                      <a:r>
                        <a:rPr lang="en-US" dirty="0" err="1" smtClean="0"/>
                        <a:t>nominals</a:t>
                      </a:r>
                      <a:r>
                        <a:rPr lang="en-US" dirty="0" smtClean="0"/>
                        <a:t> (ta de </a:t>
                      </a:r>
                      <a:r>
                        <a:rPr lang="en-US" dirty="0" err="1" smtClean="0"/>
                        <a:t>laoshi</a:t>
                      </a:r>
                      <a:r>
                        <a:rPr lang="en-US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63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North (</a:t>
                      </a:r>
                      <a:r>
                        <a:rPr lang="zh-CN" altLang="en-US" dirty="0" smtClean="0"/>
                        <a:t>北方話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baseline="0" dirty="0" smtClean="0"/>
                        <a:t>東北話</a:t>
                      </a:r>
                      <a:r>
                        <a:rPr lang="en-US" altLang="zh-CN" dirty="0" smtClean="0"/>
                        <a:t>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VdeO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 de </a:t>
                      </a:r>
                      <a:r>
                        <a:rPr lang="en-US" dirty="0" err="1" smtClean="0"/>
                        <a:t>laoshi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026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Central/intermediate</a:t>
                      </a:r>
                      <a:r>
                        <a:rPr lang="en-US" baseline="0" dirty="0" smtClean="0"/>
                        <a:t> dialects (Wu, Xiang, </a:t>
                      </a:r>
                      <a:r>
                        <a:rPr lang="en-US" baseline="0" dirty="0" err="1" smtClean="0"/>
                        <a:t>Kejia</a:t>
                      </a:r>
                      <a:r>
                        <a:rPr lang="en-US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(?) </a:t>
                      </a:r>
                      <a:r>
                        <a:rPr lang="en-US" dirty="0" err="1" smtClean="0"/>
                        <a:t>VgeO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(?) *</a:t>
                      </a:r>
                      <a:r>
                        <a:rPr lang="en-US" dirty="0" err="1" smtClean="0"/>
                        <a:t>keui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lousi</a:t>
                      </a:r>
                      <a:r>
                        <a:rPr lang="en-US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627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(Cantonese, Taiwanese Min)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VgeO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keui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lousi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014214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410" y="802104"/>
            <a:ext cx="4796590" cy="605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1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325563"/>
          </a:xfrm>
        </p:spPr>
        <p:txBody>
          <a:bodyPr/>
          <a:lstStyle/>
          <a:p>
            <a:r>
              <a:rPr lang="en-US" dirty="0" smtClean="0"/>
              <a:t>Summary: Research Context and Empirical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1844090"/>
            <a:ext cx="11353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Intermediate dialects (</a:t>
            </a:r>
            <a:r>
              <a:rPr lang="en-US" dirty="0" err="1" smtClean="0"/>
              <a:t>e.g</a:t>
            </a:r>
            <a:r>
              <a:rPr lang="en-US" dirty="0" smtClean="0"/>
              <a:t> Wu, Xiang, </a:t>
            </a:r>
            <a:r>
              <a:rPr lang="en-US" dirty="0" err="1" smtClean="0"/>
              <a:t>Kejia</a:t>
            </a:r>
            <a:r>
              <a:rPr lang="en-US" dirty="0" smtClean="0"/>
              <a:t>): (?)</a:t>
            </a:r>
            <a:r>
              <a:rPr lang="en-US" dirty="0" err="1" smtClean="0"/>
              <a:t>VgeO</a:t>
            </a:r>
            <a:r>
              <a:rPr lang="en-US" dirty="0" smtClean="0"/>
              <a:t>, *</a:t>
            </a:r>
            <a:r>
              <a:rPr lang="en-US" dirty="0" err="1" smtClean="0"/>
              <a:t>keui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lousi</a:t>
            </a:r>
            <a:r>
              <a:rPr lang="en-US" dirty="0" smtClean="0"/>
              <a:t>)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1262" y="843192"/>
            <a:ext cx="11710737" cy="1032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Tang (2011): Mandarin/Northern </a:t>
            </a:r>
            <a:r>
              <a:rPr lang="en-US" i="1" dirty="0" smtClean="0"/>
              <a:t>de</a:t>
            </a:r>
            <a:r>
              <a:rPr lang="en-US" dirty="0" smtClean="0"/>
              <a:t> 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 </a:t>
            </a:r>
            <a:r>
              <a:rPr lang="en-US" dirty="0" smtClean="0"/>
              <a:t>vs Cantonese/Southern </a:t>
            </a:r>
            <a:r>
              <a:rPr lang="en-US" i="1" dirty="0" err="1" smtClean="0"/>
              <a:t>ge</a:t>
            </a:r>
            <a:r>
              <a:rPr lang="en-US" dirty="0" smtClean="0"/>
              <a:t> (</a:t>
            </a:r>
            <a:r>
              <a:rPr lang="zh-CN" altLang="en-US" dirty="0" smtClean="0"/>
              <a:t>嘅</a:t>
            </a:r>
            <a:r>
              <a:rPr lang="en-US" altLang="zh-CN" dirty="0" smtClean="0"/>
              <a:t>/</a:t>
            </a:r>
            <a:r>
              <a:rPr lang="zh-CN" altLang="en-US" dirty="0" smtClean="0"/>
              <a:t>個</a:t>
            </a:r>
            <a:r>
              <a:rPr lang="en-US" altLang="zh-CN" dirty="0" smtClean="0"/>
              <a:t>/</a:t>
            </a:r>
            <a:r>
              <a:rPr lang="zh-CN" altLang="en-US" dirty="0"/>
              <a:t>个</a:t>
            </a:r>
            <a:r>
              <a:rPr lang="en-US" altLang="zh-CN" dirty="0" smtClean="0"/>
              <a:t>):</a:t>
            </a:r>
          </a:p>
          <a:p>
            <a:pPr marL="0" indent="0">
              <a:buNone/>
            </a:pPr>
            <a:r>
              <a:rPr lang="en-US" dirty="0"/>
              <a:t>e.g. clefts (</a:t>
            </a:r>
            <a:r>
              <a:rPr lang="en-US" dirty="0" err="1"/>
              <a:t>VdeO</a:t>
            </a:r>
            <a:r>
              <a:rPr lang="en-US" dirty="0"/>
              <a:t> vs *</a:t>
            </a:r>
            <a:r>
              <a:rPr lang="en-US" dirty="0" err="1"/>
              <a:t>VgeO</a:t>
            </a:r>
            <a:r>
              <a:rPr lang="en-US" dirty="0"/>
              <a:t>), Activity </a:t>
            </a:r>
            <a:r>
              <a:rPr lang="en-US" dirty="0" err="1"/>
              <a:t>nominals</a:t>
            </a:r>
            <a:r>
              <a:rPr lang="en-US" dirty="0"/>
              <a:t> (ta de </a:t>
            </a:r>
            <a:r>
              <a:rPr lang="en-US" dirty="0" err="1"/>
              <a:t>laoshi</a:t>
            </a:r>
            <a:r>
              <a:rPr lang="en-US" dirty="0"/>
              <a:t> vs *</a:t>
            </a:r>
            <a:r>
              <a:rPr lang="en-US" dirty="0" err="1"/>
              <a:t>keui</a:t>
            </a:r>
            <a:r>
              <a:rPr lang="en-US" dirty="0"/>
              <a:t> </a:t>
            </a:r>
            <a:r>
              <a:rPr lang="en-US" dirty="0" err="1"/>
              <a:t>ge</a:t>
            </a:r>
            <a:r>
              <a:rPr lang="en-US" dirty="0"/>
              <a:t> </a:t>
            </a:r>
            <a:r>
              <a:rPr lang="en-US" dirty="0" err="1"/>
              <a:t>lousi</a:t>
            </a:r>
            <a:r>
              <a:rPr lang="en-US" dirty="0"/>
              <a:t>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400800" y="3069979"/>
            <a:ext cx="64810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我   綁      佢   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*嘅</a:t>
            </a:r>
            <a:r>
              <a:rPr lang="en-US" altLang="zh-CN" sz="2800" dirty="0" smtClean="0"/>
              <a:t>) </a:t>
            </a:r>
            <a:r>
              <a:rPr lang="zh-CN" altLang="en-US" sz="2800" dirty="0" smtClean="0"/>
              <a:t>架</a:t>
            </a:r>
            <a:r>
              <a:rPr lang="zh-TW" altLang="en-US" sz="2800" dirty="0" smtClean="0"/>
              <a:t> </a:t>
            </a:r>
            <a:r>
              <a:rPr lang="en-US" altLang="zh-TW" sz="2800" dirty="0"/>
              <a:t>(Cantonese)</a:t>
            </a:r>
          </a:p>
          <a:p>
            <a:r>
              <a:rPr lang="en-US" sz="2800" dirty="0" err="1" smtClean="0"/>
              <a:t>ngo</a:t>
            </a:r>
            <a:r>
              <a:rPr lang="en-US" sz="2800" dirty="0" smtClean="0"/>
              <a:t> bong </a:t>
            </a:r>
            <a:r>
              <a:rPr lang="en-US" sz="2800" dirty="0" err="1" smtClean="0"/>
              <a:t>keui</a:t>
            </a:r>
            <a:r>
              <a:rPr lang="en-US" sz="2800" dirty="0" smtClean="0"/>
              <a:t>   </a:t>
            </a:r>
            <a:r>
              <a:rPr lang="en-US" sz="2800" dirty="0" err="1" smtClean="0"/>
              <a:t>ge</a:t>
            </a:r>
            <a:r>
              <a:rPr lang="en-US" sz="2800" dirty="0" smtClean="0"/>
              <a:t>   </a:t>
            </a:r>
            <a:r>
              <a:rPr lang="en-US" sz="2800" dirty="0" err="1" smtClean="0"/>
              <a:t>ga</a:t>
            </a:r>
            <a:endParaRPr lang="en-US" sz="2800" dirty="0" smtClean="0"/>
          </a:p>
          <a:p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481263" y="2202214"/>
            <a:ext cx="117107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Three-place predicates/ditransitive verbs expressing beneficiary/frequency/duration (</a:t>
            </a:r>
            <a:r>
              <a:rPr lang="en-US" altLang="zh-TW" sz="2800" dirty="0" err="1" smtClean="0"/>
              <a:t>Sio</a:t>
            </a:r>
            <a:r>
              <a:rPr lang="en-US" altLang="zh-TW" sz="2800" dirty="0" smtClean="0"/>
              <a:t> (2011:fn 1)): 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481263" y="3038797"/>
            <a:ext cx="61922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我   綁     她 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的</a:t>
            </a:r>
            <a:r>
              <a:rPr lang="en-US" altLang="zh-CN" sz="2800" dirty="0" smtClean="0"/>
              <a:t>) </a:t>
            </a:r>
            <a:r>
              <a:rPr lang="zh-CN" altLang="en-US" sz="2800" dirty="0" smtClean="0"/>
              <a:t>架 </a:t>
            </a:r>
            <a:r>
              <a:rPr lang="en-US" altLang="zh-TW" sz="2800" dirty="0" smtClean="0"/>
              <a:t>(Mandarin)</a:t>
            </a:r>
            <a:endParaRPr lang="en-US" altLang="zh-TW" sz="2800" dirty="0"/>
          </a:p>
          <a:p>
            <a:r>
              <a:rPr lang="en-US" sz="2800" dirty="0" smtClean="0"/>
              <a:t>Wo bang ta  de   </a:t>
            </a:r>
            <a:r>
              <a:rPr lang="en-US" sz="2800" dirty="0" err="1" smtClean="0"/>
              <a:t>jia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‘I kidnap her.’ 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481263" y="4295158"/>
            <a:ext cx="61922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我   踢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了 兩次   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的</a:t>
            </a:r>
            <a:r>
              <a:rPr lang="en-US" altLang="zh-CN" sz="2800" dirty="0" smtClean="0"/>
              <a:t>) </a:t>
            </a:r>
            <a:r>
              <a:rPr lang="zh-CN" altLang="en-US" sz="2800" dirty="0" smtClean="0"/>
              <a:t>球</a:t>
            </a:r>
            <a:endParaRPr lang="en-US" altLang="zh-TW" sz="2800" dirty="0"/>
          </a:p>
          <a:p>
            <a:r>
              <a:rPr lang="en-US" sz="2800" dirty="0" smtClean="0"/>
              <a:t>Wo </a:t>
            </a:r>
            <a:r>
              <a:rPr lang="en-US" sz="2800" dirty="0" err="1" smtClean="0"/>
              <a:t>ti</a:t>
            </a:r>
            <a:r>
              <a:rPr lang="en-US" sz="2800" dirty="0" smtClean="0"/>
              <a:t>-le    </a:t>
            </a:r>
            <a:r>
              <a:rPr lang="en-US" sz="2800" dirty="0" err="1" smtClean="0"/>
              <a:t>liangci</a:t>
            </a:r>
            <a:r>
              <a:rPr lang="en-US" sz="2800" dirty="0" smtClean="0"/>
              <a:t> de   </a:t>
            </a:r>
            <a:r>
              <a:rPr lang="en-US" sz="2800" dirty="0" err="1" smtClean="0"/>
              <a:t>qiu</a:t>
            </a:r>
            <a:endParaRPr lang="en-US" sz="2800" dirty="0" smtClean="0"/>
          </a:p>
          <a:p>
            <a:r>
              <a:rPr lang="en-US" sz="2800" dirty="0" smtClean="0"/>
              <a:t>‘I played football twice.’ 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481263" y="5586771"/>
            <a:ext cx="59195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我   游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了  三  個 小時    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的</a:t>
            </a:r>
            <a:r>
              <a:rPr lang="en-US" altLang="zh-CN" sz="2800" dirty="0" smtClean="0"/>
              <a:t>) </a:t>
            </a:r>
            <a:r>
              <a:rPr lang="zh-CN" altLang="en-US" sz="2800" dirty="0" smtClean="0"/>
              <a:t>泳</a:t>
            </a:r>
            <a:endParaRPr lang="en-US" altLang="zh-CN" sz="2800" dirty="0" smtClean="0"/>
          </a:p>
          <a:p>
            <a:r>
              <a:rPr lang="en-US" altLang="zh-TW" sz="2800" dirty="0" smtClean="0"/>
              <a:t>Wo you-le san </a:t>
            </a:r>
            <a:r>
              <a:rPr lang="en-US" altLang="zh-TW" sz="2800" dirty="0" err="1" smtClean="0"/>
              <a:t>ge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xiaoshi</a:t>
            </a:r>
            <a:r>
              <a:rPr lang="en-US" altLang="zh-TW" sz="2800" dirty="0" smtClean="0"/>
              <a:t> de   </a:t>
            </a:r>
            <a:r>
              <a:rPr lang="en-US" altLang="zh-TW" sz="2800" dirty="0" err="1" smtClean="0"/>
              <a:t>yong</a:t>
            </a:r>
            <a:endParaRPr lang="en-US" altLang="zh-TW" sz="2800" dirty="0"/>
          </a:p>
          <a:p>
            <a:r>
              <a:rPr lang="en-US" sz="2800" dirty="0" smtClean="0"/>
              <a:t>‘I swan for three hours.’ 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6400800" y="4423792"/>
            <a:ext cx="61922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我   踢</a:t>
            </a:r>
            <a:r>
              <a:rPr lang="en-US" altLang="zh-CN" sz="2800" dirty="0" smtClean="0"/>
              <a:t>-</a:t>
            </a:r>
            <a:r>
              <a:rPr lang="zh-CN" altLang="en-US" sz="2800" dirty="0"/>
              <a:t>咗 </a:t>
            </a:r>
            <a:r>
              <a:rPr lang="zh-CN" altLang="en-US" sz="2800" dirty="0" smtClean="0"/>
              <a:t> 兩次    </a:t>
            </a:r>
            <a:r>
              <a:rPr lang="en-US" altLang="zh-CN" sz="2800" dirty="0" smtClean="0"/>
              <a:t>(*</a:t>
            </a:r>
            <a:r>
              <a:rPr lang="zh-CN" altLang="en-US" sz="2800" dirty="0" smtClean="0"/>
              <a:t>嘅</a:t>
            </a:r>
            <a:r>
              <a:rPr lang="en-US" altLang="zh-CN" sz="2800" dirty="0" smtClean="0"/>
              <a:t>) </a:t>
            </a:r>
            <a:r>
              <a:rPr lang="zh-CN" altLang="en-US" sz="2800" dirty="0" smtClean="0"/>
              <a:t>波</a:t>
            </a:r>
            <a:endParaRPr lang="en-US" altLang="zh-TW" sz="2800" dirty="0"/>
          </a:p>
          <a:p>
            <a:r>
              <a:rPr lang="en-US" sz="2800" dirty="0" smtClean="0"/>
              <a:t>wo  </a:t>
            </a:r>
            <a:r>
              <a:rPr lang="en-US" sz="2800" dirty="0" err="1" smtClean="0"/>
              <a:t>tek</a:t>
            </a:r>
            <a:r>
              <a:rPr lang="en-US" sz="2800" dirty="0" smtClean="0"/>
              <a:t>-zo </a:t>
            </a:r>
            <a:r>
              <a:rPr lang="en-US" sz="2800" dirty="0" err="1" smtClean="0"/>
              <a:t>leungci</a:t>
            </a:r>
            <a:r>
              <a:rPr lang="en-US" sz="2800" dirty="0" smtClean="0"/>
              <a:t>   </a:t>
            </a:r>
            <a:r>
              <a:rPr lang="en-US" sz="2800" dirty="0" err="1" smtClean="0"/>
              <a:t>ge</a:t>
            </a:r>
            <a:r>
              <a:rPr lang="en-US" sz="2800" dirty="0" smtClean="0"/>
              <a:t>   </a:t>
            </a:r>
            <a:r>
              <a:rPr lang="en-US" altLang="zh-CN" sz="2800" dirty="0" err="1" smtClean="0"/>
              <a:t>bo</a:t>
            </a:r>
            <a:endParaRPr lang="en-US" sz="28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400800" y="5595263"/>
            <a:ext cx="59195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我  游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咗   三      個  鐘頭   </a:t>
            </a:r>
            <a:r>
              <a:rPr lang="en-US" altLang="zh-CN" sz="2800" dirty="0" smtClean="0"/>
              <a:t>(*</a:t>
            </a:r>
            <a:r>
              <a:rPr lang="zh-CN" altLang="en-US" sz="2800" dirty="0" smtClean="0"/>
              <a:t>嘅</a:t>
            </a:r>
            <a:r>
              <a:rPr lang="en-US" altLang="zh-CN" sz="2800" dirty="0" smtClean="0"/>
              <a:t>) </a:t>
            </a:r>
            <a:r>
              <a:rPr lang="zh-CN" altLang="en-US" sz="2800" dirty="0" smtClean="0"/>
              <a:t>水</a:t>
            </a:r>
            <a:endParaRPr lang="en-US" altLang="zh-CN" sz="2800" dirty="0" smtClean="0"/>
          </a:p>
          <a:p>
            <a:r>
              <a:rPr lang="en-US" altLang="zh-TW" sz="2800" dirty="0" smtClean="0"/>
              <a:t>Wo </a:t>
            </a:r>
            <a:r>
              <a:rPr lang="en-US" altLang="zh-TW" sz="2800" dirty="0" err="1" smtClean="0"/>
              <a:t>yau</a:t>
            </a:r>
            <a:r>
              <a:rPr lang="en-US" altLang="zh-TW" sz="2800" dirty="0" smtClean="0"/>
              <a:t>-zo </a:t>
            </a:r>
            <a:r>
              <a:rPr lang="en-US" altLang="zh-TW" sz="2800" dirty="0" err="1" smtClean="0"/>
              <a:t>saam</a:t>
            </a:r>
            <a:r>
              <a:rPr lang="en-US" altLang="zh-TW" sz="2800" dirty="0" smtClean="0"/>
              <a:t> go </a:t>
            </a:r>
            <a:r>
              <a:rPr lang="en-US" altLang="zh-TW" sz="2800" dirty="0" err="1" smtClean="0"/>
              <a:t>zongtau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ge</a:t>
            </a:r>
            <a:r>
              <a:rPr lang="en-US" altLang="zh-TW" sz="2800" dirty="0" smtClean="0"/>
              <a:t>    sui</a:t>
            </a:r>
            <a:endParaRPr lang="en-US" altLang="zh-TW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0546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Nominal </a:t>
            </a:r>
            <a:r>
              <a:rPr lang="en-US" dirty="0" err="1" smtClean="0"/>
              <a:t>microvariation</a:t>
            </a:r>
            <a:r>
              <a:rPr lang="en-US" dirty="0" smtClean="0"/>
              <a:t> (</a:t>
            </a:r>
            <a:r>
              <a:rPr lang="zh-CN" altLang="en-US" dirty="0" smtClean="0"/>
              <a:t>名詞參數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05473"/>
            <a:ext cx="1134978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Chinese </a:t>
            </a:r>
            <a:r>
              <a:rPr lang="en-US" dirty="0" err="1" smtClean="0"/>
              <a:t>adnominalisers</a:t>
            </a:r>
            <a:r>
              <a:rPr lang="en-US" dirty="0" smtClean="0"/>
              <a:t> (</a:t>
            </a:r>
            <a:r>
              <a:rPr lang="en-US" i="1" dirty="0" smtClean="0"/>
              <a:t>de/</a:t>
            </a:r>
            <a:r>
              <a:rPr lang="en-US" i="1" dirty="0" err="1" smtClean="0"/>
              <a:t>ge</a:t>
            </a:r>
            <a:r>
              <a:rPr lang="en-US" dirty="0" smtClean="0"/>
              <a:t>) are nominal </a:t>
            </a:r>
            <a:r>
              <a:rPr lang="en-US" dirty="0" err="1" smtClean="0"/>
              <a:t>functors</a:t>
            </a:r>
            <a:r>
              <a:rPr lang="en-US" dirty="0" smtClean="0"/>
              <a:t> (Paul (2015, 2019))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89386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的 </a:t>
            </a:r>
            <a:r>
              <a:rPr lang="en-US" altLang="zh-CN" dirty="0" smtClean="0"/>
              <a:t>&lt; </a:t>
            </a:r>
            <a:r>
              <a:rPr lang="zh-CN" altLang="en-US" dirty="0" smtClean="0"/>
              <a:t>底 </a:t>
            </a:r>
            <a:r>
              <a:rPr lang="en-US" altLang="zh-CN" dirty="0" smtClean="0"/>
              <a:t>&lt; </a:t>
            </a:r>
            <a:r>
              <a:rPr lang="zh-CN" altLang="en-US" dirty="0" smtClean="0"/>
              <a:t>者 </a:t>
            </a:r>
            <a:r>
              <a:rPr lang="en-US" altLang="zh-CN" dirty="0" smtClean="0"/>
              <a:t>(phrase-final </a:t>
            </a:r>
            <a:r>
              <a:rPr lang="en-US" altLang="zh-CN" dirty="0" err="1" smtClean="0"/>
              <a:t>nominaliser</a:t>
            </a:r>
            <a:r>
              <a:rPr lang="en-US" altLang="zh-CN" dirty="0" smtClean="0"/>
              <a:t>: XP-n) (</a:t>
            </a:r>
            <a:r>
              <a:rPr lang="zh-CN" altLang="en-US" dirty="0" smtClean="0"/>
              <a:t>劉 </a:t>
            </a:r>
            <a:r>
              <a:rPr lang="en-US" altLang="zh-CN" dirty="0" smtClean="0"/>
              <a:t>2008; Aldridge 2009)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62600" y="546081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個 </a:t>
            </a:r>
            <a:r>
              <a:rPr lang="en-US" altLang="zh-CN" dirty="0" smtClean="0"/>
              <a:t>(general classifier) (CL) (</a:t>
            </a:r>
            <a:r>
              <a:rPr lang="zh-CN" altLang="en-US" dirty="0" smtClean="0"/>
              <a:t>曹 </a:t>
            </a:r>
            <a:r>
              <a:rPr lang="en-US" altLang="zh-CN" dirty="0" smtClean="0"/>
              <a:t>1995; </a:t>
            </a:r>
            <a:r>
              <a:rPr lang="zh-CN" altLang="en-US" dirty="0" smtClean="0"/>
              <a:t>李 </a:t>
            </a:r>
            <a:r>
              <a:rPr lang="en-US" altLang="zh-CN" dirty="0" smtClean="0"/>
              <a:t>2016) 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8" y="14385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Attributional/</a:t>
            </a:r>
            <a:r>
              <a:rPr lang="en-US" dirty="0" err="1" smtClean="0"/>
              <a:t>modificational</a:t>
            </a:r>
            <a:r>
              <a:rPr lang="en-US" dirty="0" smtClean="0"/>
              <a:t> markers are relatively low on nominal spine below all the referential elements (possessives, demonstratives, numerals, quantifiers, classifiers):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198" y="2561718"/>
            <a:ext cx="10515600" cy="1413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DEM		NUM/Q	CL	MOD		NP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Cheng and </a:t>
            </a:r>
            <a:r>
              <a:rPr lang="en-US" dirty="0" err="1"/>
              <a:t>Sybesma</a:t>
            </a:r>
            <a:r>
              <a:rPr lang="en-US" dirty="0"/>
              <a:t> (1999, </a:t>
            </a:r>
            <a:r>
              <a:rPr lang="en-US" dirty="0" smtClean="0"/>
              <a:t>2015:3); </a:t>
            </a:r>
            <a:r>
              <a:rPr lang="en-US" dirty="0" err="1" smtClean="0"/>
              <a:t>Aoun</a:t>
            </a:r>
            <a:r>
              <a:rPr lang="en-US" dirty="0" smtClean="0"/>
              <a:t> and Li (2003:267); del </a:t>
            </a:r>
            <a:r>
              <a:rPr lang="en-US" dirty="0" err="1"/>
              <a:t>Gobbo</a:t>
            </a:r>
            <a:r>
              <a:rPr lang="en-US" dirty="0"/>
              <a:t> (</a:t>
            </a:r>
            <a:r>
              <a:rPr lang="en-US" dirty="0" smtClean="0"/>
              <a:t>2003:), </a:t>
            </a:r>
            <a:r>
              <a:rPr lang="en-US" dirty="0" err="1"/>
              <a:t>Sio</a:t>
            </a:r>
            <a:r>
              <a:rPr lang="en-US" dirty="0"/>
              <a:t> (2011:129</a:t>
            </a:r>
            <a:r>
              <a:rPr lang="en-US" dirty="0" smtClean="0"/>
              <a:t>)) 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39134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/>
              <a:t>張</a:t>
            </a:r>
            <a:r>
              <a:rPr lang="zh-CN" altLang="en-US" dirty="0" smtClean="0"/>
              <a:t>三        </a:t>
            </a:r>
            <a:r>
              <a:rPr lang="en-US" altLang="zh-CN" dirty="0" smtClean="0"/>
              <a:t>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</a:t>
            </a:r>
            <a:r>
              <a:rPr lang="zh-CN" altLang="en-US" dirty="0" smtClean="0"/>
              <a:t>三   本   </a:t>
            </a:r>
            <a:r>
              <a:rPr lang="en-US" altLang="zh-CN" dirty="0" smtClean="0"/>
              <a:t>Chomsky </a:t>
            </a:r>
            <a:r>
              <a:rPr lang="zh-CN" altLang="en-US" dirty="0" smtClean="0"/>
              <a:t>的 書</a:t>
            </a:r>
            <a:endParaRPr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Zhangsan</a:t>
            </a:r>
            <a:r>
              <a:rPr lang="en-US" dirty="0" smtClean="0"/>
              <a:t> de san ben Chomsky de </a:t>
            </a:r>
            <a:r>
              <a:rPr lang="en-US" dirty="0" err="1" smtClean="0"/>
              <a:t>shu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‘</a:t>
            </a:r>
            <a:r>
              <a:rPr lang="en-US" dirty="0" err="1" smtClean="0"/>
              <a:t>Zhangsan’s</a:t>
            </a:r>
            <a:r>
              <a:rPr lang="en-US" dirty="0" smtClean="0"/>
              <a:t> three Chomsky books’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(Saito, Lin, </a:t>
            </a:r>
            <a:r>
              <a:rPr lang="en-US" dirty="0" err="1" smtClean="0"/>
              <a:t>Murasugi</a:t>
            </a:r>
            <a:r>
              <a:rPr lang="en-US" dirty="0" smtClean="0"/>
              <a:t> (2008:121-122)) 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67400" y="39274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張</a:t>
            </a:r>
            <a:r>
              <a:rPr lang="zh-CN" altLang="en-US" dirty="0" smtClean="0"/>
              <a:t>三           </a:t>
            </a:r>
            <a:r>
              <a:rPr lang="en-US" altLang="zh-CN" dirty="0" smtClean="0"/>
              <a:t>(</a:t>
            </a:r>
            <a:r>
              <a:rPr lang="zh-CN" altLang="en-US" dirty="0"/>
              <a:t>嘅</a:t>
            </a:r>
            <a:r>
              <a:rPr lang="en-US" altLang="zh-CN" dirty="0" smtClean="0"/>
              <a:t>) </a:t>
            </a:r>
            <a:r>
              <a:rPr lang="zh-CN" altLang="en-US" dirty="0" smtClean="0"/>
              <a:t>三      本      </a:t>
            </a:r>
            <a:r>
              <a:rPr lang="en-US" altLang="zh-CN" dirty="0" smtClean="0"/>
              <a:t>Chomsky </a:t>
            </a:r>
            <a:r>
              <a:rPr lang="zh-CN" altLang="en-US" dirty="0" smtClean="0"/>
              <a:t>嘅 書</a:t>
            </a:r>
            <a:endParaRPr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zeongsaam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  </a:t>
            </a:r>
            <a:r>
              <a:rPr lang="en-US" dirty="0" err="1" smtClean="0"/>
              <a:t>saam</a:t>
            </a:r>
            <a:r>
              <a:rPr lang="en-US" dirty="0" smtClean="0"/>
              <a:t> boon Chomsky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shu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‘</a:t>
            </a:r>
            <a:r>
              <a:rPr lang="en-US" dirty="0" err="1" smtClean="0"/>
              <a:t>Zhangsan’s</a:t>
            </a:r>
            <a:r>
              <a:rPr lang="en-US" dirty="0" smtClean="0"/>
              <a:t> three Chomsky books’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76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 smtClean="0"/>
              <a:t>Chinese nominal domain (Paul (2005, 2012, 2019))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6484"/>
            <a:ext cx="12192000" cy="5911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	DP</a:t>
            </a:r>
          </a:p>
          <a:p>
            <a:pPr marL="0" indent="0">
              <a:buNone/>
            </a:pPr>
            <a:r>
              <a:rPr lang="en-US" sz="1800" dirty="0" err="1" smtClean="0"/>
              <a:t>SpecDP</a:t>
            </a:r>
            <a:r>
              <a:rPr lang="en-US" sz="1800" dirty="0" smtClean="0"/>
              <a:t>		D’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D		</a:t>
            </a:r>
            <a:r>
              <a:rPr lang="en-US" sz="1800" dirty="0" err="1" smtClean="0"/>
              <a:t>PossP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SpecPossP</a:t>
            </a:r>
            <a:r>
              <a:rPr lang="en-US" sz="1800" dirty="0" smtClean="0"/>
              <a:t>	</a:t>
            </a:r>
            <a:r>
              <a:rPr lang="en-US" sz="1800" dirty="0" err="1" smtClean="0"/>
              <a:t>Poss’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 err="1" smtClean="0"/>
              <a:t>Poss</a:t>
            </a:r>
            <a:r>
              <a:rPr lang="en-US" sz="1800" dirty="0" smtClean="0"/>
              <a:t>		</a:t>
            </a:r>
            <a:r>
              <a:rPr lang="en-US" sz="1800" dirty="0" err="1" smtClean="0"/>
              <a:t>NumP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	</a:t>
            </a: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SpecNumP</a:t>
            </a:r>
            <a:r>
              <a:rPr lang="en-US" sz="1800" dirty="0" smtClean="0"/>
              <a:t>	</a:t>
            </a:r>
            <a:r>
              <a:rPr lang="en-US" sz="1800" dirty="0" err="1" smtClean="0"/>
              <a:t>Num</a:t>
            </a:r>
            <a:r>
              <a:rPr lang="en-US" sz="1800" dirty="0" smtClean="0"/>
              <a:t>’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</a:t>
            </a:r>
            <a:r>
              <a:rPr lang="en-US" sz="1800" dirty="0" err="1" smtClean="0"/>
              <a:t>Num</a:t>
            </a:r>
            <a:r>
              <a:rPr lang="en-US" sz="1800" dirty="0" smtClean="0"/>
              <a:t>		QP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</a:t>
            </a:r>
            <a:r>
              <a:rPr lang="en-US" sz="1800" dirty="0" err="1" smtClean="0"/>
              <a:t>SpecQP</a:t>
            </a:r>
            <a:r>
              <a:rPr lang="en-US" sz="1800" dirty="0" smtClean="0"/>
              <a:t>		Q’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Q		CLP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</a:t>
            </a:r>
            <a:r>
              <a:rPr lang="en-US" sz="1800" dirty="0" err="1" smtClean="0"/>
              <a:t>SpecCLP</a:t>
            </a:r>
            <a:r>
              <a:rPr lang="en-US" sz="1800" dirty="0" smtClean="0"/>
              <a:t>		CL’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	CL		</a:t>
            </a:r>
            <a:r>
              <a:rPr lang="en-US" sz="1800" dirty="0" err="1" smtClean="0"/>
              <a:t>ModP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									</a:t>
            </a:r>
            <a:r>
              <a:rPr lang="en-US" sz="1800" dirty="0" err="1" smtClean="0"/>
              <a:t>SpecModP</a:t>
            </a:r>
            <a:r>
              <a:rPr lang="en-US" sz="1800" dirty="0" smtClean="0"/>
              <a:t>	Mod’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			Mod	            </a:t>
            </a:r>
            <a:r>
              <a:rPr lang="en-US" sz="1800" dirty="0" err="1" smtClean="0"/>
              <a:t>nP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				            NP</a:t>
            </a:r>
          </a:p>
        </p:txBody>
      </p:sp>
      <p:sp>
        <p:nvSpPr>
          <p:cNvPr id="4" name="Rectangle 3"/>
          <p:cNvSpPr/>
          <p:nvPr/>
        </p:nvSpPr>
        <p:spPr>
          <a:xfrm>
            <a:off x="9877552" y="5695825"/>
            <a:ext cx="909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de/</a:t>
            </a:r>
            <a:r>
              <a:rPr lang="en-GB" sz="2400" dirty="0" err="1" smtClean="0"/>
              <a:t>ge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2586415" y="2752099"/>
            <a:ext cx="909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de/</a:t>
            </a:r>
            <a:r>
              <a:rPr lang="en-GB" sz="2400" dirty="0" err="1" smtClean="0"/>
              <a:t>ge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415875" y="3213764"/>
            <a:ext cx="40759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/>
              <a:t>Longobardi</a:t>
            </a:r>
            <a:r>
              <a:rPr lang="en-GB" sz="2000" dirty="0" smtClean="0"/>
              <a:t> and </a:t>
            </a:r>
            <a:r>
              <a:rPr lang="en-GB" sz="2000" dirty="0" err="1" smtClean="0"/>
              <a:t>Silvestri</a:t>
            </a:r>
            <a:r>
              <a:rPr lang="en-GB" sz="2000" dirty="0" smtClean="0"/>
              <a:t> (2013): POSS as a high nominal functional head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65146" y="3921650"/>
            <a:ext cx="3563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張三</a:t>
            </a:r>
            <a:r>
              <a:rPr lang="zh-CN" altLang="en-US" sz="2400" b="1" dirty="0" smtClean="0"/>
              <a:t>嘅</a:t>
            </a:r>
            <a:r>
              <a:rPr lang="zh-CN" altLang="en-US" sz="2400" dirty="0" smtClean="0"/>
              <a:t>三本</a:t>
            </a:r>
            <a:r>
              <a:rPr lang="en-US" altLang="zh-CN" sz="2400" dirty="0" smtClean="0"/>
              <a:t>Chomsky</a:t>
            </a:r>
            <a:r>
              <a:rPr lang="zh-CN" altLang="en-US" sz="2400" b="1" dirty="0" smtClean="0"/>
              <a:t>嘅</a:t>
            </a:r>
            <a:r>
              <a:rPr lang="zh-CN" altLang="en-US" sz="2400" dirty="0" smtClean="0"/>
              <a:t>書</a:t>
            </a:r>
            <a:endParaRPr lang="en-US" altLang="zh-CN" sz="2400" dirty="0"/>
          </a:p>
        </p:txBody>
      </p:sp>
      <p:sp>
        <p:nvSpPr>
          <p:cNvPr id="8" name="Rectangle 7"/>
          <p:cNvSpPr/>
          <p:nvPr/>
        </p:nvSpPr>
        <p:spPr>
          <a:xfrm>
            <a:off x="465146" y="4444870"/>
            <a:ext cx="2855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張</a:t>
            </a:r>
            <a:r>
              <a:rPr lang="zh-CN" altLang="en-US" sz="2400" dirty="0" smtClean="0"/>
              <a:t>三</a:t>
            </a:r>
            <a:r>
              <a:rPr lang="zh-CN" altLang="en-US" sz="2400" b="1" dirty="0" smtClean="0"/>
              <a:t>本</a:t>
            </a:r>
            <a:r>
              <a:rPr lang="en-US" altLang="zh-CN" sz="2400" dirty="0"/>
              <a:t>Chomsky</a:t>
            </a:r>
            <a:r>
              <a:rPr lang="zh-CN" altLang="en-US" sz="2400" b="1" dirty="0"/>
              <a:t>嘅</a:t>
            </a:r>
            <a:r>
              <a:rPr lang="zh-CN" altLang="en-US" sz="2400" dirty="0"/>
              <a:t>書</a:t>
            </a:r>
            <a:endParaRPr lang="en-US" altLang="zh-CN" sz="2400" dirty="0"/>
          </a:p>
        </p:txBody>
      </p:sp>
      <p:sp>
        <p:nvSpPr>
          <p:cNvPr id="9" name="Rectangle 8"/>
          <p:cNvSpPr/>
          <p:nvPr/>
        </p:nvSpPr>
        <p:spPr>
          <a:xfrm>
            <a:off x="1134240" y="4960467"/>
            <a:ext cx="2039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POSS	     Mod</a:t>
            </a:r>
            <a:endParaRPr lang="en-US" altLang="zh-CN" sz="2400" dirty="0"/>
          </a:p>
        </p:txBody>
      </p:sp>
      <p:sp>
        <p:nvSpPr>
          <p:cNvPr id="10" name="Rectangle 9"/>
          <p:cNvSpPr/>
          <p:nvPr/>
        </p:nvSpPr>
        <p:spPr>
          <a:xfrm>
            <a:off x="9877552" y="6157490"/>
            <a:ext cx="16225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/>
              <a:t>Rubins</a:t>
            </a:r>
            <a:r>
              <a:rPr lang="en-US" sz="2000" dirty="0" smtClean="0"/>
              <a:t> (</a:t>
            </a:r>
            <a:r>
              <a:rPr lang="en-US" altLang="zh-CN" sz="2000" dirty="0" smtClean="0"/>
              <a:t>1994</a:t>
            </a:r>
            <a:r>
              <a:rPr lang="en-US" sz="2000" dirty="0" smtClean="0"/>
              <a:t>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6127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9399</TotalTime>
  <Words>3270</Words>
  <Application>Microsoft Office PowerPoint</Application>
  <PresentationFormat>Widescreen</PresentationFormat>
  <Paragraphs>309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新細明體</vt:lpstr>
      <vt:lpstr>等线</vt:lpstr>
      <vt:lpstr>等线 Light</vt:lpstr>
      <vt:lpstr>Arial</vt:lpstr>
      <vt:lpstr>Calibri</vt:lpstr>
      <vt:lpstr>Calibri Light</vt:lpstr>
      <vt:lpstr>Times New Roman</vt:lpstr>
      <vt:lpstr>Office Theme</vt:lpstr>
      <vt:lpstr>Sinitic Nominalization: Microvariation and Dialect Levelling  (漢語方言名詞化的參數和接觸)</vt:lpstr>
      <vt:lpstr>Nominalisation in Chinese (漢語名詞化)</vt:lpstr>
      <vt:lpstr>Nominalisation in Chinese dialects: microvariation (漢語名詞化的參數)</vt:lpstr>
      <vt:lpstr>Chinese dialectal microvariation: VdeO vs *VgeO</vt:lpstr>
      <vt:lpstr>Chinese dialectal microvariation:  ta de laoshi vs *keui ge lousi</vt:lpstr>
      <vt:lpstr>Chinese nominal microvariation: VgeO vs *keui ge lousi</vt:lpstr>
      <vt:lpstr>Summary: Research Context and Empirical Questions</vt:lpstr>
      <vt:lpstr>Nominal microvariation (名詞參數)</vt:lpstr>
      <vt:lpstr>Chinese nominal domain (Paul (2005, 2012, 2019))</vt:lpstr>
      <vt:lpstr>Chinese cleft (是-的) constructions</vt:lpstr>
      <vt:lpstr>Chinese copula (是/係) + relative clause (VOde/VOge)</vt:lpstr>
      <vt:lpstr>Chinese copula (是/係) + relative clause (VdeO/VgeO)</vt:lpstr>
      <vt:lpstr>Chinese Activity constructions</vt:lpstr>
      <vt:lpstr>Chinese Activity (Light Verbs) </vt:lpstr>
      <vt:lpstr>Chinese Activity nouns (ta de laoshi vs *keui ge lousi</vt:lpstr>
      <vt:lpstr>Chinese nominal domain in intermediate dialects</vt:lpstr>
      <vt:lpstr>Chinese nominal domain (final)</vt:lpstr>
      <vt:lpstr>Conclusions</vt:lpstr>
      <vt:lpstr>Thanks and 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Sinitic nominalization (漢語名物化)</dc:title>
  <dc:creator>Keith Tse</dc:creator>
  <cp:lastModifiedBy>Keith Tse</cp:lastModifiedBy>
  <cp:revision>80</cp:revision>
  <dcterms:created xsi:type="dcterms:W3CDTF">2020-11-06T21:27:11Z</dcterms:created>
  <dcterms:modified xsi:type="dcterms:W3CDTF">2020-11-16T15:07:16Z</dcterms:modified>
</cp:coreProperties>
</file>