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A5EC-4232-41AA-A1A0-B1956FC05398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08D6-EE5D-4A89-ADCD-C7327BA3D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8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A5EC-4232-41AA-A1A0-B1956FC05398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08D6-EE5D-4A89-ADCD-C7327BA3D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86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A5EC-4232-41AA-A1A0-B1956FC05398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08D6-EE5D-4A89-ADCD-C7327BA3D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021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A5EC-4232-41AA-A1A0-B1956FC05398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08D6-EE5D-4A89-ADCD-C7327BA3D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94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A5EC-4232-41AA-A1A0-B1956FC05398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08D6-EE5D-4A89-ADCD-C7327BA3D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79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A5EC-4232-41AA-A1A0-B1956FC05398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08D6-EE5D-4A89-ADCD-C7327BA3D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09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A5EC-4232-41AA-A1A0-B1956FC05398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08D6-EE5D-4A89-ADCD-C7327BA3D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83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A5EC-4232-41AA-A1A0-B1956FC05398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08D6-EE5D-4A89-ADCD-C7327BA3D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17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A5EC-4232-41AA-A1A0-B1956FC05398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08D6-EE5D-4A89-ADCD-C7327BA3D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96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A5EC-4232-41AA-A1A0-B1956FC05398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08D6-EE5D-4A89-ADCD-C7327BA3D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91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EA5EC-4232-41AA-A1A0-B1956FC05398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08D6-EE5D-4A89-ADCD-C7327BA3D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57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EA5EC-4232-41AA-A1A0-B1956FC05398}" type="datetimeFigureOut">
              <a:rPr lang="en-GB" smtClean="0"/>
              <a:t>29/11/2013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F08D6-EE5D-4A89-ADCD-C7327BA3D3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00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grammaticalization</a:t>
            </a:r>
            <a:r>
              <a:rPr lang="en-GB" dirty="0" smtClean="0"/>
              <a:t> of Latin </a:t>
            </a:r>
            <a:r>
              <a:rPr lang="en-GB" i="1" dirty="0" smtClean="0"/>
              <a:t>ad </a:t>
            </a:r>
            <a:r>
              <a:rPr lang="en-GB" dirty="0" smtClean="0"/>
              <a:t>as a Romance case-marker: differential object marking, Minimalism, formalism/functionalism</a:t>
            </a:r>
            <a:endParaRPr lang="en-GB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752600"/>
          </a:xfrm>
        </p:spPr>
        <p:txBody>
          <a:bodyPr/>
          <a:lstStyle/>
          <a:p>
            <a:r>
              <a:rPr lang="en-GB" dirty="0" smtClean="0"/>
              <a:t>Keith </a:t>
            </a:r>
            <a:r>
              <a:rPr lang="en-GB" dirty="0" err="1" smtClean="0"/>
              <a:t>Tse</a:t>
            </a:r>
            <a:r>
              <a:rPr lang="en-GB" dirty="0" smtClean="0"/>
              <a:t> </a:t>
            </a:r>
          </a:p>
          <a:p>
            <a:r>
              <a:rPr lang="en-GB" dirty="0" smtClean="0"/>
              <a:t>keith.tse@balliol-oxford.com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10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450304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 smtClean="0"/>
              <a:t>Romance </a:t>
            </a:r>
            <a:r>
              <a:rPr lang="en-GB" sz="2800" i="1" dirty="0" smtClean="0"/>
              <a:t>ad</a:t>
            </a:r>
            <a:r>
              <a:rPr lang="en-GB" sz="2800" dirty="0" smtClean="0"/>
              <a:t>: case-marker of indirect and direct objects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i="1" dirty="0"/>
              <a:t>ad</a:t>
            </a:r>
            <a:r>
              <a:rPr lang="en-GB" dirty="0"/>
              <a:t> functions as a case-marker of </a:t>
            </a:r>
            <a:r>
              <a:rPr lang="en-GB" dirty="0" smtClean="0"/>
              <a:t>indirect (1)) and direct </a:t>
            </a:r>
            <a:r>
              <a:rPr lang="en-GB" dirty="0"/>
              <a:t>objects </a:t>
            </a:r>
            <a:r>
              <a:rPr lang="en-GB" dirty="0" smtClean="0"/>
              <a:t>(2-4)) in Romance: </a:t>
            </a:r>
          </a:p>
          <a:p>
            <a:pPr marL="0" indent="0">
              <a:buNone/>
            </a:pPr>
            <a:r>
              <a:rPr lang="en-GB" dirty="0" smtClean="0"/>
              <a:t>1) 	le	  he		di-</a:t>
            </a:r>
            <a:r>
              <a:rPr lang="en-GB" dirty="0" err="1" smtClean="0"/>
              <a:t>cho</a:t>
            </a:r>
            <a:r>
              <a:rPr lang="en-GB" dirty="0" smtClean="0"/>
              <a:t>		la	</a:t>
            </a:r>
            <a:r>
              <a:rPr lang="en-GB" dirty="0" err="1" smtClean="0"/>
              <a:t>verdad</a:t>
            </a:r>
            <a:r>
              <a:rPr lang="en-GB" dirty="0" smtClean="0"/>
              <a:t>	</a:t>
            </a:r>
            <a:r>
              <a:rPr lang="en-GB" b="1" dirty="0" smtClean="0"/>
              <a:t>a</a:t>
            </a:r>
            <a:r>
              <a:rPr lang="en-GB" dirty="0" smtClean="0"/>
              <a:t>	Pedro</a:t>
            </a:r>
          </a:p>
          <a:p>
            <a:pPr marL="0" indent="0">
              <a:buNone/>
            </a:pPr>
            <a:r>
              <a:rPr lang="en-GB" dirty="0" smtClean="0"/>
              <a:t>	PRO.DAT  have.PRES.1SG	say-PERF.PTCP	DEF.ART	truth	AD	Peter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‘I have told Peter the truth.’ (Modern Spanish)</a:t>
            </a:r>
          </a:p>
          <a:p>
            <a:pPr marL="0" indent="0">
              <a:buNone/>
            </a:pPr>
            <a:r>
              <a:rPr lang="en-GB" dirty="0" smtClean="0"/>
              <a:t>There are dialectal differences: in certain dialects, </a:t>
            </a:r>
            <a:r>
              <a:rPr lang="en-GB" i="1" dirty="0" smtClean="0"/>
              <a:t>ad </a:t>
            </a:r>
            <a:r>
              <a:rPr lang="en-GB" dirty="0" smtClean="0"/>
              <a:t>is used </a:t>
            </a:r>
            <a:r>
              <a:rPr lang="en-GB" dirty="0" err="1"/>
              <a:t>vestigially</a:t>
            </a:r>
            <a:r>
              <a:rPr lang="en-GB" dirty="0"/>
              <a:t> to disambiguate subject and </a:t>
            </a:r>
            <a:r>
              <a:rPr lang="en-GB" dirty="0" smtClean="0"/>
              <a:t>object: </a:t>
            </a:r>
          </a:p>
          <a:p>
            <a:pPr marL="0" indent="0">
              <a:buNone/>
            </a:pPr>
            <a:r>
              <a:rPr lang="en-GB" dirty="0"/>
              <a:t>2</a:t>
            </a:r>
            <a:r>
              <a:rPr lang="en-GB" dirty="0" smtClean="0"/>
              <a:t>)     	o</a:t>
            </a:r>
            <a:r>
              <a:rPr lang="en-GB" dirty="0"/>
              <a:t>		</a:t>
            </a:r>
            <a:r>
              <a:rPr lang="en-GB" dirty="0" err="1" smtClean="0"/>
              <a:t>ama-va</a:t>
            </a:r>
            <a:r>
              <a:rPr lang="en-GB" dirty="0" smtClean="0"/>
              <a:t> </a:t>
            </a:r>
            <a:r>
              <a:rPr lang="en-GB" dirty="0"/>
              <a:t>		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r>
              <a:rPr lang="en-GB" dirty="0"/>
              <a:t>	</a:t>
            </a:r>
            <a:r>
              <a:rPr lang="en-GB" b="1" dirty="0"/>
              <a:t>a</a:t>
            </a:r>
            <a:r>
              <a:rPr lang="en-GB" dirty="0"/>
              <a:t> 	</a:t>
            </a:r>
            <a:r>
              <a:rPr lang="en-GB" dirty="0" err="1"/>
              <a:t>proprio</a:t>
            </a:r>
            <a:r>
              <a:rPr lang="en-GB" dirty="0"/>
              <a:t> 	</a:t>
            </a:r>
            <a:r>
              <a:rPr lang="en-GB" dirty="0" err="1"/>
              <a:t>filho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 err="1" smtClean="0"/>
              <a:t>he.PRO.ACC</a:t>
            </a:r>
            <a:r>
              <a:rPr lang="en-GB" dirty="0"/>
              <a:t>	love-3SG.IMPERF	as	AD	own	son</a:t>
            </a:r>
          </a:p>
          <a:p>
            <a:pPr marL="0" indent="0">
              <a:buNone/>
            </a:pPr>
            <a:r>
              <a:rPr lang="en-GB" dirty="0" smtClean="0"/>
              <a:t>	‘</a:t>
            </a:r>
            <a:r>
              <a:rPr lang="en-GB" dirty="0"/>
              <a:t>He loved him as a son’ i.e. ‘like a parent who loved his son’, </a:t>
            </a:r>
            <a:r>
              <a:rPr lang="en-GB" dirty="0" smtClean="0"/>
              <a:t>rather </a:t>
            </a:r>
            <a:r>
              <a:rPr lang="en-GB" dirty="0"/>
              <a:t>than ‘like a </a:t>
            </a:r>
            <a:r>
              <a:rPr lang="en-GB" dirty="0" smtClean="0"/>
              <a:t>	son 	who </a:t>
            </a:r>
            <a:r>
              <a:rPr lang="en-GB" dirty="0"/>
              <a:t>loved his </a:t>
            </a:r>
            <a:r>
              <a:rPr lang="en-GB" dirty="0" smtClean="0"/>
              <a:t>parent</a:t>
            </a:r>
            <a:r>
              <a:rPr lang="en-GB" dirty="0"/>
              <a:t>.’ </a:t>
            </a:r>
            <a:r>
              <a:rPr lang="en-GB" dirty="0" smtClean="0"/>
              <a:t>(Modern Portuguese</a:t>
            </a:r>
            <a:r>
              <a:rPr lang="en-GB" dirty="0"/>
              <a:t>) (Zamboni (1993:789))</a:t>
            </a:r>
          </a:p>
          <a:p>
            <a:pPr marL="0" indent="0">
              <a:buNone/>
            </a:pPr>
            <a:r>
              <a:rPr lang="en-GB" dirty="0"/>
              <a:t>In many other </a:t>
            </a:r>
            <a:r>
              <a:rPr lang="en-GB" dirty="0" smtClean="0"/>
              <a:t>dialects, </a:t>
            </a:r>
            <a:r>
              <a:rPr lang="en-GB" i="1" dirty="0" smtClean="0"/>
              <a:t>ad</a:t>
            </a:r>
            <a:r>
              <a:rPr lang="en-GB" dirty="0" smtClean="0"/>
              <a:t> </a:t>
            </a:r>
            <a:r>
              <a:rPr lang="en-GB" dirty="0"/>
              <a:t>is used </a:t>
            </a:r>
            <a:r>
              <a:rPr lang="en-GB" dirty="0" smtClean="0"/>
              <a:t>to mark human/animate </a:t>
            </a:r>
            <a:r>
              <a:rPr lang="en-GB" dirty="0"/>
              <a:t>direct objects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3a)	h-o		</a:t>
            </a:r>
            <a:r>
              <a:rPr lang="en-GB" dirty="0" err="1" smtClean="0"/>
              <a:t>visto</a:t>
            </a:r>
            <a:r>
              <a:rPr lang="en-GB" dirty="0" smtClean="0"/>
              <a:t>		</a:t>
            </a:r>
            <a:r>
              <a:rPr lang="en-GB" dirty="0" err="1" smtClean="0"/>
              <a:t>una</a:t>
            </a:r>
            <a:r>
              <a:rPr lang="en-GB" dirty="0" smtClean="0"/>
              <a:t>	</a:t>
            </a:r>
            <a:r>
              <a:rPr lang="en-GB" dirty="0" err="1" smtClean="0"/>
              <a:t>machina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have.1SG.PRES	</a:t>
            </a:r>
            <a:r>
              <a:rPr lang="en-GB" dirty="0" err="1" smtClean="0"/>
              <a:t>see.PERF.PTCP</a:t>
            </a:r>
            <a:r>
              <a:rPr lang="en-GB" dirty="0" smtClean="0"/>
              <a:t>	a-FEM.SG	car.FEM.SG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‘I saw a car.’ </a:t>
            </a:r>
            <a:endParaRPr lang="en-GB" dirty="0"/>
          </a:p>
          <a:p>
            <a:pPr marL="0" lvl="0" indent="0">
              <a:buNone/>
            </a:pPr>
            <a:r>
              <a:rPr lang="en-GB" dirty="0" smtClean="0"/>
              <a:t>3b) 	h-o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err="1" smtClean="0"/>
              <a:t>visto</a:t>
            </a:r>
            <a:r>
              <a:rPr lang="en-GB" dirty="0"/>
              <a:t>		</a:t>
            </a:r>
            <a:r>
              <a:rPr lang="en-GB" b="1" dirty="0" smtClean="0"/>
              <a:t>a</a:t>
            </a:r>
            <a:r>
              <a:rPr lang="en-GB" dirty="0"/>
              <a:t>	</a:t>
            </a:r>
            <a:r>
              <a:rPr lang="en-GB" dirty="0" err="1"/>
              <a:t>tu</a:t>
            </a:r>
            <a:r>
              <a:rPr lang="en-GB" dirty="0"/>
              <a:t>-o	</a:t>
            </a:r>
            <a:r>
              <a:rPr lang="en-GB" dirty="0" smtClean="0"/>
              <a:t>	</a:t>
            </a:r>
            <a:r>
              <a:rPr lang="en-GB" dirty="0" err="1" smtClean="0"/>
              <a:t>babb</a:t>
            </a:r>
            <a:r>
              <a:rPr lang="en-GB" dirty="0" smtClean="0"/>
              <a:t>-o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have.1SG.PRES</a:t>
            </a:r>
            <a:r>
              <a:rPr lang="en-GB" dirty="0"/>
              <a:t>	</a:t>
            </a:r>
            <a:r>
              <a:rPr lang="en-GB" dirty="0" err="1" smtClean="0"/>
              <a:t>see.PERF.PTCP</a:t>
            </a:r>
            <a:r>
              <a:rPr lang="en-GB" dirty="0"/>
              <a:t>	</a:t>
            </a:r>
            <a:r>
              <a:rPr lang="en-GB" dirty="0" smtClean="0"/>
              <a:t>AD</a:t>
            </a:r>
            <a:r>
              <a:rPr lang="en-GB" dirty="0"/>
              <a:t>	your-MASC	dad-MASC</a:t>
            </a:r>
          </a:p>
          <a:p>
            <a:pPr marL="0" indent="0">
              <a:buNone/>
            </a:pPr>
            <a:r>
              <a:rPr lang="en-GB" dirty="0" smtClean="0"/>
              <a:t>	‘</a:t>
            </a:r>
            <a:r>
              <a:rPr lang="en-GB" dirty="0"/>
              <a:t>I saw your dad.’ (Tuscan dialect in Italy) (Zamboni (1993:792))</a:t>
            </a:r>
          </a:p>
          <a:p>
            <a:pPr marL="0" indent="0">
              <a:buNone/>
            </a:pPr>
            <a:r>
              <a:rPr lang="en-GB" dirty="0"/>
              <a:t>In some </a:t>
            </a:r>
            <a:r>
              <a:rPr lang="en-GB" dirty="0" smtClean="0"/>
              <a:t>dialects, </a:t>
            </a:r>
            <a:r>
              <a:rPr lang="en-GB" i="1" dirty="0" smtClean="0"/>
              <a:t>ad </a:t>
            </a:r>
            <a:r>
              <a:rPr lang="en-GB" dirty="0" smtClean="0"/>
              <a:t>is </a:t>
            </a:r>
            <a:r>
              <a:rPr lang="en-GB" dirty="0"/>
              <a:t>also used </a:t>
            </a:r>
            <a:r>
              <a:rPr lang="en-GB" dirty="0" smtClean="0"/>
              <a:t>to mark specific/referential </a:t>
            </a:r>
            <a:r>
              <a:rPr lang="en-GB" dirty="0"/>
              <a:t>direct objects:  </a:t>
            </a:r>
          </a:p>
          <a:p>
            <a:pPr marL="0" indent="0">
              <a:buNone/>
            </a:pPr>
            <a:r>
              <a:rPr lang="en-GB" dirty="0"/>
              <a:t>4</a:t>
            </a:r>
            <a:r>
              <a:rPr lang="en-GB" dirty="0" smtClean="0"/>
              <a:t>a</a:t>
            </a:r>
            <a:r>
              <a:rPr lang="en-GB" dirty="0"/>
              <a:t>) </a:t>
            </a:r>
            <a:r>
              <a:rPr lang="en-GB" dirty="0" smtClean="0"/>
              <a:t>	el</a:t>
            </a:r>
            <a:r>
              <a:rPr lang="en-GB" dirty="0"/>
              <a:t>	</a:t>
            </a:r>
            <a:r>
              <a:rPr lang="en-GB" dirty="0" smtClean="0"/>
              <a:t>  director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err="1" smtClean="0"/>
              <a:t>busc</a:t>
            </a:r>
            <a:r>
              <a:rPr lang="en-GB" dirty="0" smtClean="0"/>
              <a:t>-a</a:t>
            </a:r>
            <a:r>
              <a:rPr lang="en-GB" dirty="0"/>
              <a:t>		</a:t>
            </a:r>
            <a:r>
              <a:rPr lang="en-GB" dirty="0" smtClean="0"/>
              <a:t>un</a:t>
            </a:r>
            <a:r>
              <a:rPr lang="en-GB" dirty="0"/>
              <a:t>	</a:t>
            </a:r>
            <a:r>
              <a:rPr lang="en-GB" dirty="0" err="1"/>
              <a:t>empleado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DET.MASC</a:t>
            </a:r>
            <a:r>
              <a:rPr lang="en-GB" dirty="0"/>
              <a:t> </a:t>
            </a:r>
            <a:r>
              <a:rPr lang="en-GB" dirty="0" err="1" smtClean="0"/>
              <a:t>director.MASC</a:t>
            </a:r>
            <a:r>
              <a:rPr lang="en-GB" dirty="0"/>
              <a:t>	search-3SG.PRES	a	</a:t>
            </a:r>
            <a:r>
              <a:rPr lang="en-GB" dirty="0" smtClean="0"/>
              <a:t>employee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‘</a:t>
            </a:r>
            <a:r>
              <a:rPr lang="en-GB" dirty="0"/>
              <a:t>The director searches an employee.’ (anyone would do)</a:t>
            </a:r>
          </a:p>
          <a:p>
            <a:pPr marL="0" indent="0">
              <a:buNone/>
            </a:pPr>
            <a:r>
              <a:rPr lang="en-GB" dirty="0"/>
              <a:t>4</a:t>
            </a:r>
            <a:r>
              <a:rPr lang="en-GB" dirty="0" smtClean="0"/>
              <a:t>b</a:t>
            </a:r>
            <a:r>
              <a:rPr lang="en-GB" dirty="0"/>
              <a:t>) </a:t>
            </a:r>
            <a:r>
              <a:rPr lang="en-GB" dirty="0" smtClean="0"/>
              <a:t>	el</a:t>
            </a:r>
            <a:r>
              <a:rPr lang="en-GB" dirty="0"/>
              <a:t>	</a:t>
            </a:r>
            <a:r>
              <a:rPr lang="en-GB" dirty="0" smtClean="0"/>
              <a:t>    director</a:t>
            </a:r>
            <a:r>
              <a:rPr lang="en-GB" dirty="0"/>
              <a:t>	</a:t>
            </a:r>
            <a:r>
              <a:rPr lang="en-GB" dirty="0" smtClean="0"/>
              <a:t>  </a:t>
            </a:r>
            <a:r>
              <a:rPr lang="en-GB" dirty="0" err="1" smtClean="0"/>
              <a:t>busc</a:t>
            </a:r>
            <a:r>
              <a:rPr lang="en-GB" dirty="0" smtClean="0"/>
              <a:t>-a</a:t>
            </a:r>
            <a:r>
              <a:rPr lang="en-GB" dirty="0"/>
              <a:t>	</a:t>
            </a:r>
            <a:r>
              <a:rPr lang="en-GB" dirty="0" smtClean="0"/>
              <a:t>	    </a:t>
            </a:r>
            <a:r>
              <a:rPr lang="en-GB" b="1" dirty="0" smtClean="0"/>
              <a:t>a</a:t>
            </a:r>
            <a:r>
              <a:rPr lang="en-GB" dirty="0"/>
              <a:t>	un	</a:t>
            </a:r>
            <a:r>
              <a:rPr lang="en-GB" dirty="0" err="1" smtClean="0"/>
              <a:t>empleado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DET.MASC</a:t>
            </a:r>
            <a:r>
              <a:rPr lang="en-GB" dirty="0"/>
              <a:t> </a:t>
            </a:r>
            <a:r>
              <a:rPr lang="en-GB" dirty="0" smtClean="0"/>
              <a:t>  </a:t>
            </a:r>
            <a:r>
              <a:rPr lang="en-GB" dirty="0" err="1" smtClean="0"/>
              <a:t>director.MASC</a:t>
            </a:r>
            <a:r>
              <a:rPr lang="en-GB" dirty="0"/>
              <a:t>	</a:t>
            </a:r>
            <a:r>
              <a:rPr lang="en-GB" dirty="0" smtClean="0"/>
              <a:t>  search-3SG.PRES      AD</a:t>
            </a:r>
            <a:r>
              <a:rPr lang="en-GB" dirty="0"/>
              <a:t>	a	</a:t>
            </a:r>
            <a:r>
              <a:rPr lang="en-GB" dirty="0" smtClean="0"/>
              <a:t>employee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‘The </a:t>
            </a:r>
            <a:r>
              <a:rPr lang="en-GB" dirty="0"/>
              <a:t>director searches a particular employee.’ (Spanish) (Zamboni (1993:790))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393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Medieval Romance </a:t>
            </a:r>
            <a:r>
              <a:rPr lang="en-GB" sz="2800" i="1" dirty="0" smtClean="0"/>
              <a:t>ad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1800" dirty="0" smtClean="0"/>
              <a:t>While the use </a:t>
            </a:r>
            <a:r>
              <a:rPr lang="en-GB" sz="1800" dirty="0"/>
              <a:t>of </a:t>
            </a:r>
            <a:r>
              <a:rPr lang="en-GB" sz="1800" i="1" dirty="0"/>
              <a:t>ad</a:t>
            </a:r>
            <a:r>
              <a:rPr lang="en-GB" sz="1800" dirty="0"/>
              <a:t> </a:t>
            </a:r>
            <a:r>
              <a:rPr lang="en-GB" sz="1800" dirty="0" smtClean="0"/>
              <a:t>as an indirect object marker is pan-Romance (Meyer-</a:t>
            </a:r>
            <a:r>
              <a:rPr lang="en-GB" sz="1800" dirty="0" err="1" smtClean="0"/>
              <a:t>Lubke</a:t>
            </a:r>
            <a:r>
              <a:rPr lang="en-GB" sz="1800" dirty="0" smtClean="0"/>
              <a:t> (1900)), its use as a direct object marker is also attested </a:t>
            </a:r>
            <a:r>
              <a:rPr lang="en-GB" sz="1800" dirty="0"/>
              <a:t>in many branches of </a:t>
            </a:r>
            <a:r>
              <a:rPr lang="en-GB" sz="1800" dirty="0" smtClean="0"/>
              <a:t>Romance (</a:t>
            </a:r>
            <a:r>
              <a:rPr lang="en-GB" sz="1800" dirty="0" err="1" smtClean="0"/>
              <a:t>Rolhfs</a:t>
            </a:r>
            <a:r>
              <a:rPr lang="en-GB" sz="1800" dirty="0" smtClean="0"/>
              <a:t> (1971), </a:t>
            </a:r>
            <a:r>
              <a:rPr lang="en-GB" sz="1800" dirty="0" err="1" smtClean="0"/>
              <a:t>Sornicola</a:t>
            </a:r>
            <a:r>
              <a:rPr lang="en-GB" sz="1800" dirty="0" smtClean="0"/>
              <a:t> </a:t>
            </a:r>
            <a:r>
              <a:rPr lang="en-GB" sz="1800" dirty="0"/>
              <a:t>(</a:t>
            </a:r>
            <a:r>
              <a:rPr lang="en-GB" sz="1800" dirty="0" smtClean="0"/>
              <a:t>1998)). In Old Romance, </a:t>
            </a:r>
            <a:r>
              <a:rPr lang="en-GB" sz="1800" i="1" dirty="0" smtClean="0"/>
              <a:t>ad </a:t>
            </a:r>
            <a:r>
              <a:rPr lang="en-GB" sz="1800" dirty="0" smtClean="0"/>
              <a:t>marks animate/human objects (5), </a:t>
            </a:r>
            <a:r>
              <a:rPr lang="en-GB" sz="1800" dirty="0" err="1" smtClean="0"/>
              <a:t>cf</a:t>
            </a:r>
            <a:r>
              <a:rPr lang="en-GB" sz="1800" dirty="0" smtClean="0"/>
              <a:t> 3)) (</a:t>
            </a:r>
            <a:r>
              <a:rPr lang="en-GB" sz="1800" dirty="0" err="1" smtClean="0"/>
              <a:t>Zorraquino</a:t>
            </a:r>
            <a:r>
              <a:rPr lang="en-GB" sz="1800" dirty="0" smtClean="0"/>
              <a:t> </a:t>
            </a:r>
            <a:r>
              <a:rPr lang="en-GB" sz="1800" dirty="0"/>
              <a:t>(1976:563), </a:t>
            </a:r>
            <a:r>
              <a:rPr lang="en-GB" sz="1800" dirty="0" err="1"/>
              <a:t>Nocentini</a:t>
            </a:r>
            <a:r>
              <a:rPr lang="en-GB" sz="1800" dirty="0"/>
              <a:t> (1985:304</a:t>
            </a:r>
            <a:r>
              <a:rPr lang="en-GB" sz="1800" dirty="0" smtClean="0"/>
              <a:t>), </a:t>
            </a:r>
            <a:r>
              <a:rPr lang="en-GB" sz="1800" dirty="0" err="1" smtClean="0"/>
              <a:t>Sornicola</a:t>
            </a:r>
            <a:r>
              <a:rPr lang="en-GB" sz="1800" dirty="0" smtClean="0"/>
              <a:t> (1998)). </a:t>
            </a:r>
          </a:p>
          <a:p>
            <a:pPr marL="0" indent="0">
              <a:buNone/>
            </a:pPr>
            <a:r>
              <a:rPr lang="en-GB" sz="1800" dirty="0" smtClean="0"/>
              <a:t>5a)	</a:t>
            </a:r>
            <a:r>
              <a:rPr lang="en-GB" sz="1800" dirty="0" err="1" smtClean="0"/>
              <a:t>quier</a:t>
            </a:r>
            <a:r>
              <a:rPr lang="en-GB" sz="1800" dirty="0" smtClean="0"/>
              <a:t>-e		</a:t>
            </a:r>
            <a:r>
              <a:rPr lang="en-GB" sz="1800" dirty="0" err="1" smtClean="0"/>
              <a:t>ondr-ar</a:t>
            </a:r>
            <a:r>
              <a:rPr lang="en-GB" sz="1800" dirty="0" smtClean="0"/>
              <a:t>	    </a:t>
            </a:r>
            <a:r>
              <a:rPr lang="en-GB" sz="1800" b="1" dirty="0" smtClean="0"/>
              <a:t>a</a:t>
            </a:r>
            <a:r>
              <a:rPr lang="en-GB" sz="1800" dirty="0" smtClean="0"/>
              <a:t>	so	</a:t>
            </a:r>
            <a:r>
              <a:rPr lang="en-GB" sz="1800" dirty="0" err="1" smtClean="0"/>
              <a:t>señor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	want-PRES.3SG	honour-INF    AD	his	master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‘He wants to honour his master.’ (</a:t>
            </a:r>
            <a:r>
              <a:rPr lang="en-GB" sz="1800" i="1" dirty="0" smtClean="0"/>
              <a:t>El Cid </a:t>
            </a:r>
            <a:r>
              <a:rPr lang="en-GB" sz="1800" dirty="0" smtClean="0"/>
              <a:t>3026) (Medieval Spanish)</a:t>
            </a:r>
          </a:p>
          <a:p>
            <a:pPr marL="0" indent="0">
              <a:buNone/>
            </a:pPr>
            <a:r>
              <a:rPr lang="en-GB" sz="1800" dirty="0" smtClean="0"/>
              <a:t>5b)	ma	</a:t>
            </a:r>
            <a:r>
              <a:rPr lang="en-GB" sz="1800" dirty="0" err="1" smtClean="0"/>
              <a:t>Eneas</a:t>
            </a:r>
            <a:r>
              <a:rPr lang="en-GB" sz="1800" dirty="0" smtClean="0"/>
              <a:t>…	</a:t>
            </a:r>
            <a:r>
              <a:rPr lang="en-GB" sz="1800" dirty="0" err="1" smtClean="0"/>
              <a:t>confort</a:t>
            </a:r>
            <a:r>
              <a:rPr lang="en-GB" sz="1800" dirty="0" smtClean="0"/>
              <a:t>-au		</a:t>
            </a:r>
            <a:r>
              <a:rPr lang="en-GB" sz="1800" b="1" dirty="0" smtClean="0"/>
              <a:t>a</a:t>
            </a:r>
            <a:r>
              <a:rPr lang="en-GB" sz="1800" dirty="0" smtClean="0"/>
              <a:t>	</a:t>
            </a:r>
            <a:r>
              <a:rPr lang="en-GB" sz="1800" dirty="0" err="1" smtClean="0"/>
              <a:t>tuct-i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but	Aeneas	confort-PRET.3SG	AD	all-PL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‘But Aeneas.. comforted everyone.’ (</a:t>
            </a:r>
            <a:r>
              <a:rPr lang="en-GB" sz="1800" i="1" dirty="0" smtClean="0"/>
              <a:t>La </a:t>
            </a:r>
            <a:r>
              <a:rPr lang="en-GB" sz="1800" i="1" dirty="0" err="1" smtClean="0"/>
              <a:t>istoria</a:t>
            </a:r>
            <a:r>
              <a:rPr lang="en-GB" sz="1800" i="1" dirty="0" smtClean="0"/>
              <a:t> di </a:t>
            </a:r>
            <a:r>
              <a:rPr lang="en-GB" sz="1800" i="1" dirty="0" err="1" smtClean="0"/>
              <a:t>Eneas</a:t>
            </a:r>
            <a:r>
              <a:rPr lang="en-GB" sz="1800" i="1" dirty="0" smtClean="0"/>
              <a:t> </a:t>
            </a:r>
            <a:r>
              <a:rPr lang="en-GB" sz="1800" dirty="0" smtClean="0"/>
              <a:t>91) (Medieval Sicilian)</a:t>
            </a:r>
          </a:p>
          <a:p>
            <a:pPr marL="0" indent="0">
              <a:buNone/>
            </a:pPr>
            <a:r>
              <a:rPr lang="en-GB" sz="1800" dirty="0" smtClean="0"/>
              <a:t>5c)	</a:t>
            </a:r>
            <a:r>
              <a:rPr lang="en-GB" sz="1800" dirty="0" err="1" smtClean="0"/>
              <a:t>quer</a:t>
            </a:r>
            <a:r>
              <a:rPr lang="en-GB" sz="1800" dirty="0" smtClean="0"/>
              <a:t>-o		</a:t>
            </a:r>
            <a:r>
              <a:rPr lang="en-GB" sz="1800" dirty="0" err="1" smtClean="0"/>
              <a:t>muito</a:t>
            </a:r>
            <a:r>
              <a:rPr lang="en-GB" sz="1800" dirty="0" smtClean="0"/>
              <a:t>	</a:t>
            </a:r>
            <a:r>
              <a:rPr lang="en-GB" sz="1800" b="1" dirty="0" smtClean="0"/>
              <a:t>a</a:t>
            </a:r>
            <a:r>
              <a:rPr lang="en-GB" sz="1800" dirty="0" smtClean="0"/>
              <a:t>	</a:t>
            </a:r>
            <a:r>
              <a:rPr lang="en-GB" sz="1800" dirty="0" err="1" smtClean="0"/>
              <a:t>meu</a:t>
            </a:r>
            <a:r>
              <a:rPr lang="en-GB" sz="1800" dirty="0" smtClean="0"/>
              <a:t>	</a:t>
            </a:r>
            <a:r>
              <a:rPr lang="en-GB" sz="1800" dirty="0" err="1" smtClean="0"/>
              <a:t>pai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love-PRES.1SG	much	AD	my	father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‘I love my father very much.’ (Meier (1948)) (Medieval Portuguese)</a:t>
            </a:r>
          </a:p>
          <a:p>
            <a:pPr marL="0" indent="0">
              <a:buNone/>
            </a:pPr>
            <a:r>
              <a:rPr lang="en-GB" sz="1800" dirty="0" smtClean="0"/>
              <a:t>There </a:t>
            </a:r>
            <a:r>
              <a:rPr lang="en-GB" sz="1800" dirty="0"/>
              <a:t>is also comparative evidence that </a:t>
            </a:r>
            <a:r>
              <a:rPr lang="en-GB" sz="1800" i="1" dirty="0"/>
              <a:t>ad </a:t>
            </a:r>
            <a:r>
              <a:rPr lang="en-GB" sz="1800" dirty="0"/>
              <a:t>obligatorily marks tonic personal </a:t>
            </a:r>
            <a:r>
              <a:rPr lang="en-GB" sz="1800" dirty="0" smtClean="0"/>
              <a:t>pronouns (6)), and preponderantly marks other nominal (7)) and singular/specific objects (8)) (</a:t>
            </a:r>
            <a:r>
              <a:rPr lang="en-GB" sz="1800" dirty="0" err="1" smtClean="0"/>
              <a:t>Sornicola</a:t>
            </a:r>
            <a:r>
              <a:rPr lang="en-GB" sz="1800" dirty="0" smtClean="0"/>
              <a:t> </a:t>
            </a:r>
            <a:r>
              <a:rPr lang="en-GB" sz="1800" dirty="0"/>
              <a:t>(1997:77, 1998:422</a:t>
            </a:r>
            <a:r>
              <a:rPr lang="en-GB" sz="1800" dirty="0" smtClean="0"/>
              <a:t>)):  </a:t>
            </a:r>
          </a:p>
          <a:p>
            <a:pPr marL="0" indent="0">
              <a:buNone/>
            </a:pPr>
            <a:r>
              <a:rPr lang="en-GB" sz="1800" dirty="0" smtClean="0"/>
              <a:t>6a)	</a:t>
            </a:r>
            <a:r>
              <a:rPr lang="en-GB" sz="1800" b="1" dirty="0" smtClean="0"/>
              <a:t>a</a:t>
            </a:r>
            <a:r>
              <a:rPr lang="en-GB" sz="1800" dirty="0" smtClean="0"/>
              <a:t>      </a:t>
            </a:r>
            <a:r>
              <a:rPr lang="en-GB" sz="1800" dirty="0" err="1" smtClean="0"/>
              <a:t>tí</a:t>
            </a:r>
            <a:r>
              <a:rPr lang="en-GB" sz="1800" dirty="0" smtClean="0"/>
              <a:t>	</a:t>
            </a:r>
            <a:r>
              <a:rPr lang="en-GB" sz="1800" dirty="0" err="1" smtClean="0"/>
              <a:t>ador</a:t>
            </a:r>
            <a:r>
              <a:rPr lang="en-GB" sz="1800" dirty="0" smtClean="0"/>
              <a:t>-o	          e	cred-o		de	</a:t>
            </a:r>
            <a:r>
              <a:rPr lang="en-GB" sz="1800" dirty="0" err="1" smtClean="0"/>
              <a:t>toda</a:t>
            </a:r>
            <a:r>
              <a:rPr lang="en-GB" sz="1800" dirty="0" smtClean="0"/>
              <a:t>	</a:t>
            </a:r>
            <a:r>
              <a:rPr lang="en-GB" sz="1800" dirty="0" err="1" smtClean="0"/>
              <a:t>voluntad</a:t>
            </a:r>
            <a:r>
              <a:rPr lang="en-GB" sz="1800" dirty="0" smtClean="0"/>
              <a:t>	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AD   you	love-PRES.1SG   and	believe-PRES.1SG	of	all	will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‘I love and believe you with all my will.’ (</a:t>
            </a:r>
            <a:r>
              <a:rPr lang="en-GB" sz="1800" i="1" dirty="0" smtClean="0"/>
              <a:t>El Cid </a:t>
            </a:r>
            <a:r>
              <a:rPr lang="en-GB" sz="1800" dirty="0" smtClean="0"/>
              <a:t>362)</a:t>
            </a:r>
          </a:p>
          <a:p>
            <a:pPr marL="0" indent="0">
              <a:buNone/>
            </a:pPr>
            <a:r>
              <a:rPr lang="en-GB" sz="1800" dirty="0" smtClean="0"/>
              <a:t>6b)</a:t>
            </a:r>
            <a:r>
              <a:rPr lang="en-GB" sz="1800" dirty="0"/>
              <a:t> </a:t>
            </a:r>
            <a:r>
              <a:rPr lang="en-GB" sz="1800" dirty="0" smtClean="0"/>
              <a:t>	</a:t>
            </a:r>
            <a:r>
              <a:rPr lang="en-GB" sz="1800" b="1" dirty="0" smtClean="0"/>
              <a:t>ad</a:t>
            </a:r>
            <a:r>
              <a:rPr lang="en-GB" sz="1800" dirty="0"/>
              <a:t>	</a:t>
            </a:r>
            <a:r>
              <a:rPr lang="en-GB" sz="1800" dirty="0" err="1"/>
              <a:t>illu</a:t>
            </a:r>
            <a:r>
              <a:rPr lang="en-GB" sz="1800" dirty="0"/>
              <a:t>	ha-</a:t>
            </a:r>
            <a:r>
              <a:rPr lang="en-GB" sz="1800" dirty="0" err="1"/>
              <a:t>nnu</a:t>
            </a:r>
            <a:r>
              <a:rPr lang="en-GB" sz="1800" dirty="0"/>
              <a:t>		</a:t>
            </a:r>
            <a:r>
              <a:rPr lang="en-GB" sz="1800" dirty="0" err="1"/>
              <a:t>abandun-atu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AD	him	have-PRES.3PL	abandon-PERF.PTCP</a:t>
            </a:r>
          </a:p>
          <a:p>
            <a:pPr marL="0" indent="0">
              <a:buNone/>
            </a:pPr>
            <a:r>
              <a:rPr lang="en-GB" sz="1800" dirty="0"/>
              <a:t>	‘They have abandoned him.’ (</a:t>
            </a:r>
            <a:r>
              <a:rPr lang="en-GB" sz="1800" i="1" dirty="0"/>
              <a:t>La </a:t>
            </a:r>
            <a:r>
              <a:rPr lang="en-GB" sz="1800" i="1" dirty="0" err="1"/>
              <a:t>Conquesta</a:t>
            </a:r>
            <a:r>
              <a:rPr lang="en-GB" sz="1800" i="1" dirty="0"/>
              <a:t> di </a:t>
            </a:r>
            <a:r>
              <a:rPr lang="en-GB" sz="1800" i="1" dirty="0" err="1"/>
              <a:t>Sichilia</a:t>
            </a:r>
            <a:r>
              <a:rPr lang="en-GB" sz="1800" i="1" dirty="0"/>
              <a:t> </a:t>
            </a:r>
            <a:r>
              <a:rPr lang="en-GB" sz="1800" i="1" dirty="0" err="1"/>
              <a:t>fatta</a:t>
            </a:r>
            <a:r>
              <a:rPr lang="en-GB" sz="1800" i="1" dirty="0"/>
              <a:t> per li </a:t>
            </a:r>
            <a:r>
              <a:rPr lang="en-GB" sz="1800" i="1" dirty="0" err="1"/>
              <a:t>Normandi</a:t>
            </a:r>
            <a:r>
              <a:rPr lang="en-GB" sz="1800" i="1" dirty="0"/>
              <a:t> </a:t>
            </a:r>
            <a:r>
              <a:rPr lang="en-GB" sz="1800" dirty="0" smtClean="0"/>
              <a:t>)</a:t>
            </a:r>
          </a:p>
          <a:p>
            <a:pPr marL="0" indent="0">
              <a:buNone/>
            </a:pPr>
            <a:r>
              <a:rPr lang="en-GB" sz="1800" dirty="0" smtClean="0"/>
              <a:t>7a)	El	Cid	</a:t>
            </a:r>
            <a:r>
              <a:rPr lang="en-GB" sz="1800" b="1" dirty="0" smtClean="0"/>
              <a:t>a</a:t>
            </a:r>
            <a:r>
              <a:rPr lang="en-GB" sz="1800" dirty="0" smtClean="0"/>
              <a:t> 	</a:t>
            </a:r>
            <a:r>
              <a:rPr lang="en-GB" sz="1800" dirty="0" err="1" smtClean="0"/>
              <a:t>doña</a:t>
            </a:r>
            <a:r>
              <a:rPr lang="en-GB" sz="1800" dirty="0" smtClean="0"/>
              <a:t>	Ximena	</a:t>
            </a:r>
            <a:r>
              <a:rPr lang="en-GB" sz="1800" dirty="0" err="1" smtClean="0"/>
              <a:t>ív</a:t>
            </a:r>
            <a:r>
              <a:rPr lang="en-GB" sz="1800" dirty="0" smtClean="0"/>
              <a:t>-a-la		</a:t>
            </a:r>
            <a:r>
              <a:rPr lang="en-GB" sz="1800" dirty="0" err="1" smtClean="0"/>
              <a:t>abraç-ar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DEF.ART	Cid	AD	lady	Ximena	go-IMPERF.3SG-PRO	hug-INF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‘El Cid was going to hug </a:t>
            </a:r>
            <a:r>
              <a:rPr lang="en-GB" sz="1800" dirty="0" err="1" smtClean="0"/>
              <a:t>doña</a:t>
            </a:r>
            <a:r>
              <a:rPr lang="en-GB" sz="1800" dirty="0" smtClean="0"/>
              <a:t> Ximena’ (</a:t>
            </a:r>
            <a:r>
              <a:rPr lang="en-GB" sz="1800" i="1" dirty="0" smtClean="0"/>
              <a:t>El Cid </a:t>
            </a:r>
            <a:r>
              <a:rPr lang="en-GB" sz="1800" dirty="0" smtClean="0"/>
              <a:t>368)</a:t>
            </a:r>
          </a:p>
          <a:p>
            <a:pPr marL="0" indent="0">
              <a:buNone/>
            </a:pPr>
            <a:r>
              <a:rPr lang="en-GB" sz="1800" dirty="0" smtClean="0"/>
              <a:t>7b)	…</a:t>
            </a:r>
            <a:r>
              <a:rPr lang="en-GB" sz="1800" dirty="0" err="1" smtClean="0"/>
              <a:t>pocu</a:t>
            </a:r>
            <a:r>
              <a:rPr lang="en-GB" sz="1800" dirty="0" smtClean="0"/>
              <a:t>	</a:t>
            </a:r>
            <a:r>
              <a:rPr lang="en-GB" sz="1800" dirty="0" err="1" smtClean="0"/>
              <a:t>ascult-aru</a:t>
            </a:r>
            <a:r>
              <a:rPr lang="en-GB" sz="1800" dirty="0" smtClean="0"/>
              <a:t>		</a:t>
            </a:r>
            <a:r>
              <a:rPr lang="en-GB" sz="1800" b="1" dirty="0" smtClean="0"/>
              <a:t>ad</a:t>
            </a:r>
            <a:r>
              <a:rPr lang="en-GB" sz="1800" dirty="0" smtClean="0"/>
              <a:t>	</a:t>
            </a:r>
            <a:r>
              <a:rPr lang="en-GB" sz="1800" dirty="0" err="1" smtClean="0"/>
              <a:t>Yuliu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little	listen-PRET.3PL	AD	Julius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‘… little did they listen to Julius.’ (</a:t>
            </a:r>
            <a:r>
              <a:rPr lang="en-GB" sz="1800" i="1" dirty="0" smtClean="0"/>
              <a:t>La </a:t>
            </a:r>
            <a:r>
              <a:rPr lang="en-GB" sz="1800" i="1" dirty="0" err="1" smtClean="0"/>
              <a:t>istoria</a:t>
            </a:r>
            <a:r>
              <a:rPr lang="en-GB" sz="1800" i="1" dirty="0" smtClean="0"/>
              <a:t> di </a:t>
            </a:r>
            <a:r>
              <a:rPr lang="en-GB" sz="1800" i="1" dirty="0" err="1" smtClean="0"/>
              <a:t>Eneas</a:t>
            </a:r>
            <a:r>
              <a:rPr lang="en-GB" sz="1800" i="1" dirty="0" smtClean="0"/>
              <a:t> </a:t>
            </a:r>
            <a:r>
              <a:rPr lang="en-GB" sz="1800" dirty="0" smtClean="0"/>
              <a:t>93)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These patterns still persist in modern Romance (</a:t>
            </a:r>
            <a:r>
              <a:rPr lang="en-GB" sz="1800" dirty="0" err="1" smtClean="0"/>
              <a:t>Rolhfs</a:t>
            </a:r>
            <a:r>
              <a:rPr lang="en-GB" sz="1800" dirty="0" smtClean="0"/>
              <a:t> (1971)).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91547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Proto-Romance reconstruction (1)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288032"/>
            <a:ext cx="9144000" cy="65699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300" dirty="0" smtClean="0"/>
              <a:t>The </a:t>
            </a:r>
            <a:r>
              <a:rPr lang="en-GB" sz="1300" dirty="0" err="1"/>
              <a:t>grammaticalization</a:t>
            </a:r>
            <a:r>
              <a:rPr lang="en-GB" sz="1300" dirty="0"/>
              <a:t> of </a:t>
            </a:r>
            <a:r>
              <a:rPr lang="en-GB" sz="1300" i="1" dirty="0"/>
              <a:t>ad </a:t>
            </a:r>
            <a:r>
              <a:rPr lang="en-GB" sz="1300" dirty="0"/>
              <a:t>as a marker of direct object </a:t>
            </a:r>
            <a:r>
              <a:rPr lang="en-GB" sz="1300" dirty="0" smtClean="0"/>
              <a:t>seems to be related </a:t>
            </a:r>
            <a:r>
              <a:rPr lang="en-GB" sz="1300" dirty="0"/>
              <a:t>to its </a:t>
            </a:r>
            <a:r>
              <a:rPr lang="en-GB" sz="1300" dirty="0" err="1"/>
              <a:t>grammaticalization</a:t>
            </a:r>
            <a:r>
              <a:rPr lang="en-GB" sz="1300" dirty="0"/>
              <a:t> as a marker of indirect </a:t>
            </a:r>
            <a:r>
              <a:rPr lang="en-GB" sz="1300" dirty="0" smtClean="0"/>
              <a:t>object. On the one hand, there </a:t>
            </a:r>
            <a:r>
              <a:rPr lang="en-GB" sz="1300" dirty="0"/>
              <a:t>are </a:t>
            </a:r>
            <a:r>
              <a:rPr lang="en-GB" sz="1300" dirty="0" smtClean="0"/>
              <a:t>Romance predicates  which select </a:t>
            </a:r>
            <a:r>
              <a:rPr lang="en-GB" sz="1300" i="1" dirty="0" smtClean="0"/>
              <a:t>ad </a:t>
            </a:r>
            <a:r>
              <a:rPr lang="en-GB" sz="1300" dirty="0" smtClean="0"/>
              <a:t>and correspond to Latin </a:t>
            </a:r>
            <a:r>
              <a:rPr lang="en-GB" sz="1300" dirty="0"/>
              <a:t>predicates which select the morphological </a:t>
            </a:r>
            <a:r>
              <a:rPr lang="en-GB" sz="1300" dirty="0" smtClean="0"/>
              <a:t>dative as a direct object (OBJ1), as </a:t>
            </a:r>
            <a:r>
              <a:rPr lang="en-GB" sz="1300" dirty="0"/>
              <a:t>it is the second argument of a two-place predicate:  </a:t>
            </a:r>
          </a:p>
          <a:p>
            <a:pPr marL="0" indent="0">
              <a:buNone/>
            </a:pPr>
            <a:r>
              <a:rPr lang="en-GB" sz="1300" dirty="0" smtClean="0"/>
              <a:t>9a</a:t>
            </a:r>
            <a:r>
              <a:rPr lang="en-GB" sz="1300" dirty="0"/>
              <a:t>)	e-</a:t>
            </a:r>
            <a:r>
              <a:rPr lang="en-GB" sz="1300" dirty="0" err="1"/>
              <a:t>ius</a:t>
            </a:r>
            <a:r>
              <a:rPr lang="en-GB" sz="1300" dirty="0"/>
              <a:t>	</a:t>
            </a:r>
            <a:r>
              <a:rPr lang="en-GB" sz="1300" dirty="0" err="1" smtClean="0"/>
              <a:t>studi</a:t>
            </a:r>
            <a:r>
              <a:rPr lang="en-GB" sz="1300" dirty="0" smtClean="0"/>
              <a:t>-</a:t>
            </a:r>
            <a:r>
              <a:rPr lang="en-GB" sz="1300" b="1" dirty="0" smtClean="0"/>
              <a:t>o</a:t>
            </a:r>
            <a:r>
              <a:rPr lang="en-GB" sz="1300" dirty="0"/>
              <a:t>	</a:t>
            </a:r>
            <a:r>
              <a:rPr lang="en-GB" sz="1300" dirty="0" err="1" smtClean="0"/>
              <a:t>serv</a:t>
            </a:r>
            <a:r>
              <a:rPr lang="en-GB" sz="1300" dirty="0" smtClean="0"/>
              <a:t>-ire</a:t>
            </a:r>
            <a:r>
              <a:rPr lang="en-GB" sz="1300" dirty="0"/>
              <a:t>	</a:t>
            </a:r>
            <a:r>
              <a:rPr lang="en-GB" sz="1300" dirty="0" err="1" smtClean="0"/>
              <a:t>addecet</a:t>
            </a:r>
            <a:r>
              <a:rPr lang="en-GB" sz="1300" dirty="0" smtClean="0"/>
              <a:t> </a:t>
            </a:r>
            <a:endParaRPr lang="en-GB" sz="1300" dirty="0"/>
          </a:p>
          <a:p>
            <a:pPr marL="0" indent="0">
              <a:buNone/>
            </a:pPr>
            <a:r>
              <a:rPr lang="en-GB" sz="1300" dirty="0"/>
              <a:t>	him-GEN.SG	</a:t>
            </a:r>
            <a:r>
              <a:rPr lang="en-GB" sz="1300" dirty="0" smtClean="0"/>
              <a:t>zeal-DAT.SG</a:t>
            </a:r>
            <a:r>
              <a:rPr lang="en-GB" sz="1300" dirty="0"/>
              <a:t>	serve-INF	</a:t>
            </a:r>
            <a:r>
              <a:rPr lang="en-GB" sz="1300" dirty="0" err="1"/>
              <a:t>be.proper</a:t>
            </a:r>
            <a:r>
              <a:rPr lang="en-GB" sz="1300" dirty="0"/>
              <a:t> </a:t>
            </a:r>
          </a:p>
          <a:p>
            <a:pPr marL="0" indent="0">
              <a:buNone/>
            </a:pPr>
            <a:r>
              <a:rPr lang="en-GB" sz="1300" dirty="0"/>
              <a:t>	‘It is proper to serve his zeal.’ (Plautus </a:t>
            </a:r>
            <a:r>
              <a:rPr lang="en-GB" sz="1300" i="1" dirty="0" err="1"/>
              <a:t>Amphitruo</a:t>
            </a:r>
            <a:r>
              <a:rPr lang="en-GB" sz="1300" i="1" dirty="0"/>
              <a:t> </a:t>
            </a:r>
            <a:r>
              <a:rPr lang="en-GB" sz="1300" dirty="0"/>
              <a:t>1004) </a:t>
            </a:r>
          </a:p>
          <a:p>
            <a:pPr marL="0" indent="0">
              <a:buNone/>
            </a:pPr>
            <a:r>
              <a:rPr lang="en-GB" sz="1300" dirty="0" smtClean="0"/>
              <a:t>9b)</a:t>
            </a:r>
            <a:r>
              <a:rPr lang="en-GB" sz="1300" dirty="0"/>
              <a:t>	</a:t>
            </a:r>
            <a:r>
              <a:rPr lang="en-GB" sz="1300" dirty="0" err="1"/>
              <a:t>serv-ir</a:t>
            </a:r>
            <a:r>
              <a:rPr lang="en-GB" sz="1300" dirty="0"/>
              <a:t>	</a:t>
            </a:r>
            <a:r>
              <a:rPr lang="en-GB" sz="1300" b="1" dirty="0" smtClean="0"/>
              <a:t>a</a:t>
            </a:r>
            <a:r>
              <a:rPr lang="en-GB" sz="1300" dirty="0" smtClean="0"/>
              <a:t>-l</a:t>
            </a:r>
            <a:r>
              <a:rPr lang="en-GB" sz="1300" dirty="0"/>
              <a:t>		</a:t>
            </a:r>
            <a:r>
              <a:rPr lang="en-GB" sz="1300" dirty="0" err="1"/>
              <a:t>Campeador</a:t>
            </a:r>
            <a:endParaRPr lang="en-GB" sz="1300" dirty="0"/>
          </a:p>
          <a:p>
            <a:pPr marL="0" indent="0">
              <a:buNone/>
            </a:pPr>
            <a:r>
              <a:rPr lang="en-GB" sz="1300" dirty="0"/>
              <a:t>	serve-INF	AD-DEF.ART		</a:t>
            </a:r>
            <a:r>
              <a:rPr lang="en-GB" sz="1300" dirty="0" err="1"/>
              <a:t>Campeador</a:t>
            </a:r>
            <a:endParaRPr lang="en-GB" sz="1300" dirty="0"/>
          </a:p>
          <a:p>
            <a:pPr marL="0" indent="0">
              <a:buNone/>
            </a:pPr>
            <a:r>
              <a:rPr lang="en-GB" sz="1300" dirty="0"/>
              <a:t>	‘to serve the </a:t>
            </a:r>
            <a:r>
              <a:rPr lang="en-GB" sz="1300" dirty="0" err="1"/>
              <a:t>Campeador</a:t>
            </a:r>
            <a:r>
              <a:rPr lang="en-GB" sz="1300" dirty="0"/>
              <a:t>.’ (</a:t>
            </a:r>
            <a:r>
              <a:rPr lang="en-GB" sz="1300" i="1" dirty="0"/>
              <a:t>El </a:t>
            </a:r>
            <a:r>
              <a:rPr lang="en-GB" sz="1300" i="1" dirty="0" smtClean="0"/>
              <a:t>Cid </a:t>
            </a:r>
            <a:r>
              <a:rPr lang="en-GB" sz="1300" dirty="0"/>
              <a:t>1369) (Medieval Spanish)</a:t>
            </a:r>
          </a:p>
          <a:p>
            <a:pPr marL="0" indent="0">
              <a:buNone/>
            </a:pPr>
            <a:r>
              <a:rPr lang="en-GB" sz="1300" dirty="0" smtClean="0"/>
              <a:t>9c)</a:t>
            </a:r>
            <a:r>
              <a:rPr lang="en-GB" sz="1300" dirty="0"/>
              <a:t>	</a:t>
            </a:r>
            <a:r>
              <a:rPr lang="en-GB" sz="1300" dirty="0" err="1"/>
              <a:t>perché</a:t>
            </a:r>
            <a:r>
              <a:rPr lang="en-GB" sz="1300" dirty="0"/>
              <a:t> 	</a:t>
            </a:r>
            <a:r>
              <a:rPr lang="en-GB" sz="1300" dirty="0" smtClean="0"/>
              <a:t> non</a:t>
            </a:r>
            <a:r>
              <a:rPr lang="en-GB" sz="1300" dirty="0"/>
              <a:t>	</a:t>
            </a:r>
            <a:r>
              <a:rPr lang="en-GB" sz="1300" dirty="0" err="1"/>
              <a:t>poss</a:t>
            </a:r>
            <a:r>
              <a:rPr lang="en-GB" sz="1300" dirty="0"/>
              <a:t>-o	</a:t>
            </a:r>
            <a:r>
              <a:rPr lang="en-GB" sz="1300" dirty="0" smtClean="0"/>
              <a:t>    </a:t>
            </a:r>
            <a:r>
              <a:rPr lang="en-GB" sz="1300" b="1" dirty="0" smtClean="0"/>
              <a:t>ad</a:t>
            </a:r>
            <a:r>
              <a:rPr lang="en-GB" sz="1300" dirty="0"/>
              <a:t>	</a:t>
            </a:r>
            <a:r>
              <a:rPr lang="en-GB" sz="1300" dirty="0" err="1"/>
              <a:t>tal</a:t>
            </a:r>
            <a:r>
              <a:rPr lang="en-GB" sz="1300" dirty="0"/>
              <a:t>	signor	</a:t>
            </a:r>
            <a:r>
              <a:rPr lang="en-GB" sz="1300" dirty="0" err="1"/>
              <a:t>serv</a:t>
            </a:r>
            <a:r>
              <a:rPr lang="en-GB" sz="1300" dirty="0"/>
              <a:t>-ire</a:t>
            </a:r>
          </a:p>
          <a:p>
            <a:pPr marL="0" indent="0">
              <a:buNone/>
            </a:pPr>
            <a:r>
              <a:rPr lang="en-GB" sz="1300" dirty="0"/>
              <a:t>	because	</a:t>
            </a:r>
            <a:r>
              <a:rPr lang="en-GB" sz="1300" dirty="0" smtClean="0"/>
              <a:t> NEG</a:t>
            </a:r>
            <a:r>
              <a:rPr lang="en-GB" sz="1300" dirty="0"/>
              <a:t>	</a:t>
            </a:r>
            <a:r>
              <a:rPr lang="en-GB" sz="1300" dirty="0" smtClean="0"/>
              <a:t>can-1SG.PRES    AD</a:t>
            </a:r>
            <a:r>
              <a:rPr lang="en-GB" sz="1300" dirty="0"/>
              <a:t>	such	lord	serve.INF</a:t>
            </a:r>
          </a:p>
          <a:p>
            <a:pPr marL="0" indent="0">
              <a:buNone/>
            </a:pPr>
            <a:r>
              <a:rPr lang="en-GB" sz="1300" dirty="0"/>
              <a:t>	‘… because I cannot serve such a lord.’ (Medieval Neapolitan</a:t>
            </a:r>
            <a:r>
              <a:rPr lang="en-GB" sz="1300" dirty="0" smtClean="0"/>
              <a:t>)</a:t>
            </a:r>
          </a:p>
          <a:p>
            <a:pPr marL="0" indent="0">
              <a:buNone/>
            </a:pPr>
            <a:r>
              <a:rPr lang="en-GB" sz="1300" dirty="0" smtClean="0"/>
              <a:t>9d)	…para	</a:t>
            </a:r>
            <a:r>
              <a:rPr lang="en-GB" sz="1300" dirty="0" err="1" smtClean="0"/>
              <a:t>serv-ir</a:t>
            </a:r>
            <a:r>
              <a:rPr lang="en-GB" sz="1300" dirty="0" smtClean="0"/>
              <a:t>	</a:t>
            </a:r>
            <a:r>
              <a:rPr lang="en-GB" sz="1300" b="1" dirty="0" smtClean="0"/>
              <a:t>a</a:t>
            </a:r>
            <a:r>
              <a:rPr lang="en-GB" sz="1300" dirty="0" smtClean="0"/>
              <a:t>	</a:t>
            </a:r>
            <a:r>
              <a:rPr lang="en-GB" sz="1300" dirty="0" err="1" smtClean="0"/>
              <a:t>tão</a:t>
            </a:r>
            <a:r>
              <a:rPr lang="en-GB" sz="1300" dirty="0" smtClean="0"/>
              <a:t>	</a:t>
            </a:r>
            <a:r>
              <a:rPr lang="en-GB" sz="1300" dirty="0" err="1" smtClean="0"/>
              <a:t>ilustres</a:t>
            </a:r>
            <a:r>
              <a:rPr lang="en-GB" sz="1300" dirty="0" smtClean="0"/>
              <a:t>		</a:t>
            </a:r>
            <a:r>
              <a:rPr lang="en-GB" sz="1300" dirty="0" err="1" smtClean="0"/>
              <a:t>senhor-es</a:t>
            </a:r>
            <a:endParaRPr lang="en-GB" sz="1300" dirty="0" smtClean="0"/>
          </a:p>
          <a:p>
            <a:pPr marL="0" indent="0">
              <a:buNone/>
            </a:pPr>
            <a:r>
              <a:rPr lang="en-GB" sz="1300" dirty="0"/>
              <a:t>	</a:t>
            </a:r>
            <a:r>
              <a:rPr lang="en-GB" sz="1300" dirty="0" err="1" smtClean="0"/>
              <a:t>in.order</a:t>
            </a:r>
            <a:r>
              <a:rPr lang="en-GB" sz="1300" dirty="0" smtClean="0"/>
              <a:t>	serve-INF	AD	so	distinguished.PL	sir-PL</a:t>
            </a:r>
          </a:p>
          <a:p>
            <a:pPr marL="0" indent="0">
              <a:buNone/>
            </a:pPr>
            <a:r>
              <a:rPr lang="en-GB" sz="1300" dirty="0"/>
              <a:t>	</a:t>
            </a:r>
            <a:r>
              <a:rPr lang="en-GB" sz="1300" dirty="0" smtClean="0"/>
              <a:t>‘… in order to serve such distinguished guests.’ (</a:t>
            </a:r>
            <a:r>
              <a:rPr lang="en-GB" sz="1300" i="1" dirty="0" err="1" smtClean="0"/>
              <a:t>Ciganita</a:t>
            </a:r>
            <a:r>
              <a:rPr lang="en-GB" sz="1300" i="1" dirty="0" smtClean="0"/>
              <a:t> </a:t>
            </a:r>
            <a:r>
              <a:rPr lang="en-GB" sz="1300" dirty="0" smtClean="0"/>
              <a:t>35) (Medieval Portuguese)</a:t>
            </a:r>
            <a:endParaRPr lang="en-GB" sz="1300" dirty="0"/>
          </a:p>
          <a:p>
            <a:pPr marL="0" indent="0">
              <a:buNone/>
            </a:pPr>
            <a:r>
              <a:rPr lang="en-GB" sz="1300" dirty="0" smtClean="0"/>
              <a:t>10a)</a:t>
            </a:r>
            <a:r>
              <a:rPr lang="en-GB" sz="1300" dirty="0"/>
              <a:t>	</a:t>
            </a:r>
            <a:r>
              <a:rPr lang="en-GB" sz="1300" dirty="0" err="1"/>
              <a:t>aud</a:t>
            </a:r>
            <a:r>
              <a:rPr lang="en-GB" sz="1300" dirty="0"/>
              <a:t>-ire	</a:t>
            </a:r>
            <a:r>
              <a:rPr lang="en-GB" sz="1300" dirty="0" err="1" smtClean="0"/>
              <a:t>imperi</a:t>
            </a:r>
            <a:r>
              <a:rPr lang="en-GB" sz="1300" dirty="0" smtClean="0"/>
              <a:t>-</a:t>
            </a:r>
            <a:r>
              <a:rPr lang="en-GB" sz="1300" b="1" dirty="0" smtClean="0"/>
              <a:t>is</a:t>
            </a:r>
            <a:endParaRPr lang="en-GB" sz="1300" dirty="0"/>
          </a:p>
          <a:p>
            <a:pPr marL="0" indent="0">
              <a:buNone/>
            </a:pPr>
            <a:r>
              <a:rPr lang="en-GB" sz="1300" dirty="0"/>
              <a:t>	listen-INF	order-DAT.PL</a:t>
            </a:r>
          </a:p>
          <a:p>
            <a:pPr marL="0" indent="0">
              <a:buNone/>
            </a:pPr>
            <a:r>
              <a:rPr lang="en-GB" sz="1300" dirty="0"/>
              <a:t>	‘… to listen to the orders.’ (Plautus)</a:t>
            </a:r>
          </a:p>
          <a:p>
            <a:pPr marL="0" indent="0">
              <a:buNone/>
            </a:pPr>
            <a:r>
              <a:rPr lang="en-GB" sz="1300" dirty="0" smtClean="0"/>
              <a:t>10a)	</a:t>
            </a:r>
            <a:r>
              <a:rPr lang="en-GB" sz="1300" dirty="0" err="1" smtClean="0"/>
              <a:t>oí</a:t>
            </a:r>
            <a:r>
              <a:rPr lang="en-GB" sz="1300" dirty="0" smtClean="0"/>
              <a:t>-d		</a:t>
            </a:r>
            <a:r>
              <a:rPr lang="en-GB" sz="1300" b="1" dirty="0" smtClean="0"/>
              <a:t>a</a:t>
            </a:r>
            <a:r>
              <a:rPr lang="en-GB" sz="1300" dirty="0" smtClean="0"/>
              <a:t>	</a:t>
            </a:r>
            <a:r>
              <a:rPr lang="en-GB" sz="1300" dirty="0" err="1" smtClean="0"/>
              <a:t>mí</a:t>
            </a:r>
            <a:r>
              <a:rPr lang="en-GB" sz="1300" dirty="0" smtClean="0"/>
              <a:t>… </a:t>
            </a:r>
          </a:p>
          <a:p>
            <a:pPr marL="0" indent="0">
              <a:buNone/>
            </a:pPr>
            <a:r>
              <a:rPr lang="en-GB" sz="1300" dirty="0"/>
              <a:t>	</a:t>
            </a:r>
            <a:r>
              <a:rPr lang="en-GB" sz="1300" dirty="0" smtClean="0"/>
              <a:t>listen-IMPERATIVE.2PL	AD	me</a:t>
            </a:r>
          </a:p>
          <a:p>
            <a:pPr marL="0" indent="0">
              <a:buNone/>
            </a:pPr>
            <a:r>
              <a:rPr lang="en-GB" sz="1300" dirty="0"/>
              <a:t>	</a:t>
            </a:r>
            <a:r>
              <a:rPr lang="en-GB" sz="1300" dirty="0" smtClean="0"/>
              <a:t>‘Listen to me…’ (</a:t>
            </a:r>
            <a:r>
              <a:rPr lang="en-GB" sz="1300" i="1" dirty="0" smtClean="0"/>
              <a:t>El Cid </a:t>
            </a:r>
            <a:r>
              <a:rPr lang="en-GB" sz="1300" dirty="0" smtClean="0"/>
              <a:t>616)</a:t>
            </a:r>
          </a:p>
          <a:p>
            <a:pPr marL="0" indent="0">
              <a:buNone/>
            </a:pPr>
            <a:r>
              <a:rPr lang="en-GB" sz="1300" dirty="0" smtClean="0"/>
              <a:t>10c)	</a:t>
            </a:r>
            <a:r>
              <a:rPr lang="en-GB" sz="1300" dirty="0"/>
              <a:t>…</a:t>
            </a:r>
            <a:r>
              <a:rPr lang="en-GB" sz="1300" dirty="0" err="1"/>
              <a:t>Iuppiter</a:t>
            </a:r>
            <a:r>
              <a:rPr lang="en-GB" sz="1300" dirty="0"/>
              <a:t>	</a:t>
            </a:r>
            <a:r>
              <a:rPr lang="en-GB" sz="1300" dirty="0" smtClean="0"/>
              <a:t>	ha-</a:t>
            </a:r>
            <a:r>
              <a:rPr lang="en-GB" sz="1300" dirty="0" err="1" smtClean="0"/>
              <a:t>ppi</a:t>
            </a:r>
            <a:r>
              <a:rPr lang="en-GB" sz="1300" dirty="0"/>
              <a:t>	</a:t>
            </a:r>
            <a:r>
              <a:rPr lang="en-GB" sz="1300" dirty="0" err="1"/>
              <a:t>audu-tu</a:t>
            </a:r>
            <a:r>
              <a:rPr lang="en-GB" sz="1300" dirty="0"/>
              <a:t>		</a:t>
            </a:r>
            <a:r>
              <a:rPr lang="en-GB" sz="1300" b="1" dirty="0"/>
              <a:t>a</a:t>
            </a:r>
            <a:r>
              <a:rPr lang="en-GB" sz="1300" dirty="0"/>
              <a:t>	Venus</a:t>
            </a:r>
          </a:p>
          <a:p>
            <a:pPr marL="0" indent="0">
              <a:buNone/>
            </a:pPr>
            <a:r>
              <a:rPr lang="en-GB" sz="1300" dirty="0"/>
              <a:t>	   </a:t>
            </a:r>
            <a:r>
              <a:rPr lang="en-GB" sz="1300" dirty="0" err="1"/>
              <a:t>Iuppiter</a:t>
            </a:r>
            <a:r>
              <a:rPr lang="en-GB" sz="1300" dirty="0"/>
              <a:t>	</a:t>
            </a:r>
            <a:r>
              <a:rPr lang="en-GB" sz="1300" dirty="0" smtClean="0"/>
              <a:t>	have-3SG</a:t>
            </a:r>
            <a:r>
              <a:rPr lang="en-GB" sz="1300" dirty="0"/>
              <a:t>	hear-PERF.PTCP	AD	Venus</a:t>
            </a:r>
          </a:p>
          <a:p>
            <a:pPr marL="0" indent="0">
              <a:buNone/>
            </a:pPr>
            <a:r>
              <a:rPr lang="en-GB" sz="1300" dirty="0"/>
              <a:t>	‘… </a:t>
            </a:r>
            <a:r>
              <a:rPr lang="en-GB" sz="1300" dirty="0" err="1"/>
              <a:t>Iuppiter</a:t>
            </a:r>
            <a:r>
              <a:rPr lang="en-GB" sz="1300" dirty="0"/>
              <a:t> has heard Venus.’ (</a:t>
            </a:r>
            <a:r>
              <a:rPr lang="en-GB" sz="1300" i="1" dirty="0"/>
              <a:t>La </a:t>
            </a:r>
            <a:r>
              <a:rPr lang="en-GB" sz="1300" i="1" dirty="0" err="1"/>
              <a:t>istoria</a:t>
            </a:r>
            <a:r>
              <a:rPr lang="en-GB" sz="1300" i="1" dirty="0"/>
              <a:t> di </a:t>
            </a:r>
            <a:r>
              <a:rPr lang="en-GB" sz="1300" i="1" dirty="0" err="1"/>
              <a:t>Eneas</a:t>
            </a:r>
            <a:r>
              <a:rPr lang="en-GB" sz="1300" i="1" dirty="0"/>
              <a:t> </a:t>
            </a:r>
            <a:r>
              <a:rPr lang="en-GB" sz="1300" dirty="0"/>
              <a:t>12</a:t>
            </a:r>
            <a:r>
              <a:rPr lang="en-GB" sz="1300" dirty="0" smtClean="0"/>
              <a:t>)</a:t>
            </a:r>
          </a:p>
          <a:p>
            <a:pPr marL="0" indent="0">
              <a:buNone/>
            </a:pPr>
            <a:r>
              <a:rPr lang="en-GB" sz="1300" dirty="0" smtClean="0"/>
              <a:t>All this is supported by Latin evidence: </a:t>
            </a:r>
          </a:p>
          <a:p>
            <a:pPr marL="0" indent="0">
              <a:buNone/>
            </a:pPr>
            <a:r>
              <a:rPr lang="en-GB" sz="1300" dirty="0" smtClean="0"/>
              <a:t>11)	…</a:t>
            </a:r>
            <a:r>
              <a:rPr lang="en-GB" sz="1300" b="1" dirty="0" smtClean="0"/>
              <a:t>ad</a:t>
            </a:r>
            <a:r>
              <a:rPr lang="en-GB" sz="1300" dirty="0" smtClean="0"/>
              <a:t>	</a:t>
            </a:r>
            <a:r>
              <a:rPr lang="en-GB" sz="1300" dirty="0" err="1" smtClean="0"/>
              <a:t>cuius</a:t>
            </a:r>
            <a:r>
              <a:rPr lang="en-GB" sz="1300" dirty="0" smtClean="0"/>
              <a:t>	        imperium              </a:t>
            </a:r>
            <a:r>
              <a:rPr lang="en-GB" sz="1300" dirty="0" err="1" smtClean="0"/>
              <a:t>cael</a:t>
            </a:r>
            <a:r>
              <a:rPr lang="en-GB" sz="1300" dirty="0" smtClean="0"/>
              <a:t>-um                  terra	   </a:t>
            </a:r>
            <a:r>
              <a:rPr lang="en-GB" sz="1300" dirty="0" err="1" smtClean="0"/>
              <a:t>mari</a:t>
            </a:r>
            <a:r>
              <a:rPr lang="en-GB" sz="1300" dirty="0" smtClean="0"/>
              <a:t>-a	   </a:t>
            </a:r>
            <a:r>
              <a:rPr lang="en-GB" sz="1300" dirty="0" err="1" smtClean="0"/>
              <a:t>servie-bant</a:t>
            </a:r>
            <a:endParaRPr lang="en-GB" sz="1300" dirty="0"/>
          </a:p>
          <a:p>
            <a:pPr marL="0" indent="0">
              <a:buNone/>
            </a:pPr>
            <a:r>
              <a:rPr lang="en-GB" sz="1300" dirty="0" smtClean="0"/>
              <a:t>	   AD	REL.PRO.GEN.SG    power-ACC.SG     heaven-NOM.SG earth-NOM.SG  sea-NOM.PL   serve-IMPERF.3PL</a:t>
            </a:r>
          </a:p>
          <a:p>
            <a:pPr marL="0" indent="0">
              <a:buNone/>
            </a:pPr>
            <a:r>
              <a:rPr lang="en-GB" sz="1300" dirty="0"/>
              <a:t>	</a:t>
            </a:r>
            <a:r>
              <a:rPr lang="en-GB" sz="1300" dirty="0" smtClean="0"/>
              <a:t>‘… whose power heaven, earth and the seas served.’ (Jerome Letter 82.3)</a:t>
            </a: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1470384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78296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Proto-Romance reconstruction (2)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400" dirty="0"/>
              <a:t>On the other hand, there are predicates that are bivalent in Romance but trivalent in Latin e.g. </a:t>
            </a:r>
            <a:r>
              <a:rPr lang="en-GB" sz="1400" i="1" dirty="0" err="1"/>
              <a:t>clamare</a:t>
            </a:r>
            <a:r>
              <a:rPr lang="en-GB" sz="1400" i="1" dirty="0"/>
              <a:t> </a:t>
            </a:r>
            <a:r>
              <a:rPr lang="en-GB" sz="1400" dirty="0"/>
              <a:t>(</a:t>
            </a:r>
            <a:r>
              <a:rPr lang="en-GB" sz="1400" dirty="0" err="1"/>
              <a:t>Sornicola</a:t>
            </a:r>
            <a:r>
              <a:rPr lang="en-GB" sz="1400" dirty="0"/>
              <a:t> (1997:72-73)):</a:t>
            </a:r>
          </a:p>
          <a:p>
            <a:pPr marL="0" indent="0">
              <a:buNone/>
            </a:pPr>
            <a:r>
              <a:rPr lang="en-GB" sz="1400" dirty="0" smtClean="0"/>
              <a:t>12a)	clam-o</a:t>
            </a:r>
            <a:r>
              <a:rPr lang="en-GB" sz="1400" dirty="0"/>
              <a:t>	</a:t>
            </a:r>
            <a:r>
              <a:rPr lang="en-GB" sz="1400" dirty="0" smtClean="0"/>
              <a:t>       </a:t>
            </a:r>
            <a:r>
              <a:rPr lang="en-GB" sz="1400" dirty="0" err="1" smtClean="0"/>
              <a:t>mihi</a:t>
            </a:r>
            <a:r>
              <a:rPr lang="en-GB" sz="1400" dirty="0" smtClean="0"/>
              <a:t>       ipse</a:t>
            </a:r>
            <a:r>
              <a:rPr lang="en-GB" sz="1400" dirty="0"/>
              <a:t>:      </a:t>
            </a:r>
            <a:r>
              <a:rPr lang="en-GB" sz="1400" dirty="0" err="1"/>
              <a:t>numer</a:t>
            </a:r>
            <a:r>
              <a:rPr lang="en-GB" sz="1400" dirty="0"/>
              <a:t>-a	 </a:t>
            </a:r>
            <a:r>
              <a:rPr lang="en-GB" sz="1400" dirty="0" err="1" smtClean="0"/>
              <a:t>ann-os</a:t>
            </a:r>
            <a:r>
              <a:rPr lang="en-GB" sz="1400" dirty="0" smtClean="0"/>
              <a:t>	  </a:t>
            </a:r>
            <a:r>
              <a:rPr lang="en-GB" sz="1400" dirty="0" err="1" smtClean="0"/>
              <a:t>tu-os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	</a:t>
            </a:r>
            <a:r>
              <a:rPr lang="en-GB" sz="1400" dirty="0" smtClean="0"/>
              <a:t>shout-PRES.1SG me.DAT myself   </a:t>
            </a:r>
            <a:r>
              <a:rPr lang="en-GB" sz="1400" dirty="0"/>
              <a:t>count-IMPER.2SG  </a:t>
            </a:r>
            <a:r>
              <a:rPr lang="en-GB" sz="1400" dirty="0" smtClean="0"/>
              <a:t>year-ACC.PL your-ACC.PL</a:t>
            </a:r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>          	‘I </a:t>
            </a:r>
            <a:r>
              <a:rPr lang="en-GB" sz="1400" dirty="0"/>
              <a:t>shout to myself: count your years</a:t>
            </a:r>
            <a:r>
              <a:rPr lang="en-GB" sz="1400" dirty="0" smtClean="0"/>
              <a:t>!’ (</a:t>
            </a:r>
            <a:r>
              <a:rPr lang="en-GB" sz="1400" dirty="0"/>
              <a:t>Seneca, </a:t>
            </a:r>
            <a:r>
              <a:rPr lang="en-GB" sz="1400" i="1" dirty="0" err="1"/>
              <a:t>Epistulae</a:t>
            </a:r>
            <a:r>
              <a:rPr lang="en-GB" sz="1400" i="1" dirty="0"/>
              <a:t> Morales ad </a:t>
            </a:r>
            <a:r>
              <a:rPr lang="en-GB" sz="1400" i="1" dirty="0" err="1"/>
              <a:t>Lucilium</a:t>
            </a:r>
            <a:r>
              <a:rPr lang="en-GB" sz="1400" i="1" dirty="0"/>
              <a:t> </a:t>
            </a:r>
            <a:r>
              <a:rPr lang="en-GB" sz="1400" dirty="0"/>
              <a:t>27)</a:t>
            </a:r>
          </a:p>
          <a:p>
            <a:pPr marL="0" indent="0">
              <a:buNone/>
            </a:pPr>
            <a:r>
              <a:rPr lang="en-GB" sz="1400" dirty="0" smtClean="0"/>
              <a:t>12b</a:t>
            </a:r>
            <a:r>
              <a:rPr lang="en-GB" sz="1400" dirty="0"/>
              <a:t>)	</a:t>
            </a:r>
            <a:r>
              <a:rPr lang="en-GB" sz="1400" dirty="0" smtClean="0"/>
              <a:t>ad me</a:t>
            </a:r>
            <a:r>
              <a:rPr lang="en-GB" sz="1400" dirty="0"/>
              <a:t> </a:t>
            </a:r>
            <a:r>
              <a:rPr lang="en-GB" sz="1400" dirty="0" smtClean="0"/>
              <a:t>          </a:t>
            </a:r>
            <a:r>
              <a:rPr lang="en-GB" sz="1400" dirty="0" err="1" smtClean="0"/>
              <a:t>omn-es</a:t>
            </a:r>
            <a:r>
              <a:rPr lang="en-GB" sz="1400" dirty="0" smtClean="0"/>
              <a:t>        clam-ant…</a:t>
            </a:r>
            <a:r>
              <a:rPr lang="en-GB" sz="1400" dirty="0"/>
              <a:t>	</a:t>
            </a:r>
            <a:r>
              <a:rPr lang="en-GB" sz="1400" dirty="0" smtClean="0"/>
              <a:t>    </a:t>
            </a:r>
            <a:r>
              <a:rPr lang="en-GB" sz="1400" dirty="0" err="1" smtClean="0"/>
              <a:t>culp</a:t>
            </a:r>
            <a:r>
              <a:rPr lang="en-GB" sz="1400" dirty="0" smtClean="0"/>
              <a:t>-a</a:t>
            </a:r>
            <a:r>
              <a:rPr lang="en-GB" sz="1400" dirty="0"/>
              <a:t>	</a:t>
            </a:r>
            <a:r>
              <a:rPr lang="en-GB" sz="1400" dirty="0" smtClean="0"/>
              <a:t> </a:t>
            </a:r>
            <a:r>
              <a:rPr lang="en-GB" sz="1400" dirty="0" err="1" smtClean="0"/>
              <a:t>tu</a:t>
            </a:r>
            <a:r>
              <a:rPr lang="en-GB" sz="1400" dirty="0" smtClean="0"/>
              <a:t>-a             </a:t>
            </a:r>
            <a:r>
              <a:rPr lang="en-GB" sz="1400" dirty="0" err="1" smtClean="0"/>
              <a:t>est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	</a:t>
            </a:r>
            <a:r>
              <a:rPr lang="en-GB" sz="1400" dirty="0" smtClean="0"/>
              <a:t>to  </a:t>
            </a:r>
            <a:r>
              <a:rPr lang="en-GB" sz="1400" dirty="0" err="1" smtClean="0"/>
              <a:t>me.ACC</a:t>
            </a:r>
            <a:r>
              <a:rPr lang="en-GB" sz="1400" dirty="0" smtClean="0"/>
              <a:t>  all-NOM.PL shout-PRES.3PL fault-NOM </a:t>
            </a:r>
            <a:r>
              <a:rPr lang="en-GB" sz="1400" dirty="0" err="1" smtClean="0"/>
              <a:t>your.NOM</a:t>
            </a:r>
            <a:r>
              <a:rPr lang="en-GB" sz="1400" dirty="0" smtClean="0"/>
              <a:t> be.PRES.3SG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	‘Everyone shouts at me: Door, it is your fault!’ (Catullus poem </a:t>
            </a:r>
            <a:r>
              <a:rPr lang="en-GB" sz="1400" dirty="0" smtClean="0"/>
              <a:t>67.14)</a:t>
            </a:r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>Latin </a:t>
            </a:r>
            <a:r>
              <a:rPr lang="en-GB" sz="1400" i="1" dirty="0" err="1"/>
              <a:t>clamare</a:t>
            </a:r>
            <a:r>
              <a:rPr lang="en-GB" sz="1400" dirty="0"/>
              <a:t> ‘to shout’ is a three-place predicate (agent (&lt;</a:t>
            </a:r>
            <a:r>
              <a:rPr lang="en-GB" sz="1400" i="1" dirty="0"/>
              <a:t>ego&gt; </a:t>
            </a:r>
            <a:r>
              <a:rPr lang="en-GB" sz="1400" dirty="0"/>
              <a:t>‘I’ </a:t>
            </a:r>
            <a:r>
              <a:rPr lang="en-GB" sz="1400" dirty="0" smtClean="0"/>
              <a:t>(12a</a:t>
            </a:r>
            <a:r>
              <a:rPr lang="en-GB" sz="1400" dirty="0"/>
              <a:t>), </a:t>
            </a:r>
            <a:r>
              <a:rPr lang="en-GB" sz="1400" i="1" dirty="0" err="1"/>
              <a:t>omnes</a:t>
            </a:r>
            <a:r>
              <a:rPr lang="en-GB" sz="1400" i="1" dirty="0"/>
              <a:t> </a:t>
            </a:r>
            <a:r>
              <a:rPr lang="en-GB" sz="1400" dirty="0" smtClean="0"/>
              <a:t>(12b</a:t>
            </a:r>
            <a:r>
              <a:rPr lang="en-GB" sz="1400" dirty="0"/>
              <a:t>)), theme/proposition (</a:t>
            </a:r>
            <a:r>
              <a:rPr lang="en-GB" sz="1400" i="1" dirty="0" err="1"/>
              <a:t>numera</a:t>
            </a:r>
            <a:r>
              <a:rPr lang="en-GB" sz="1400" i="1" dirty="0"/>
              <a:t> </a:t>
            </a:r>
            <a:r>
              <a:rPr lang="en-GB" sz="1400" i="1" dirty="0" err="1"/>
              <a:t>annos</a:t>
            </a:r>
            <a:r>
              <a:rPr lang="en-GB" sz="1400" i="1" dirty="0"/>
              <a:t> </a:t>
            </a:r>
            <a:r>
              <a:rPr lang="en-GB" sz="1400" i="1" dirty="0" err="1"/>
              <a:t>tuos</a:t>
            </a:r>
            <a:r>
              <a:rPr lang="en-GB" sz="1400" i="1" dirty="0"/>
              <a:t> </a:t>
            </a:r>
            <a:r>
              <a:rPr lang="en-GB" sz="1400" dirty="0" smtClean="0"/>
              <a:t>(12a</a:t>
            </a:r>
            <a:r>
              <a:rPr lang="en-GB" sz="1400" dirty="0"/>
              <a:t>), </a:t>
            </a:r>
            <a:r>
              <a:rPr lang="en-GB" sz="1400" i="1" dirty="0" err="1"/>
              <a:t>Ianua</a:t>
            </a:r>
            <a:r>
              <a:rPr lang="en-GB" sz="1400" i="1" dirty="0"/>
              <a:t> culpa </a:t>
            </a:r>
            <a:r>
              <a:rPr lang="en-GB" sz="1400" i="1" dirty="0" err="1"/>
              <a:t>tua</a:t>
            </a:r>
            <a:r>
              <a:rPr lang="en-GB" sz="1400" i="1" dirty="0"/>
              <a:t> </a:t>
            </a:r>
            <a:r>
              <a:rPr lang="en-GB" sz="1400" i="1" dirty="0" err="1"/>
              <a:t>est</a:t>
            </a:r>
            <a:r>
              <a:rPr lang="en-GB" sz="1400" i="1" dirty="0"/>
              <a:t> </a:t>
            </a:r>
            <a:r>
              <a:rPr lang="en-GB" sz="1400" dirty="0" smtClean="0"/>
              <a:t>(12b</a:t>
            </a:r>
            <a:r>
              <a:rPr lang="en-GB" sz="1400" dirty="0"/>
              <a:t>), experiencer/recipient (</a:t>
            </a:r>
            <a:r>
              <a:rPr lang="en-GB" sz="1400" i="1" dirty="0" err="1"/>
              <a:t>mihi</a:t>
            </a:r>
            <a:r>
              <a:rPr lang="en-GB" sz="1400" i="1" dirty="0"/>
              <a:t> </a:t>
            </a:r>
            <a:r>
              <a:rPr lang="en-GB" sz="1400" dirty="0" smtClean="0"/>
              <a:t>(12a</a:t>
            </a:r>
            <a:r>
              <a:rPr lang="en-GB" sz="1400" dirty="0"/>
              <a:t>), </a:t>
            </a:r>
            <a:r>
              <a:rPr lang="en-GB" sz="1400" i="1" dirty="0"/>
              <a:t>ad me </a:t>
            </a:r>
            <a:r>
              <a:rPr lang="en-GB" sz="1400" dirty="0" smtClean="0"/>
              <a:t>(12b</a:t>
            </a:r>
            <a:r>
              <a:rPr lang="en-GB" sz="1400" dirty="0"/>
              <a:t>))). In (proto-)Romance, *</a:t>
            </a:r>
            <a:r>
              <a:rPr lang="en-GB" sz="1400" i="1" dirty="0" err="1"/>
              <a:t>clamare</a:t>
            </a:r>
            <a:r>
              <a:rPr lang="en-GB" sz="1400" dirty="0"/>
              <a:t> has undergone semantic change (&gt; ‘to call’) and is a two-place predicate (agent, experiencer/recipient): </a:t>
            </a:r>
          </a:p>
          <a:p>
            <a:pPr marL="0" indent="0">
              <a:buNone/>
            </a:pPr>
            <a:r>
              <a:rPr lang="en-GB" sz="1400" dirty="0" smtClean="0"/>
              <a:t>13a</a:t>
            </a:r>
            <a:r>
              <a:rPr lang="en-GB" sz="1400" dirty="0"/>
              <a:t>)	</a:t>
            </a:r>
            <a:r>
              <a:rPr lang="en-GB" sz="1400" b="1" dirty="0" smtClean="0"/>
              <a:t>a</a:t>
            </a:r>
            <a:r>
              <a:rPr lang="en-GB" sz="1400" dirty="0" smtClean="0"/>
              <a:t>    </a:t>
            </a:r>
            <a:r>
              <a:rPr lang="en-GB" sz="1400" dirty="0" err="1" smtClean="0"/>
              <a:t>Minaya</a:t>
            </a:r>
            <a:r>
              <a:rPr lang="en-GB" sz="1400" dirty="0"/>
              <a:t>	</a:t>
            </a:r>
            <a:r>
              <a:rPr lang="en-GB" sz="1400" dirty="0" err="1"/>
              <a:t>Albar</a:t>
            </a:r>
            <a:r>
              <a:rPr lang="en-GB" sz="1400" dirty="0"/>
              <a:t>	</a:t>
            </a:r>
            <a:r>
              <a:rPr lang="en-GB" sz="1400" dirty="0" err="1" smtClean="0"/>
              <a:t>Fáñez</a:t>
            </a:r>
            <a:r>
              <a:rPr lang="en-GB" sz="1400" dirty="0" smtClean="0"/>
              <a:t>   e         </a:t>
            </a:r>
            <a:r>
              <a:rPr lang="en-GB" sz="1400" b="1" dirty="0" smtClean="0"/>
              <a:t>a</a:t>
            </a:r>
            <a:r>
              <a:rPr lang="en-GB" sz="1400" dirty="0" smtClean="0"/>
              <a:t>      Per</a:t>
            </a:r>
            <a:r>
              <a:rPr lang="en-GB" sz="1400" dirty="0"/>
              <a:t>	</a:t>
            </a:r>
            <a:r>
              <a:rPr lang="en-GB" sz="1400" dirty="0" err="1"/>
              <a:t>Vermudoz</a:t>
            </a:r>
            <a:r>
              <a:rPr lang="en-GB" sz="1400" dirty="0"/>
              <a:t> 	los	</a:t>
            </a:r>
            <a:r>
              <a:rPr lang="en-GB" sz="1400" dirty="0" err="1"/>
              <a:t>llam</a:t>
            </a:r>
            <a:r>
              <a:rPr lang="en-GB" sz="1400" dirty="0"/>
              <a:t>-ó</a:t>
            </a:r>
          </a:p>
          <a:p>
            <a:pPr marL="0" indent="0">
              <a:buNone/>
            </a:pPr>
            <a:r>
              <a:rPr lang="en-GB" sz="1400" dirty="0"/>
              <a:t>	</a:t>
            </a:r>
            <a:r>
              <a:rPr lang="en-GB" sz="1400" dirty="0" smtClean="0"/>
              <a:t>AD </a:t>
            </a:r>
            <a:r>
              <a:rPr lang="en-GB" sz="1400" dirty="0" err="1" smtClean="0"/>
              <a:t>Minaya</a:t>
            </a:r>
            <a:r>
              <a:rPr lang="en-GB" sz="1400" dirty="0"/>
              <a:t>	</a:t>
            </a:r>
            <a:r>
              <a:rPr lang="en-GB" sz="1400" dirty="0" err="1"/>
              <a:t>Albar</a:t>
            </a:r>
            <a:r>
              <a:rPr lang="en-GB" sz="1400" dirty="0"/>
              <a:t>	</a:t>
            </a:r>
            <a:r>
              <a:rPr lang="en-GB" sz="1400" dirty="0" err="1" smtClean="0"/>
              <a:t>Fáñez</a:t>
            </a:r>
            <a:r>
              <a:rPr lang="en-GB" sz="1400" dirty="0" smtClean="0"/>
              <a:t>   and    AD   Per</a:t>
            </a:r>
            <a:r>
              <a:rPr lang="en-GB" sz="1400" dirty="0"/>
              <a:t>	</a:t>
            </a:r>
            <a:r>
              <a:rPr lang="en-GB" sz="1400" dirty="0" err="1"/>
              <a:t>Vermudoz</a:t>
            </a:r>
            <a:r>
              <a:rPr lang="en-GB" sz="1400" dirty="0"/>
              <a:t>	them	call-PRET.3SG</a:t>
            </a:r>
          </a:p>
          <a:p>
            <a:pPr marL="0" indent="0">
              <a:buNone/>
            </a:pPr>
            <a:r>
              <a:rPr lang="en-GB" sz="1400" dirty="0" smtClean="0"/>
              <a:t>	‘</a:t>
            </a:r>
            <a:r>
              <a:rPr lang="en-GB" sz="1400" dirty="0"/>
              <a:t>He called them… </a:t>
            </a:r>
            <a:r>
              <a:rPr lang="en-GB" sz="1400" dirty="0" err="1"/>
              <a:t>Minaya</a:t>
            </a:r>
            <a:r>
              <a:rPr lang="en-GB" sz="1400" dirty="0"/>
              <a:t> </a:t>
            </a:r>
            <a:r>
              <a:rPr lang="en-GB" sz="1400" dirty="0" err="1"/>
              <a:t>Albar</a:t>
            </a:r>
            <a:r>
              <a:rPr lang="en-GB" sz="1400" dirty="0"/>
              <a:t> </a:t>
            </a:r>
            <a:r>
              <a:rPr lang="en-GB" sz="1400" dirty="0" err="1"/>
              <a:t>Fáñez</a:t>
            </a:r>
            <a:r>
              <a:rPr lang="en-GB" sz="1400" dirty="0"/>
              <a:t> and Per </a:t>
            </a:r>
            <a:r>
              <a:rPr lang="en-GB" sz="1400" dirty="0" err="1"/>
              <a:t>Vermudoz</a:t>
            </a:r>
            <a:r>
              <a:rPr lang="en-GB" sz="1400" dirty="0"/>
              <a:t>.’ </a:t>
            </a:r>
            <a:r>
              <a:rPr lang="en-GB" sz="1400" dirty="0" smtClean="0"/>
              <a:t>(</a:t>
            </a:r>
            <a:r>
              <a:rPr lang="en-GB" sz="1400" i="1" dirty="0"/>
              <a:t>El </a:t>
            </a:r>
            <a:r>
              <a:rPr lang="en-GB" sz="1400" i="1" dirty="0" smtClean="0"/>
              <a:t>Cid</a:t>
            </a:r>
            <a:r>
              <a:rPr lang="en-GB" sz="1400" dirty="0"/>
              <a:t>, </a:t>
            </a:r>
            <a:r>
              <a:rPr lang="en-GB" sz="1400" dirty="0" smtClean="0"/>
              <a:t>1894-1895) (Medieval </a:t>
            </a:r>
            <a:r>
              <a:rPr lang="en-GB" sz="1400" dirty="0"/>
              <a:t>Spanish)</a:t>
            </a:r>
          </a:p>
          <a:p>
            <a:pPr marL="0" indent="0">
              <a:buNone/>
            </a:pPr>
            <a:r>
              <a:rPr lang="en-GB" sz="1400" dirty="0" smtClean="0"/>
              <a:t>13b</a:t>
            </a:r>
            <a:r>
              <a:rPr lang="en-GB" sz="1400" dirty="0"/>
              <a:t>)	</a:t>
            </a:r>
            <a:r>
              <a:rPr lang="en-GB" sz="1400" dirty="0" err="1"/>
              <a:t>allora</a:t>
            </a:r>
            <a:r>
              <a:rPr lang="en-GB" sz="1400" dirty="0"/>
              <a:t>	</a:t>
            </a:r>
            <a:r>
              <a:rPr lang="en-GB" sz="1400" dirty="0" err="1"/>
              <a:t>Elia</a:t>
            </a:r>
            <a:r>
              <a:rPr lang="en-GB" sz="1400" dirty="0"/>
              <a:t>	</a:t>
            </a:r>
            <a:r>
              <a:rPr lang="en-GB" sz="1400" dirty="0" err="1"/>
              <a:t>chiamoe</a:t>
            </a:r>
            <a:r>
              <a:rPr lang="en-GB" sz="1400" dirty="0"/>
              <a:t>		</a:t>
            </a:r>
            <a:r>
              <a:rPr lang="en-GB" sz="1400" b="1" dirty="0"/>
              <a:t>a</a:t>
            </a:r>
            <a:r>
              <a:rPr lang="en-GB" sz="1400" dirty="0"/>
              <a:t>	</a:t>
            </a:r>
            <a:r>
              <a:rPr lang="en-GB" sz="1400" dirty="0" err="1"/>
              <a:t>Dio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	then	</a:t>
            </a:r>
            <a:r>
              <a:rPr lang="en-GB" sz="1400" dirty="0" err="1"/>
              <a:t>Elia</a:t>
            </a:r>
            <a:r>
              <a:rPr lang="en-GB" sz="1400" dirty="0"/>
              <a:t>	call-PRET.3SG	AD	God</a:t>
            </a:r>
          </a:p>
          <a:p>
            <a:pPr marL="0" indent="0">
              <a:buNone/>
            </a:pPr>
            <a:r>
              <a:rPr lang="en-GB" sz="1400" dirty="0"/>
              <a:t>	‘Then </a:t>
            </a:r>
            <a:r>
              <a:rPr lang="en-GB" sz="1400" dirty="0" err="1"/>
              <a:t>Elia</a:t>
            </a:r>
            <a:r>
              <a:rPr lang="en-GB" sz="1400" dirty="0"/>
              <a:t> called God.’ (Fra Giordano) (Medieval Italian)</a:t>
            </a:r>
          </a:p>
          <a:p>
            <a:pPr marL="0" indent="0">
              <a:buNone/>
            </a:pPr>
            <a:r>
              <a:rPr lang="en-GB" sz="1400" dirty="0" smtClean="0"/>
              <a:t>13c</a:t>
            </a:r>
            <a:r>
              <a:rPr lang="en-GB" sz="1400" dirty="0"/>
              <a:t>)	</a:t>
            </a:r>
            <a:r>
              <a:rPr lang="en-GB" sz="1400" dirty="0" err="1"/>
              <a:t>appressu</a:t>
            </a:r>
            <a:r>
              <a:rPr lang="en-GB" sz="1400" dirty="0"/>
              <a:t>	</a:t>
            </a:r>
            <a:r>
              <a:rPr lang="en-GB" sz="1400" dirty="0" smtClean="0"/>
              <a:t>clam-au</a:t>
            </a:r>
            <a:r>
              <a:rPr lang="en-GB" sz="1400" dirty="0"/>
              <a:t>	</a:t>
            </a:r>
            <a:r>
              <a:rPr lang="en-GB" sz="1400" dirty="0" smtClean="0"/>
              <a:t>     </a:t>
            </a:r>
            <a:r>
              <a:rPr lang="en-GB" sz="1400" b="1" dirty="0" smtClean="0"/>
              <a:t>a</a:t>
            </a:r>
            <a:r>
              <a:rPr lang="en-GB" sz="1400" dirty="0"/>
              <a:t>	</a:t>
            </a:r>
            <a:r>
              <a:rPr lang="en-GB" sz="1400" dirty="0" err="1" smtClean="0"/>
              <a:t>lu</a:t>
            </a:r>
            <a:r>
              <a:rPr lang="en-GB" sz="1400" dirty="0"/>
              <a:t>	</a:t>
            </a:r>
            <a:r>
              <a:rPr lang="en-GB" sz="1400" dirty="0" err="1"/>
              <a:t>primu</a:t>
            </a:r>
            <a:r>
              <a:rPr lang="en-GB" sz="1400" dirty="0"/>
              <a:t>	</a:t>
            </a:r>
            <a:r>
              <a:rPr lang="en-GB" sz="1400" dirty="0" err="1"/>
              <a:t>vinchituri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	then	</a:t>
            </a:r>
            <a:r>
              <a:rPr lang="en-GB" sz="1400" dirty="0" smtClean="0"/>
              <a:t>call-PRET.3SG  AD</a:t>
            </a:r>
            <a:r>
              <a:rPr lang="en-GB" sz="1400" dirty="0"/>
              <a:t>	DEF.ART	first	wave</a:t>
            </a:r>
          </a:p>
          <a:p>
            <a:pPr marL="0" indent="0">
              <a:buNone/>
            </a:pPr>
            <a:r>
              <a:rPr lang="en-GB" sz="1400" dirty="0" smtClean="0"/>
              <a:t>	‘</a:t>
            </a:r>
            <a:r>
              <a:rPr lang="en-GB" sz="1400" dirty="0"/>
              <a:t>Then he called the first wave.’ (</a:t>
            </a:r>
            <a:r>
              <a:rPr lang="en-GB" sz="1400" i="1" dirty="0"/>
              <a:t>La </a:t>
            </a:r>
            <a:r>
              <a:rPr lang="en-GB" sz="1400" i="1" dirty="0" err="1"/>
              <a:t>istoria</a:t>
            </a:r>
            <a:r>
              <a:rPr lang="en-GB" sz="1400" i="1" dirty="0"/>
              <a:t> di </a:t>
            </a:r>
            <a:r>
              <a:rPr lang="en-GB" sz="1400" i="1" dirty="0" err="1"/>
              <a:t>Eneas</a:t>
            </a:r>
            <a:r>
              <a:rPr lang="en-GB" sz="1400" i="1" dirty="0"/>
              <a:t> </a:t>
            </a:r>
            <a:r>
              <a:rPr lang="en-GB" sz="1400" dirty="0"/>
              <a:t>91, 46) (Medieval Sicilian)</a:t>
            </a:r>
          </a:p>
          <a:p>
            <a:pPr marL="0" indent="0">
              <a:buNone/>
            </a:pPr>
            <a:r>
              <a:rPr lang="en-GB" sz="1400" dirty="0"/>
              <a:t>Latin </a:t>
            </a:r>
            <a:r>
              <a:rPr lang="en-GB" sz="1400" i="1" dirty="0"/>
              <a:t>ad</a:t>
            </a:r>
            <a:r>
              <a:rPr lang="en-GB" sz="1400" dirty="0"/>
              <a:t>-PP, which is functionally equivalent to the third argument </a:t>
            </a:r>
            <a:r>
              <a:rPr lang="en-GB" sz="1400" dirty="0" smtClean="0"/>
              <a:t>(indirect object) in </a:t>
            </a:r>
            <a:r>
              <a:rPr lang="en-GB" sz="1400" dirty="0"/>
              <a:t>Latin </a:t>
            </a:r>
            <a:r>
              <a:rPr lang="en-GB" sz="1400" i="1" dirty="0" err="1"/>
              <a:t>clamare</a:t>
            </a:r>
            <a:r>
              <a:rPr lang="en-GB" sz="1400" i="1" dirty="0"/>
              <a:t> </a:t>
            </a:r>
            <a:r>
              <a:rPr lang="en-GB" sz="1400" dirty="0" smtClean="0"/>
              <a:t>(12a</a:t>
            </a:r>
            <a:r>
              <a:rPr lang="en-GB" sz="1400" dirty="0"/>
              <a:t>)-b)), is re-analysed as the second argument in proto-Romance *</a:t>
            </a:r>
            <a:r>
              <a:rPr lang="en-GB" sz="1400" i="1" dirty="0" err="1"/>
              <a:t>clamare</a:t>
            </a:r>
            <a:r>
              <a:rPr lang="en-GB" sz="1400" i="1" dirty="0"/>
              <a:t> </a:t>
            </a:r>
            <a:r>
              <a:rPr lang="en-GB" sz="1400" dirty="0"/>
              <a:t>(direct object</a:t>
            </a:r>
            <a:r>
              <a:rPr lang="en-GB" sz="1400" dirty="0" smtClean="0"/>
              <a:t>) (13a)-c)). 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I have therefore utilised the Latin corpora for the </a:t>
            </a:r>
            <a:r>
              <a:rPr lang="en-GB" sz="1400" dirty="0" err="1"/>
              <a:t>grammaticalization</a:t>
            </a:r>
            <a:r>
              <a:rPr lang="en-GB" sz="1400" dirty="0"/>
              <a:t> of </a:t>
            </a:r>
            <a:r>
              <a:rPr lang="en-GB" sz="1400" i="1" dirty="0"/>
              <a:t>ad</a:t>
            </a:r>
            <a:r>
              <a:rPr lang="en-GB" sz="1400" dirty="0"/>
              <a:t> as a dative case-marker (Pinkster (1990), Adams (2011, 2013)), which constitute a chronological spectrum (Plautus, Cicero, Ovid and Christian Latin). 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1540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Latin </a:t>
            </a:r>
            <a:r>
              <a:rPr lang="en-GB" sz="2800" i="1" dirty="0" smtClean="0"/>
              <a:t>ad </a:t>
            </a:r>
            <a:r>
              <a:rPr lang="en-GB" sz="2800" dirty="0" smtClean="0"/>
              <a:t>(1)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093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200" dirty="0" smtClean="0"/>
              <a:t>There are numerous attestations of </a:t>
            </a:r>
            <a:r>
              <a:rPr lang="en-GB" sz="1200" i="1" dirty="0" smtClean="0"/>
              <a:t>ad</a:t>
            </a:r>
            <a:r>
              <a:rPr lang="en-GB" sz="1200" dirty="0" smtClean="0"/>
              <a:t>-PPs being used with trivalent verbs (</a:t>
            </a:r>
            <a:r>
              <a:rPr lang="en-GB" sz="1200" i="1" dirty="0" err="1" smtClean="0"/>
              <a:t>nuntiare</a:t>
            </a:r>
            <a:r>
              <a:rPr lang="en-GB" sz="1200" i="1" dirty="0" smtClean="0"/>
              <a:t> </a:t>
            </a:r>
            <a:r>
              <a:rPr lang="en-GB" sz="1200" dirty="0" smtClean="0"/>
              <a:t>‘to announce’): </a:t>
            </a:r>
          </a:p>
          <a:p>
            <a:pPr marL="0" indent="0">
              <a:buNone/>
            </a:pPr>
            <a:r>
              <a:rPr lang="en-GB" sz="1200" dirty="0" smtClean="0"/>
              <a:t>14a</a:t>
            </a:r>
            <a:r>
              <a:rPr lang="en-GB" sz="1200" dirty="0"/>
              <a:t>) </a:t>
            </a:r>
            <a:r>
              <a:rPr lang="en-GB" sz="1200" dirty="0" smtClean="0"/>
              <a:t>   	</a:t>
            </a:r>
            <a:r>
              <a:rPr lang="en-GB" sz="1200" dirty="0" err="1" smtClean="0"/>
              <a:t>qu-ae</a:t>
            </a:r>
            <a:r>
              <a:rPr lang="en-GB" sz="1200" dirty="0"/>
              <a:t>		</a:t>
            </a:r>
            <a:r>
              <a:rPr lang="en-GB" sz="1200" b="1" dirty="0" smtClean="0"/>
              <a:t>ad</a:t>
            </a:r>
            <a:r>
              <a:rPr lang="en-GB" sz="1200" dirty="0" smtClean="0"/>
              <a:t>    </a:t>
            </a:r>
            <a:r>
              <a:rPr lang="en-GB" sz="1200" dirty="0" err="1" smtClean="0"/>
              <a:t>patr-em</a:t>
            </a:r>
            <a:r>
              <a:rPr lang="en-GB" sz="1200" dirty="0"/>
              <a:t>	</a:t>
            </a:r>
            <a:r>
              <a:rPr lang="en-GB" sz="1200" dirty="0" smtClean="0"/>
              <a:t> 	v-is</a:t>
            </a:r>
            <a:r>
              <a:rPr lang="en-GB" sz="1200" dirty="0"/>
              <a:t>	</a:t>
            </a:r>
            <a:r>
              <a:rPr lang="en-GB" sz="1200" dirty="0" smtClean="0"/>
              <a:t>       </a:t>
            </a:r>
            <a:r>
              <a:rPr lang="en-GB" sz="1200" dirty="0" err="1" smtClean="0"/>
              <a:t>nunti-ar-i</a:t>
            </a:r>
            <a:endParaRPr lang="en-GB" sz="1200" dirty="0"/>
          </a:p>
          <a:p>
            <a:pPr marL="0" indent="0">
              <a:buNone/>
            </a:pPr>
            <a:r>
              <a:rPr lang="en-GB" sz="1200" dirty="0" smtClean="0"/>
              <a:t>	which-N.PL.ACC</a:t>
            </a:r>
            <a:r>
              <a:rPr lang="en-GB" sz="1200" dirty="0"/>
              <a:t>	</a:t>
            </a:r>
            <a:r>
              <a:rPr lang="en-GB" sz="1200" dirty="0" smtClean="0"/>
              <a:t>to     father-ACC.SG </a:t>
            </a:r>
            <a:r>
              <a:rPr lang="en-GB" sz="1200" dirty="0"/>
              <a:t>	want-PRES.2SG  </a:t>
            </a:r>
            <a:r>
              <a:rPr lang="en-GB" sz="1200" dirty="0" smtClean="0"/>
              <a:t>    </a:t>
            </a:r>
            <a:r>
              <a:rPr lang="en-GB" sz="1200" dirty="0"/>
              <a:t>report-INF-PASS</a:t>
            </a:r>
          </a:p>
          <a:p>
            <a:pPr marL="0" indent="0">
              <a:buNone/>
            </a:pPr>
            <a:r>
              <a:rPr lang="en-GB" sz="1200" dirty="0" smtClean="0"/>
              <a:t>‘</a:t>
            </a:r>
            <a:r>
              <a:rPr lang="en-GB" sz="1200" dirty="0"/>
              <a:t>the things which you want to be reported towards your father’ (Plautus, </a:t>
            </a:r>
            <a:r>
              <a:rPr lang="en-GB" sz="1200" i="1" dirty="0" err="1"/>
              <a:t>Captivi</a:t>
            </a:r>
            <a:r>
              <a:rPr lang="en-GB" sz="1200" i="1" dirty="0"/>
              <a:t> </a:t>
            </a:r>
            <a:r>
              <a:rPr lang="en-GB" sz="1200" dirty="0"/>
              <a:t>360)</a:t>
            </a:r>
          </a:p>
          <a:p>
            <a:pPr marL="0" indent="0">
              <a:buNone/>
            </a:pPr>
            <a:r>
              <a:rPr lang="en-GB" sz="1200" dirty="0" smtClean="0"/>
              <a:t>14b</a:t>
            </a:r>
            <a:r>
              <a:rPr lang="en-GB" sz="1200" dirty="0"/>
              <a:t>) 	</a:t>
            </a:r>
            <a:r>
              <a:rPr lang="en-GB" sz="1200" dirty="0" err="1" smtClean="0"/>
              <a:t>numquid</a:t>
            </a:r>
            <a:r>
              <a:rPr lang="en-GB" sz="1200" dirty="0"/>
              <a:t>	</a:t>
            </a:r>
            <a:r>
              <a:rPr lang="en-GB" sz="1200" dirty="0" err="1" smtClean="0"/>
              <a:t>aliu</a:t>
            </a:r>
            <a:r>
              <a:rPr lang="en-GB" sz="1200" dirty="0" smtClean="0"/>
              <a:t>-d</a:t>
            </a:r>
            <a:r>
              <a:rPr lang="en-GB" sz="1200" dirty="0"/>
              <a:t>	</a:t>
            </a:r>
            <a:r>
              <a:rPr lang="en-GB" sz="1200" dirty="0" smtClean="0"/>
              <a:t>        v-is</a:t>
            </a:r>
            <a:r>
              <a:rPr lang="en-GB" sz="1200" dirty="0"/>
              <a:t>	 </a:t>
            </a:r>
            <a:r>
              <a:rPr lang="en-GB" sz="1200" dirty="0" smtClean="0"/>
              <a:t>        </a:t>
            </a:r>
            <a:r>
              <a:rPr lang="en-GB" sz="1200" dirty="0"/>
              <a:t> </a:t>
            </a:r>
            <a:r>
              <a:rPr lang="en-GB" sz="1200" dirty="0" err="1" smtClean="0"/>
              <a:t>patr-</a:t>
            </a:r>
            <a:r>
              <a:rPr lang="en-GB" sz="1200" b="1" dirty="0" err="1" smtClean="0"/>
              <a:t>i</a:t>
            </a:r>
            <a:r>
              <a:rPr lang="en-GB" sz="1200" dirty="0" smtClean="0"/>
              <a:t>		</a:t>
            </a:r>
            <a:r>
              <a:rPr lang="en-GB" sz="1200" dirty="0" err="1" smtClean="0"/>
              <a:t>nunti-ar-i</a:t>
            </a:r>
            <a:r>
              <a:rPr lang="en-GB" sz="1200" dirty="0" smtClean="0"/>
              <a:t>  </a:t>
            </a:r>
          </a:p>
          <a:p>
            <a:pPr marL="0" indent="0">
              <a:buNone/>
            </a:pPr>
            <a:r>
              <a:rPr lang="en-GB" sz="1200" dirty="0"/>
              <a:t>	</a:t>
            </a:r>
            <a:r>
              <a:rPr lang="en-GB" sz="1200" dirty="0" smtClean="0"/>
              <a:t>whether</a:t>
            </a:r>
            <a:r>
              <a:rPr lang="en-GB" sz="1200" dirty="0"/>
              <a:t>	</a:t>
            </a:r>
            <a:r>
              <a:rPr lang="en-GB" sz="1200" dirty="0" smtClean="0"/>
              <a:t>another-N.SG.ACC want-PRES.2SG  father-DAT.SG    	report-INF-PASS</a:t>
            </a:r>
            <a:endParaRPr lang="en-GB" sz="1200" dirty="0"/>
          </a:p>
          <a:p>
            <a:pPr marL="0" indent="0">
              <a:buNone/>
            </a:pPr>
            <a:r>
              <a:rPr lang="en-GB" sz="1200" dirty="0" smtClean="0"/>
              <a:t>‘</a:t>
            </a:r>
            <a:r>
              <a:rPr lang="en-GB" sz="1200" dirty="0"/>
              <a:t>whether you want another thing to be reported to your father.’ (Plautus, </a:t>
            </a:r>
            <a:r>
              <a:rPr lang="en-GB" sz="1200" i="1" dirty="0" err="1"/>
              <a:t>Captivi</a:t>
            </a:r>
            <a:r>
              <a:rPr lang="en-GB" sz="1200" i="1" dirty="0"/>
              <a:t> </a:t>
            </a:r>
            <a:r>
              <a:rPr lang="en-GB" sz="1200" dirty="0"/>
              <a:t>400) </a:t>
            </a:r>
          </a:p>
          <a:p>
            <a:pPr marL="0" indent="0">
              <a:buNone/>
            </a:pPr>
            <a:r>
              <a:rPr lang="en-GB" sz="1200" dirty="0" smtClean="0"/>
              <a:t>As </a:t>
            </a:r>
            <a:r>
              <a:rPr lang="en-GB" sz="1200" dirty="0"/>
              <a:t>the verb here (</a:t>
            </a:r>
            <a:r>
              <a:rPr lang="en-GB" sz="1200" i="1" dirty="0" err="1"/>
              <a:t>renuntiare</a:t>
            </a:r>
            <a:r>
              <a:rPr lang="en-GB" sz="1200" dirty="0"/>
              <a:t>) is a trivalent, the </a:t>
            </a:r>
            <a:r>
              <a:rPr lang="en-GB" sz="1200" i="1" dirty="0"/>
              <a:t>ad-</a:t>
            </a:r>
            <a:r>
              <a:rPr lang="en-GB" sz="1200" dirty="0"/>
              <a:t>PP here (</a:t>
            </a:r>
            <a:r>
              <a:rPr lang="en-GB" sz="1200" i="1" dirty="0"/>
              <a:t>ad </a:t>
            </a:r>
            <a:r>
              <a:rPr lang="en-GB" sz="1200" i="1" dirty="0" err="1"/>
              <a:t>patrem</a:t>
            </a:r>
            <a:r>
              <a:rPr lang="en-GB" sz="1200" dirty="0"/>
              <a:t>) is functionally equivalent to an indirect object </a:t>
            </a:r>
            <a:r>
              <a:rPr lang="en-GB" sz="1200" dirty="0" smtClean="0"/>
              <a:t>marker marked </a:t>
            </a:r>
            <a:r>
              <a:rPr lang="en-GB" sz="1200" dirty="0"/>
              <a:t>by the dative (</a:t>
            </a:r>
            <a:r>
              <a:rPr lang="en-GB" sz="1200" i="1" dirty="0" err="1"/>
              <a:t>patri</a:t>
            </a:r>
            <a:r>
              <a:rPr lang="en-GB" sz="1200" dirty="0" smtClean="0"/>
              <a:t>) (</a:t>
            </a:r>
            <a:r>
              <a:rPr lang="en-GB" sz="1200" dirty="0" err="1" smtClean="0"/>
              <a:t>cf</a:t>
            </a:r>
            <a:r>
              <a:rPr lang="en-GB" sz="1200" dirty="0"/>
              <a:t> </a:t>
            </a:r>
            <a:r>
              <a:rPr lang="en-GB" sz="1200" dirty="0" smtClean="0"/>
              <a:t>ex. 1)). Latin </a:t>
            </a:r>
            <a:r>
              <a:rPr lang="en-GB" sz="1200" i="1" dirty="0" smtClean="0"/>
              <a:t>ad-</a:t>
            </a:r>
            <a:r>
              <a:rPr lang="en-GB" sz="1200" dirty="0" smtClean="0"/>
              <a:t>PPs are also used to mark direct objects: </a:t>
            </a:r>
            <a:endParaRPr lang="en-GB" sz="1200" dirty="0"/>
          </a:p>
          <a:p>
            <a:pPr marL="0" indent="0">
              <a:buNone/>
            </a:pPr>
            <a:r>
              <a:rPr lang="en-GB" sz="1200" dirty="0" smtClean="0"/>
              <a:t>15a)</a:t>
            </a:r>
            <a:r>
              <a:rPr lang="en-GB" sz="1200" dirty="0"/>
              <a:t>	</a:t>
            </a:r>
            <a:r>
              <a:rPr lang="en-GB" sz="1200" b="1" dirty="0" smtClean="0"/>
              <a:t>ad</a:t>
            </a:r>
            <a:r>
              <a:rPr lang="en-GB" sz="1200" dirty="0" smtClean="0"/>
              <a:t>	</a:t>
            </a:r>
            <a:r>
              <a:rPr lang="en-GB" sz="1200" dirty="0" err="1" smtClean="0"/>
              <a:t>er</a:t>
            </a:r>
            <a:r>
              <a:rPr lang="en-GB" sz="1200" dirty="0" smtClean="0"/>
              <a:t>-am	</a:t>
            </a:r>
            <a:r>
              <a:rPr lang="en-GB" sz="1200" dirty="0" err="1" smtClean="0"/>
              <a:t>revide-bo</a:t>
            </a:r>
            <a:r>
              <a:rPr lang="en-GB" sz="1200" dirty="0" smtClean="0"/>
              <a:t> </a:t>
            </a:r>
            <a:endParaRPr lang="en-GB" sz="1200" dirty="0"/>
          </a:p>
          <a:p>
            <a:pPr marL="0" indent="0">
              <a:buNone/>
            </a:pPr>
            <a:r>
              <a:rPr lang="en-GB" sz="1200" dirty="0"/>
              <a:t>	</a:t>
            </a:r>
            <a:r>
              <a:rPr lang="en-GB" sz="1200" dirty="0" smtClean="0"/>
              <a:t>AD	mistress-ACC	see.again-FUT.1SG</a:t>
            </a:r>
          </a:p>
          <a:p>
            <a:pPr marL="0" indent="0">
              <a:buNone/>
            </a:pPr>
            <a:r>
              <a:rPr lang="en-GB" sz="1200" dirty="0"/>
              <a:t>	</a:t>
            </a:r>
            <a:r>
              <a:rPr lang="en-GB" sz="1200" dirty="0" smtClean="0"/>
              <a:t>‘I shall see our mistress again…‘ (Plautus </a:t>
            </a:r>
            <a:r>
              <a:rPr lang="en-GB" sz="1200" i="1" dirty="0" err="1" smtClean="0"/>
              <a:t>Truculentus</a:t>
            </a:r>
            <a:r>
              <a:rPr lang="en-GB" sz="1200" i="1" dirty="0" smtClean="0"/>
              <a:t> </a:t>
            </a:r>
            <a:r>
              <a:rPr lang="en-GB" sz="1200" dirty="0" smtClean="0"/>
              <a:t>320)</a:t>
            </a:r>
            <a:endParaRPr lang="en-GB" sz="1200" dirty="0"/>
          </a:p>
          <a:p>
            <a:pPr marL="0" indent="0">
              <a:buNone/>
            </a:pPr>
            <a:r>
              <a:rPr lang="en-GB" sz="1200" dirty="0" smtClean="0"/>
              <a:t>15b</a:t>
            </a:r>
            <a:r>
              <a:rPr lang="en-GB" sz="1200" dirty="0"/>
              <a:t>)	</a:t>
            </a:r>
            <a:r>
              <a:rPr lang="en-GB" sz="1200" dirty="0" err="1" smtClean="0"/>
              <a:t>ver</a:t>
            </a:r>
            <a:r>
              <a:rPr lang="en-GB" sz="1200" dirty="0" smtClean="0"/>
              <a:t>		vid-e… </a:t>
            </a:r>
          </a:p>
          <a:p>
            <a:pPr marL="0" indent="0">
              <a:buNone/>
            </a:pPr>
            <a:r>
              <a:rPr lang="en-GB" sz="1200" dirty="0"/>
              <a:t>	</a:t>
            </a:r>
            <a:r>
              <a:rPr lang="en-GB" sz="1200" dirty="0" smtClean="0"/>
              <a:t>spring.ACC.SG		see-IMPERATIVE.SG</a:t>
            </a:r>
            <a:r>
              <a:rPr lang="en-GB" sz="1200" dirty="0"/>
              <a:t>	</a:t>
            </a:r>
            <a:endParaRPr lang="en-GB" sz="1200" dirty="0" smtClean="0"/>
          </a:p>
          <a:p>
            <a:pPr marL="0" indent="0">
              <a:buNone/>
            </a:pPr>
            <a:r>
              <a:rPr lang="en-GB" sz="1200" dirty="0"/>
              <a:t>	</a:t>
            </a:r>
            <a:r>
              <a:rPr lang="en-GB" sz="1200" dirty="0" smtClean="0"/>
              <a:t>‘Look at spring…’ (Plautus </a:t>
            </a:r>
            <a:r>
              <a:rPr lang="en-GB" sz="1200" i="1" dirty="0" err="1" smtClean="0"/>
              <a:t>Truculentus</a:t>
            </a:r>
            <a:r>
              <a:rPr lang="en-GB" sz="1200" i="1" dirty="0" smtClean="0"/>
              <a:t> </a:t>
            </a:r>
            <a:r>
              <a:rPr lang="en-GB" sz="1200" dirty="0" smtClean="0"/>
              <a:t>353)</a:t>
            </a:r>
          </a:p>
          <a:p>
            <a:pPr marL="0" indent="0">
              <a:buNone/>
            </a:pPr>
            <a:r>
              <a:rPr lang="en-GB" sz="1200" dirty="0" smtClean="0"/>
              <a:t>This construction (</a:t>
            </a:r>
            <a:r>
              <a:rPr lang="en-GB" sz="1200" i="1" dirty="0" err="1" smtClean="0"/>
              <a:t>verba</a:t>
            </a:r>
            <a:r>
              <a:rPr lang="en-GB" sz="1200" i="1" dirty="0" smtClean="0"/>
              <a:t> </a:t>
            </a:r>
            <a:r>
              <a:rPr lang="en-GB" sz="1200" i="1" dirty="0" err="1" smtClean="0"/>
              <a:t>videndi</a:t>
            </a:r>
            <a:r>
              <a:rPr lang="en-GB" sz="1200" i="1" dirty="0" smtClean="0"/>
              <a:t> </a:t>
            </a:r>
            <a:r>
              <a:rPr lang="en-GB" sz="1200" dirty="0" smtClean="0"/>
              <a:t>+ </a:t>
            </a:r>
            <a:r>
              <a:rPr lang="en-GB" sz="1200" i="1" dirty="0" smtClean="0"/>
              <a:t>ad</a:t>
            </a:r>
            <a:r>
              <a:rPr lang="en-GB" sz="1200" dirty="0" smtClean="0"/>
              <a:t>) is attested throughout the history of Latin: </a:t>
            </a:r>
          </a:p>
          <a:p>
            <a:pPr marL="0" indent="0">
              <a:buNone/>
            </a:pPr>
            <a:r>
              <a:rPr lang="en-GB" sz="1200" dirty="0" smtClean="0"/>
              <a:t>16)</a:t>
            </a:r>
            <a:r>
              <a:rPr lang="en-GB" sz="1200" dirty="0"/>
              <a:t>	</a:t>
            </a:r>
            <a:r>
              <a:rPr lang="en-GB" sz="1200" dirty="0" err="1" smtClean="0"/>
              <a:t>ips</a:t>
            </a:r>
            <a:r>
              <a:rPr lang="en-GB" sz="1200" dirty="0" smtClean="0"/>
              <a:t>-e</a:t>
            </a:r>
            <a:r>
              <a:rPr lang="en-GB" sz="1200" dirty="0"/>
              <a:t>	</a:t>
            </a:r>
            <a:r>
              <a:rPr lang="en-GB" sz="1200" dirty="0" err="1" smtClean="0"/>
              <a:t>farinari</a:t>
            </a:r>
            <a:r>
              <a:rPr lang="en-GB" sz="1200" dirty="0" smtClean="0"/>
              <a:t>-us</a:t>
            </a:r>
            <a:r>
              <a:rPr lang="en-GB" sz="1200" dirty="0"/>
              <a:t>	</a:t>
            </a:r>
            <a:r>
              <a:rPr lang="en-GB" sz="1200" b="1" dirty="0" smtClean="0"/>
              <a:t>ad</a:t>
            </a:r>
            <a:r>
              <a:rPr lang="en-GB" sz="1200" dirty="0"/>
              <a:t> </a:t>
            </a:r>
            <a:r>
              <a:rPr lang="en-GB" sz="1200" dirty="0" smtClean="0"/>
              <a:t>  ipso          </a:t>
            </a:r>
            <a:r>
              <a:rPr lang="en-GB" sz="1200" dirty="0" err="1" smtClean="0"/>
              <a:t>Verno</a:t>
            </a:r>
            <a:r>
              <a:rPr lang="en-GB" sz="1200" dirty="0"/>
              <a:t> </a:t>
            </a:r>
            <a:r>
              <a:rPr lang="en-GB" sz="1200" dirty="0" smtClean="0"/>
              <a:t>             	</a:t>
            </a:r>
            <a:r>
              <a:rPr lang="en-GB" sz="1200" dirty="0" err="1" smtClean="0"/>
              <a:t>nonquam</a:t>
            </a:r>
            <a:r>
              <a:rPr lang="en-GB" sz="1200" dirty="0"/>
              <a:t>	</a:t>
            </a:r>
            <a:r>
              <a:rPr lang="en-GB" sz="1200" dirty="0" err="1"/>
              <a:t>aspe-xissit</a:t>
            </a:r>
            <a:r>
              <a:rPr lang="en-GB" sz="1200" dirty="0"/>
              <a:t> </a:t>
            </a:r>
          </a:p>
          <a:p>
            <a:pPr marL="0" indent="0">
              <a:buNone/>
            </a:pPr>
            <a:r>
              <a:rPr lang="en-GB" sz="1200" dirty="0" smtClean="0"/>
              <a:t>	self-MASC.SG baker-NOM.SG</a:t>
            </a:r>
            <a:r>
              <a:rPr lang="en-GB" sz="1200" dirty="0"/>
              <a:t> </a:t>
            </a:r>
            <a:r>
              <a:rPr lang="en-GB" sz="1200" dirty="0" smtClean="0"/>
              <a:t>AD   self-ACC  </a:t>
            </a:r>
            <a:r>
              <a:rPr lang="en-GB" sz="1200" dirty="0" err="1" smtClean="0"/>
              <a:t>Vernus</a:t>
            </a:r>
            <a:r>
              <a:rPr lang="en-GB" sz="1200" dirty="0" smtClean="0"/>
              <a:t>-ACC  	 never</a:t>
            </a:r>
            <a:r>
              <a:rPr lang="en-GB" sz="1200" dirty="0"/>
              <a:t> </a:t>
            </a:r>
            <a:r>
              <a:rPr lang="en-GB" sz="1200" dirty="0" smtClean="0"/>
              <a:t>  	look-3SG.PERF</a:t>
            </a:r>
            <a:endParaRPr lang="en-GB" sz="1200" dirty="0"/>
          </a:p>
          <a:p>
            <a:pPr marL="0" indent="0">
              <a:buNone/>
            </a:pPr>
            <a:r>
              <a:rPr lang="en-GB" sz="1200" dirty="0" smtClean="0"/>
              <a:t>	‘</a:t>
            </a:r>
            <a:r>
              <a:rPr lang="en-GB" sz="1200" dirty="0"/>
              <a:t>The baker never looked at the </a:t>
            </a:r>
            <a:r>
              <a:rPr lang="en-GB" sz="1200" dirty="0" err="1"/>
              <a:t>Vernus</a:t>
            </a:r>
            <a:r>
              <a:rPr lang="en-GB" sz="1200" dirty="0" smtClean="0"/>
              <a:t>’ (</a:t>
            </a:r>
            <a:r>
              <a:rPr lang="en-GB" sz="1200" dirty="0"/>
              <a:t>Merovingian documents, XXXII)  (</a:t>
            </a:r>
            <a:r>
              <a:rPr lang="en-GB" sz="1200" dirty="0" err="1"/>
              <a:t>Vielliard</a:t>
            </a:r>
            <a:r>
              <a:rPr lang="en-GB" sz="1200" dirty="0"/>
              <a:t> (1927:200</a:t>
            </a:r>
            <a:r>
              <a:rPr lang="en-GB" sz="1200" dirty="0" smtClean="0"/>
              <a:t>))</a:t>
            </a:r>
          </a:p>
          <a:p>
            <a:pPr marL="0" indent="0">
              <a:buNone/>
            </a:pPr>
            <a:r>
              <a:rPr lang="en-GB" sz="1200" dirty="0" smtClean="0"/>
              <a:t>This construction is also very prevalent in Romance: </a:t>
            </a:r>
          </a:p>
          <a:p>
            <a:pPr marL="0" indent="0">
              <a:buNone/>
            </a:pPr>
            <a:r>
              <a:rPr lang="en-GB" sz="1200" dirty="0" smtClean="0"/>
              <a:t>17a)</a:t>
            </a:r>
            <a:r>
              <a:rPr lang="en-GB" sz="1200" dirty="0"/>
              <a:t>	</a:t>
            </a:r>
            <a:r>
              <a:rPr lang="en-GB" sz="1200" dirty="0" smtClean="0"/>
              <a:t>guard-a		</a:t>
            </a:r>
            <a:r>
              <a:rPr lang="en-GB" sz="1200" b="1" dirty="0" smtClean="0"/>
              <a:t>a</a:t>
            </a:r>
            <a:r>
              <a:rPr lang="en-GB" sz="1200" dirty="0" smtClean="0"/>
              <a:t>	me</a:t>
            </a:r>
          </a:p>
          <a:p>
            <a:pPr marL="0" indent="0">
              <a:buNone/>
            </a:pPr>
            <a:r>
              <a:rPr lang="en-GB" sz="1200" dirty="0"/>
              <a:t>	</a:t>
            </a:r>
            <a:r>
              <a:rPr lang="en-GB" sz="1200" dirty="0" smtClean="0"/>
              <a:t>watch-IMPERATIVE	AD	me</a:t>
            </a:r>
          </a:p>
          <a:p>
            <a:pPr marL="0" indent="0">
              <a:buNone/>
            </a:pPr>
            <a:r>
              <a:rPr lang="en-GB" sz="1200" dirty="0"/>
              <a:t>	</a:t>
            </a:r>
            <a:r>
              <a:rPr lang="en-GB" sz="1200" dirty="0" smtClean="0"/>
              <a:t>‘Look at me…’ (</a:t>
            </a:r>
            <a:r>
              <a:rPr lang="en-GB" sz="1200" i="1" dirty="0" smtClean="0"/>
              <a:t>Vita e </a:t>
            </a:r>
            <a:r>
              <a:rPr lang="en-GB" sz="1200" i="1" dirty="0" err="1" smtClean="0"/>
              <a:t>favole</a:t>
            </a:r>
            <a:r>
              <a:rPr lang="en-GB" sz="1200" i="1" dirty="0" smtClean="0"/>
              <a:t> di </a:t>
            </a:r>
            <a:r>
              <a:rPr lang="en-GB" sz="1200" i="1" dirty="0" err="1" smtClean="0"/>
              <a:t>Esopo</a:t>
            </a:r>
            <a:r>
              <a:rPr lang="en-GB" sz="1200" i="1" dirty="0" smtClean="0"/>
              <a:t> </a:t>
            </a:r>
            <a:r>
              <a:rPr lang="en-GB" sz="1200" dirty="0" smtClean="0"/>
              <a:t>19, 18) (Medieval Neapolitan) </a:t>
            </a:r>
          </a:p>
          <a:p>
            <a:pPr marL="0" indent="0">
              <a:buNone/>
            </a:pPr>
            <a:r>
              <a:rPr lang="en-GB" sz="1200" dirty="0" smtClean="0"/>
              <a:t>17b)	</a:t>
            </a:r>
            <a:r>
              <a:rPr lang="en-GB" sz="1200" dirty="0" err="1" smtClean="0"/>
              <a:t>ver</a:t>
            </a:r>
            <a:r>
              <a:rPr lang="en-GB" sz="1200" dirty="0" smtClean="0"/>
              <a:t>-é	</a:t>
            </a:r>
            <a:r>
              <a:rPr lang="en-GB" sz="1200" b="1" dirty="0" smtClean="0"/>
              <a:t>a</a:t>
            </a:r>
            <a:r>
              <a:rPr lang="en-GB" sz="1200" dirty="0" smtClean="0"/>
              <a:t>      la	</a:t>
            </a:r>
            <a:r>
              <a:rPr lang="en-GB" sz="1200" dirty="0" err="1" smtClean="0"/>
              <a:t>mugier</a:t>
            </a:r>
            <a:r>
              <a:rPr lang="en-GB" sz="1200" dirty="0" smtClean="0"/>
              <a:t>… </a:t>
            </a:r>
          </a:p>
          <a:p>
            <a:pPr marL="0" indent="0">
              <a:buNone/>
            </a:pPr>
            <a:r>
              <a:rPr lang="en-GB" sz="1200" dirty="0"/>
              <a:t>	</a:t>
            </a:r>
            <a:r>
              <a:rPr lang="en-GB" sz="1200" dirty="0" smtClean="0"/>
              <a:t>see-FUT.1SG	AD   DEF.ART	woman</a:t>
            </a:r>
          </a:p>
          <a:p>
            <a:pPr marL="0" indent="0">
              <a:buNone/>
            </a:pPr>
            <a:r>
              <a:rPr lang="en-GB" sz="1200" dirty="0"/>
              <a:t>	</a:t>
            </a:r>
            <a:r>
              <a:rPr lang="en-GB" sz="1200" dirty="0" smtClean="0"/>
              <a:t>‘I shall see the woman…’  (</a:t>
            </a:r>
            <a:r>
              <a:rPr lang="en-GB" sz="1200" i="1" dirty="0" smtClean="0"/>
              <a:t>El Cid </a:t>
            </a:r>
            <a:r>
              <a:rPr lang="en-GB" sz="1200" dirty="0" smtClean="0"/>
              <a:t>228b) (Medieval Spanish)</a:t>
            </a:r>
          </a:p>
          <a:p>
            <a:pPr marL="0" indent="0">
              <a:buNone/>
            </a:pPr>
            <a:r>
              <a:rPr lang="en-GB" sz="1200" dirty="0" smtClean="0"/>
              <a:t>17c)	</a:t>
            </a:r>
            <a:r>
              <a:rPr lang="en-GB" sz="1200" dirty="0" err="1" smtClean="0"/>
              <a:t>ve</a:t>
            </a:r>
            <a:r>
              <a:rPr lang="en-GB" sz="1200" dirty="0" smtClean="0"/>
              <a:t>-r	</a:t>
            </a:r>
            <a:r>
              <a:rPr lang="en-GB" sz="1200" b="1" dirty="0" smtClean="0"/>
              <a:t>a</a:t>
            </a:r>
            <a:r>
              <a:rPr lang="en-GB" sz="1200" dirty="0" smtClean="0"/>
              <a:t>	</a:t>
            </a:r>
            <a:r>
              <a:rPr lang="en-GB" sz="1200" dirty="0" err="1" smtClean="0"/>
              <a:t>Rainha</a:t>
            </a:r>
            <a:r>
              <a:rPr lang="en-GB" sz="1200" dirty="0" smtClean="0"/>
              <a:t>	da	</a:t>
            </a:r>
            <a:r>
              <a:rPr lang="en-GB" sz="1200" dirty="0" err="1" smtClean="0"/>
              <a:t>Grã-Bretanha</a:t>
            </a:r>
            <a:endParaRPr lang="en-GB" sz="1200" dirty="0" smtClean="0"/>
          </a:p>
          <a:p>
            <a:pPr marL="0" indent="0">
              <a:buNone/>
            </a:pPr>
            <a:r>
              <a:rPr lang="en-GB" sz="1200" dirty="0"/>
              <a:t>	</a:t>
            </a:r>
            <a:r>
              <a:rPr lang="en-GB" sz="1200" dirty="0" smtClean="0"/>
              <a:t>see-INF	AD	Queen	of	Great-Britain</a:t>
            </a:r>
          </a:p>
          <a:p>
            <a:pPr marL="0" indent="0">
              <a:buNone/>
            </a:pPr>
            <a:r>
              <a:rPr lang="en-GB" sz="1200" dirty="0"/>
              <a:t>	</a:t>
            </a:r>
            <a:r>
              <a:rPr lang="en-GB" sz="1200" dirty="0" smtClean="0"/>
              <a:t>‘to see the Queen of Great Britain.’ (</a:t>
            </a:r>
            <a:r>
              <a:rPr lang="en-GB" sz="1200" i="1" dirty="0" err="1" smtClean="0"/>
              <a:t>Prosa</a:t>
            </a:r>
            <a:r>
              <a:rPr lang="en-GB" sz="1200" i="1" dirty="0" smtClean="0"/>
              <a:t> do Padre Antonio Vieira </a:t>
            </a:r>
            <a:r>
              <a:rPr lang="en-GB" sz="1200" dirty="0" smtClean="0"/>
              <a:t>289) (Medieval Portuguese)</a:t>
            </a:r>
          </a:p>
          <a:p>
            <a:pPr marL="0" indent="0">
              <a:buNone/>
            </a:pPr>
            <a:r>
              <a:rPr lang="en-GB" sz="1200" i="1" dirty="0" err="1" smtClean="0"/>
              <a:t>Verba</a:t>
            </a:r>
            <a:r>
              <a:rPr lang="en-GB" sz="1200" i="1" dirty="0" smtClean="0"/>
              <a:t> </a:t>
            </a:r>
            <a:r>
              <a:rPr lang="en-GB" sz="1200" i="1" dirty="0" err="1" smtClean="0"/>
              <a:t>videndi</a:t>
            </a:r>
            <a:r>
              <a:rPr lang="en-GB" sz="1200" i="1" dirty="0" smtClean="0"/>
              <a:t> </a:t>
            </a:r>
            <a:r>
              <a:rPr lang="en-GB" sz="1200" dirty="0" smtClean="0"/>
              <a:t>may have played a major role in the </a:t>
            </a:r>
            <a:r>
              <a:rPr lang="en-GB" sz="1200" dirty="0" err="1" smtClean="0"/>
              <a:t>grammaticalization</a:t>
            </a:r>
            <a:r>
              <a:rPr lang="en-GB" sz="1200" dirty="0" smtClean="0"/>
              <a:t> of </a:t>
            </a:r>
            <a:r>
              <a:rPr lang="en-GB" sz="1200" i="1" dirty="0" smtClean="0"/>
              <a:t>ad </a:t>
            </a:r>
            <a:r>
              <a:rPr lang="en-GB" sz="1200" dirty="0" smtClean="0"/>
              <a:t> as a direct object marker. </a:t>
            </a:r>
            <a:endParaRPr lang="en-GB" sz="1200" i="1" dirty="0" smtClean="0"/>
          </a:p>
          <a:p>
            <a:pPr marL="0" inden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74135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78296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Latin </a:t>
            </a:r>
            <a:r>
              <a:rPr lang="en-GB" sz="2800" i="1" dirty="0" smtClean="0"/>
              <a:t>ad </a:t>
            </a:r>
            <a:r>
              <a:rPr lang="en-GB" sz="2800" dirty="0" smtClean="0"/>
              <a:t>(2)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09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 smtClean="0"/>
              <a:t>Latin </a:t>
            </a:r>
            <a:r>
              <a:rPr lang="en-GB" sz="1400" i="1" dirty="0"/>
              <a:t>ad-</a:t>
            </a:r>
            <a:r>
              <a:rPr lang="en-GB" sz="1400" dirty="0"/>
              <a:t>PPs are </a:t>
            </a:r>
            <a:r>
              <a:rPr lang="en-GB" sz="1400" dirty="0" smtClean="0"/>
              <a:t>not functionally or semantically identical than the morphological accusative/dative, since they are semantically </a:t>
            </a:r>
            <a:r>
              <a:rPr lang="en-GB" sz="1400" dirty="0"/>
              <a:t>stronger </a:t>
            </a:r>
            <a:r>
              <a:rPr lang="en-GB" sz="1400" dirty="0" smtClean="0"/>
              <a:t>in being spatial rather than purely </a:t>
            </a:r>
            <a:r>
              <a:rPr lang="en-GB" sz="1400" dirty="0" err="1" smtClean="0"/>
              <a:t>argumental</a:t>
            </a:r>
            <a:r>
              <a:rPr lang="en-GB" sz="1400" dirty="0" smtClean="0"/>
              <a:t>: in 14a), the </a:t>
            </a:r>
            <a:r>
              <a:rPr lang="en-GB" sz="1400" i="1" dirty="0" smtClean="0"/>
              <a:t>ad-</a:t>
            </a:r>
            <a:r>
              <a:rPr lang="en-GB" sz="1400" dirty="0" smtClean="0"/>
              <a:t>PP denotes a strong sense of transportation, given that the recipient is living abroad, whereas in 15a), the </a:t>
            </a:r>
            <a:r>
              <a:rPr lang="en-GB" sz="1400" i="1" dirty="0" smtClean="0"/>
              <a:t>ad-</a:t>
            </a:r>
            <a:r>
              <a:rPr lang="en-GB" sz="1400" dirty="0" smtClean="0"/>
              <a:t>PP means ‘to (re-)visit someone’s house’, which implies travelling: </a:t>
            </a:r>
          </a:p>
          <a:p>
            <a:pPr marL="0" indent="0">
              <a:buNone/>
            </a:pPr>
            <a:r>
              <a:rPr lang="en-GB" sz="1400" dirty="0"/>
              <a:t>14a)    	</a:t>
            </a:r>
            <a:r>
              <a:rPr lang="en-GB" sz="1400" dirty="0" err="1"/>
              <a:t>qu-ae</a:t>
            </a:r>
            <a:r>
              <a:rPr lang="en-GB" sz="1400" dirty="0"/>
              <a:t>		</a:t>
            </a:r>
            <a:r>
              <a:rPr lang="en-GB" sz="1400" b="1" dirty="0"/>
              <a:t>ad</a:t>
            </a:r>
            <a:r>
              <a:rPr lang="en-GB" sz="1400" dirty="0"/>
              <a:t>    </a:t>
            </a:r>
            <a:r>
              <a:rPr lang="en-GB" sz="1400" dirty="0" err="1"/>
              <a:t>patr-em</a:t>
            </a:r>
            <a:r>
              <a:rPr lang="en-GB" sz="1400" dirty="0"/>
              <a:t>	 	v-is	       </a:t>
            </a:r>
            <a:r>
              <a:rPr lang="en-GB" sz="1400" dirty="0" err="1"/>
              <a:t>nunti-ar-i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	which-N.PL.ACC	to     father-ACC.SG 	want-PRES.2SG      report-INF-PASS</a:t>
            </a:r>
          </a:p>
          <a:p>
            <a:pPr marL="0" indent="0">
              <a:buNone/>
            </a:pPr>
            <a:r>
              <a:rPr lang="en-GB" sz="1400" dirty="0"/>
              <a:t>‘the things which you want to be reported towards your father’ (Plautus, </a:t>
            </a:r>
            <a:r>
              <a:rPr lang="en-GB" sz="1400" i="1" dirty="0" err="1"/>
              <a:t>Captivi</a:t>
            </a:r>
            <a:r>
              <a:rPr lang="en-GB" sz="1400" i="1" dirty="0"/>
              <a:t> </a:t>
            </a:r>
            <a:r>
              <a:rPr lang="en-GB" sz="1400" dirty="0"/>
              <a:t>360)</a:t>
            </a:r>
          </a:p>
          <a:p>
            <a:pPr marL="0" indent="0">
              <a:buNone/>
            </a:pPr>
            <a:r>
              <a:rPr lang="en-GB" sz="1400" dirty="0" smtClean="0"/>
              <a:t>15a</a:t>
            </a:r>
            <a:r>
              <a:rPr lang="en-GB" sz="1400" dirty="0"/>
              <a:t>)	</a:t>
            </a:r>
            <a:r>
              <a:rPr lang="en-GB" sz="1400" b="1" dirty="0"/>
              <a:t>ad</a:t>
            </a:r>
            <a:r>
              <a:rPr lang="en-GB" sz="1400" dirty="0"/>
              <a:t>	</a:t>
            </a:r>
            <a:r>
              <a:rPr lang="en-GB" sz="1400" dirty="0" err="1"/>
              <a:t>er</a:t>
            </a:r>
            <a:r>
              <a:rPr lang="en-GB" sz="1400" dirty="0"/>
              <a:t>-am	</a:t>
            </a:r>
            <a:r>
              <a:rPr lang="en-GB" sz="1400" dirty="0" smtClean="0"/>
              <a:t>	</a:t>
            </a:r>
            <a:r>
              <a:rPr lang="en-GB" sz="1400" dirty="0" err="1" smtClean="0"/>
              <a:t>revide-bo</a:t>
            </a:r>
            <a:r>
              <a:rPr lang="en-GB" sz="1400" dirty="0" smtClean="0"/>
              <a:t> 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	AD	</a:t>
            </a:r>
            <a:r>
              <a:rPr lang="en-GB" sz="1400" dirty="0" smtClean="0"/>
              <a:t>mistress-ACC 	see.again-FUT.1SG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	‘I shall </a:t>
            </a:r>
            <a:r>
              <a:rPr lang="en-GB" sz="1400" dirty="0" smtClean="0"/>
              <a:t>re-visit our mistress…‘ </a:t>
            </a:r>
            <a:r>
              <a:rPr lang="en-GB" sz="1400" dirty="0"/>
              <a:t>(Plautus </a:t>
            </a:r>
            <a:r>
              <a:rPr lang="en-GB" sz="1400" i="1" dirty="0" err="1"/>
              <a:t>Truculentus</a:t>
            </a:r>
            <a:r>
              <a:rPr lang="en-GB" sz="1400" i="1" dirty="0"/>
              <a:t> </a:t>
            </a:r>
            <a:r>
              <a:rPr lang="en-GB" sz="1400" dirty="0"/>
              <a:t>320)</a:t>
            </a:r>
          </a:p>
          <a:p>
            <a:pPr marL="0" indent="0">
              <a:buNone/>
            </a:pPr>
            <a:r>
              <a:rPr lang="en-GB" sz="1400" dirty="0" smtClean="0"/>
              <a:t>Furthermore, the morphological cases are retained till very late Latin (</a:t>
            </a:r>
            <a:r>
              <a:rPr lang="en-GB" sz="1400" dirty="0" err="1" smtClean="0"/>
              <a:t>Ledgeway</a:t>
            </a:r>
            <a:r>
              <a:rPr lang="en-GB" sz="1400" dirty="0" smtClean="0"/>
              <a:t> </a:t>
            </a:r>
            <a:r>
              <a:rPr lang="en-GB" sz="1400" dirty="0"/>
              <a:t>(2012:21-23</a:t>
            </a:r>
            <a:r>
              <a:rPr lang="en-GB" sz="1400" dirty="0" smtClean="0"/>
              <a:t>)). There is therefore a ‘</a:t>
            </a:r>
            <a:r>
              <a:rPr lang="en-GB" sz="1400" dirty="0"/>
              <a:t>layered’ distribution of </a:t>
            </a:r>
            <a:r>
              <a:rPr lang="en-GB" sz="1400" dirty="0" smtClean="0"/>
              <a:t>‘unmarked’ forms (synthetic: morphological cases) </a:t>
            </a:r>
            <a:r>
              <a:rPr lang="en-GB" sz="1400" dirty="0"/>
              <a:t>and </a:t>
            </a:r>
            <a:r>
              <a:rPr lang="en-GB" sz="1400" dirty="0" smtClean="0"/>
              <a:t>‘marked’ forms (analytic: </a:t>
            </a:r>
            <a:r>
              <a:rPr lang="en-GB" sz="1400" i="1" dirty="0" smtClean="0"/>
              <a:t>ad</a:t>
            </a:r>
            <a:r>
              <a:rPr lang="en-GB" sz="1400" dirty="0" smtClean="0"/>
              <a:t>-PPs</a:t>
            </a:r>
            <a:r>
              <a:rPr lang="en-GB" sz="1400" dirty="0"/>
              <a:t>) </a:t>
            </a:r>
            <a:r>
              <a:rPr lang="en-GB" sz="1400" dirty="0" smtClean="0"/>
              <a:t>in Latin. In later Latin, </a:t>
            </a:r>
            <a:r>
              <a:rPr lang="en-GB" sz="1400" i="1" dirty="0" smtClean="0"/>
              <a:t>ad</a:t>
            </a:r>
            <a:r>
              <a:rPr lang="en-GB" sz="1400" dirty="0" smtClean="0"/>
              <a:t>-PPs are used to mark ‘specific’, nominal and pronominal objects (Adams (2013)): 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18a)	</a:t>
            </a:r>
            <a:r>
              <a:rPr lang="en-GB" sz="1400" dirty="0" err="1" smtClean="0"/>
              <a:t>etsi</a:t>
            </a:r>
            <a:r>
              <a:rPr lang="en-GB" sz="1400" dirty="0" smtClean="0"/>
              <a:t> 	</a:t>
            </a:r>
            <a:r>
              <a:rPr lang="en-GB" sz="1400" dirty="0" err="1" smtClean="0"/>
              <a:t>mihi</a:t>
            </a:r>
            <a:r>
              <a:rPr lang="en-GB" sz="1400" dirty="0" smtClean="0"/>
              <a:t> 	vid-</a:t>
            </a:r>
            <a:r>
              <a:rPr lang="en-GB" sz="1400" dirty="0" err="1" smtClean="0"/>
              <a:t>etur</a:t>
            </a:r>
            <a:r>
              <a:rPr lang="en-GB" sz="1400" dirty="0" smtClean="0"/>
              <a:t> 	       </a:t>
            </a:r>
            <a:r>
              <a:rPr lang="en-GB" sz="1400" dirty="0" err="1" smtClean="0"/>
              <a:t>iste</a:t>
            </a:r>
            <a:r>
              <a:rPr lang="en-GB" sz="1400" dirty="0" smtClean="0"/>
              <a:t>… 		ad     </a:t>
            </a:r>
            <a:r>
              <a:rPr lang="en-GB" sz="1400" dirty="0" err="1" smtClean="0"/>
              <a:t>caedem</a:t>
            </a:r>
            <a:r>
              <a:rPr lang="en-GB" sz="1400" dirty="0" smtClean="0"/>
              <a:t> 	</a:t>
            </a:r>
            <a:r>
              <a:rPr lang="en-GB" sz="1400" dirty="0" err="1" smtClean="0"/>
              <a:t>spect</a:t>
            </a:r>
            <a:r>
              <a:rPr lang="en-GB" sz="1400" dirty="0" smtClean="0"/>
              <a:t>-are</a:t>
            </a:r>
          </a:p>
          <a:p>
            <a:pPr marL="0" indent="0">
              <a:buNone/>
            </a:pPr>
            <a:r>
              <a:rPr lang="en-GB" sz="1400" dirty="0"/>
              <a:t>	</a:t>
            </a:r>
            <a:r>
              <a:rPr lang="en-GB" sz="1400" dirty="0" err="1" smtClean="0"/>
              <a:t>even.if</a:t>
            </a:r>
            <a:r>
              <a:rPr lang="en-GB" sz="1400" dirty="0" smtClean="0"/>
              <a:t>	me.DAT.SG	seem-PRES.3SG  DEM.PRO	AD    disaster-ACC	look-INF</a:t>
            </a:r>
          </a:p>
          <a:p>
            <a:pPr marL="0" indent="0">
              <a:buNone/>
            </a:pPr>
            <a:r>
              <a:rPr lang="en-GB" sz="1400" dirty="0"/>
              <a:t>	</a:t>
            </a:r>
            <a:r>
              <a:rPr lang="en-GB" sz="1400" dirty="0" smtClean="0"/>
              <a:t>‘Even if that man seems to be to be looking at the disaster.’ (Cicero </a:t>
            </a:r>
            <a:r>
              <a:rPr lang="en-GB" sz="1400" i="1" dirty="0" smtClean="0"/>
              <a:t>ad </a:t>
            </a:r>
            <a:r>
              <a:rPr lang="en-GB" sz="1400" i="1" dirty="0" err="1" smtClean="0"/>
              <a:t>Atticum</a:t>
            </a:r>
            <a:r>
              <a:rPr lang="en-GB" sz="1400" i="1" dirty="0" smtClean="0"/>
              <a:t> </a:t>
            </a:r>
            <a:r>
              <a:rPr lang="en-GB" sz="1400" dirty="0" smtClean="0"/>
              <a:t>15.20.4)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18b) 	</a:t>
            </a:r>
            <a:r>
              <a:rPr lang="en-GB" sz="1400" dirty="0" err="1" smtClean="0"/>
              <a:t>vere</a:t>
            </a:r>
            <a:r>
              <a:rPr lang="en-GB" sz="1400" dirty="0" smtClean="0"/>
              <a:t>-or</a:t>
            </a:r>
            <a:r>
              <a:rPr lang="en-GB" sz="1400" dirty="0"/>
              <a:t>, </a:t>
            </a:r>
            <a:r>
              <a:rPr lang="en-GB" sz="1400" dirty="0" smtClean="0"/>
              <a:t>		ne</a:t>
            </a:r>
            <a:r>
              <a:rPr lang="en-GB" sz="1400" dirty="0" smtClean="0"/>
              <a:t>.. </a:t>
            </a:r>
            <a:r>
              <a:rPr lang="en-GB" sz="1400" dirty="0" smtClean="0"/>
              <a:t>	</a:t>
            </a:r>
            <a:r>
              <a:rPr lang="en-GB" sz="1400" dirty="0" err="1" smtClean="0"/>
              <a:t>nunc</a:t>
            </a:r>
            <a:r>
              <a:rPr lang="en-GB" sz="1400" dirty="0" smtClean="0"/>
              <a:t>  ad 	Caecilian-am 	</a:t>
            </a:r>
            <a:r>
              <a:rPr lang="en-GB" sz="1400" dirty="0" err="1" smtClean="0"/>
              <a:t>fabul</a:t>
            </a:r>
            <a:r>
              <a:rPr lang="en-GB" sz="1400" dirty="0" smtClean="0"/>
              <a:t>-am 	 </a:t>
            </a:r>
            <a:r>
              <a:rPr lang="en-GB" sz="1400" dirty="0" err="1" smtClean="0"/>
              <a:t>spectet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 </a:t>
            </a:r>
            <a:r>
              <a:rPr lang="en-GB" sz="1400" dirty="0" smtClean="0"/>
              <a:t>	fear-PRES.1SG	COMP	now   AD</a:t>
            </a:r>
            <a:r>
              <a:rPr lang="en-GB" sz="1400" dirty="0"/>
              <a:t>	</a:t>
            </a:r>
            <a:r>
              <a:rPr lang="en-GB" sz="1400" dirty="0" smtClean="0"/>
              <a:t>Caecilianus-FEM.SG	play-FEM.SG	 watch-PRES.SUBJ.3SG</a:t>
            </a:r>
          </a:p>
          <a:p>
            <a:pPr marL="0" indent="0">
              <a:buNone/>
            </a:pPr>
            <a:r>
              <a:rPr lang="en-GB" sz="1400" dirty="0" smtClean="0"/>
              <a:t>	‘I fear that he may not watch the play of </a:t>
            </a:r>
            <a:r>
              <a:rPr lang="en-GB" sz="1400" dirty="0" err="1" smtClean="0"/>
              <a:t>Caecilius</a:t>
            </a:r>
            <a:r>
              <a:rPr lang="en-GB" sz="1400" dirty="0" smtClean="0"/>
              <a:t>.’ (Cicero </a:t>
            </a:r>
            <a:r>
              <a:rPr lang="en-GB" sz="1400" i="1" dirty="0"/>
              <a:t>ad </a:t>
            </a:r>
            <a:r>
              <a:rPr lang="en-GB" sz="1400" i="1" dirty="0" err="1"/>
              <a:t>Atticum</a:t>
            </a:r>
            <a:r>
              <a:rPr lang="en-GB" sz="1400" i="1" dirty="0"/>
              <a:t> </a:t>
            </a:r>
            <a:r>
              <a:rPr lang="en-GB" sz="1400" dirty="0"/>
              <a:t>1.16.6</a:t>
            </a:r>
            <a:r>
              <a:rPr lang="en-GB" sz="1400" dirty="0" smtClean="0"/>
              <a:t>)</a:t>
            </a:r>
          </a:p>
          <a:p>
            <a:pPr marL="0" indent="0">
              <a:buNone/>
            </a:pPr>
            <a:r>
              <a:rPr lang="en-GB" sz="1400" dirty="0" smtClean="0"/>
              <a:t>18c)	</a:t>
            </a:r>
            <a:r>
              <a:rPr lang="en-GB" sz="1400" dirty="0" err="1" smtClean="0"/>
              <a:t>respe-xit</a:t>
            </a:r>
            <a:r>
              <a:rPr lang="en-GB" sz="1400" dirty="0" smtClean="0"/>
              <a:t>		</a:t>
            </a:r>
            <a:r>
              <a:rPr lang="en-GB" sz="1400" dirty="0" err="1" smtClean="0"/>
              <a:t>Domin</a:t>
            </a:r>
            <a:r>
              <a:rPr lang="en-GB" sz="1400" dirty="0" smtClean="0"/>
              <a:t>-us	      ad    Abel	    et	ad	</a:t>
            </a:r>
            <a:r>
              <a:rPr lang="en-GB" sz="1400" dirty="0" err="1" smtClean="0"/>
              <a:t>munera</a:t>
            </a:r>
            <a:r>
              <a:rPr lang="en-GB" sz="1400" dirty="0" smtClean="0"/>
              <a:t>	</a:t>
            </a:r>
            <a:r>
              <a:rPr lang="en-GB" sz="1400" dirty="0" err="1" smtClean="0"/>
              <a:t>eius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dirty="0"/>
              <a:t>	</a:t>
            </a:r>
            <a:r>
              <a:rPr lang="en-GB" sz="1400" dirty="0" smtClean="0"/>
              <a:t>look.back-PERF.3SG	Lord-NOM.SG    AD</a:t>
            </a:r>
            <a:r>
              <a:rPr lang="en-GB" sz="1400" dirty="0" smtClean="0"/>
              <a:t>   </a:t>
            </a:r>
            <a:r>
              <a:rPr lang="en-GB" sz="1400" dirty="0" smtClean="0"/>
              <a:t>Abel	     and	AD	gift-ACC.PL	PRO.GEN.SG</a:t>
            </a:r>
          </a:p>
          <a:p>
            <a:pPr marL="0" indent="0">
              <a:buNone/>
            </a:pPr>
            <a:r>
              <a:rPr lang="en-GB" sz="1400" dirty="0"/>
              <a:t>	</a:t>
            </a:r>
            <a:r>
              <a:rPr lang="en-GB" sz="1400" dirty="0" smtClean="0"/>
              <a:t>‘The Lord looked back at Abel and at his gifts…’ (Latin Vulgate Bible, </a:t>
            </a:r>
            <a:r>
              <a:rPr lang="en-GB" sz="1400" i="1" dirty="0" smtClean="0"/>
              <a:t>Genesis</a:t>
            </a:r>
            <a:r>
              <a:rPr lang="en-GB" sz="1400" dirty="0" smtClean="0"/>
              <a:t> 4.4)</a:t>
            </a:r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92249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378296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Latin </a:t>
            </a:r>
            <a:r>
              <a:rPr lang="en-GB" sz="2800" i="1" dirty="0" smtClean="0"/>
              <a:t>ad </a:t>
            </a:r>
            <a:r>
              <a:rPr lang="en-GB" sz="2800" dirty="0" smtClean="0"/>
              <a:t>(3)</a:t>
            </a:r>
            <a:endParaRPr lang="en-GB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800" dirty="0" smtClean="0"/>
              <a:t>Pinkster (1985) argues that the third arguments of Latin three-place predicates are almost always animate. When the third argument of Latin </a:t>
            </a:r>
            <a:r>
              <a:rPr lang="en-GB" sz="1800" i="1" dirty="0" err="1" smtClean="0"/>
              <a:t>clamare</a:t>
            </a:r>
            <a:r>
              <a:rPr lang="en-GB" sz="1800" i="1" dirty="0" smtClean="0"/>
              <a:t> </a:t>
            </a:r>
            <a:r>
              <a:rPr lang="en-GB" sz="1800" dirty="0" smtClean="0"/>
              <a:t>is re-analysed as the second argument of proto-Romance *</a:t>
            </a:r>
            <a:r>
              <a:rPr lang="en-GB" sz="1800" i="1" dirty="0" err="1" smtClean="0"/>
              <a:t>clamare</a:t>
            </a:r>
            <a:r>
              <a:rPr lang="en-GB" sz="1800" dirty="0"/>
              <a:t> </a:t>
            </a:r>
            <a:r>
              <a:rPr lang="en-GB" sz="1800" dirty="0" smtClean="0"/>
              <a:t>(ex. 12)-13)), [+human/+animate]</a:t>
            </a:r>
            <a:r>
              <a:rPr lang="en-GB" sz="1800" dirty="0"/>
              <a:t> </a:t>
            </a:r>
            <a:r>
              <a:rPr lang="en-GB" sz="1800" dirty="0" smtClean="0"/>
              <a:t>is taken over to OBJ1. This is especially apparent in late Latin where </a:t>
            </a:r>
            <a:r>
              <a:rPr lang="en-GB" sz="1800" i="1" dirty="0" err="1" smtClean="0"/>
              <a:t>clamare</a:t>
            </a:r>
            <a:r>
              <a:rPr lang="en-GB" sz="1800" i="1" dirty="0" smtClean="0"/>
              <a:t> </a:t>
            </a:r>
            <a:r>
              <a:rPr lang="en-GB" sz="1800" dirty="0" smtClean="0"/>
              <a:t>fluctuates between </a:t>
            </a:r>
            <a:r>
              <a:rPr lang="en-GB" sz="1800" dirty="0" err="1" smtClean="0"/>
              <a:t>trivalency</a:t>
            </a:r>
            <a:r>
              <a:rPr lang="en-GB" sz="1800" dirty="0" smtClean="0"/>
              <a:t> (19a)) and bivalency (19b)): </a:t>
            </a:r>
          </a:p>
          <a:p>
            <a:pPr marL="0" indent="0">
              <a:buNone/>
            </a:pPr>
            <a:r>
              <a:rPr lang="en-GB" sz="1800" dirty="0" smtClean="0"/>
              <a:t>19)	ego	</a:t>
            </a:r>
            <a:r>
              <a:rPr lang="en-GB" sz="1800" dirty="0" err="1" smtClean="0"/>
              <a:t>autem</a:t>
            </a:r>
            <a:r>
              <a:rPr lang="en-GB" sz="1800" dirty="0" smtClean="0"/>
              <a:t>	ad	Deum		</a:t>
            </a:r>
            <a:r>
              <a:rPr lang="en-GB" sz="1800" dirty="0" err="1" smtClean="0"/>
              <a:t>clama</a:t>
            </a:r>
            <a:r>
              <a:rPr lang="en-GB" sz="1800" dirty="0" smtClean="0"/>
              <a:t>-vi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PRO.1SG	but	AD	God-ACC.SG	shout-PERF.1SG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‘But I shouted (something) to God.’ </a:t>
            </a:r>
            <a:r>
              <a:rPr lang="en-GB" sz="1800" dirty="0" smtClean="0"/>
              <a:t>(19a)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‘But I called God.’ (19b) (Latin Vulgate Bible, </a:t>
            </a:r>
            <a:r>
              <a:rPr lang="en-GB" sz="1800" i="1" dirty="0" smtClean="0"/>
              <a:t>Exodus </a:t>
            </a:r>
            <a:r>
              <a:rPr lang="en-GB" sz="1800" dirty="0" smtClean="0"/>
              <a:t>14.15)</a:t>
            </a:r>
          </a:p>
          <a:p>
            <a:pPr marL="0" indent="0">
              <a:buNone/>
            </a:pPr>
            <a:r>
              <a:rPr lang="en-GB" sz="1800" dirty="0" smtClean="0"/>
              <a:t>There is therefore a synchronic opposition between inanimate objects (19a) and animate objects (19b). This is also seen with </a:t>
            </a:r>
            <a:r>
              <a:rPr lang="en-GB" sz="1800" i="1" dirty="0" err="1" smtClean="0"/>
              <a:t>verba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petendi</a:t>
            </a:r>
            <a:r>
              <a:rPr lang="en-GB" sz="1800" dirty="0" smtClean="0"/>
              <a:t>: </a:t>
            </a:r>
          </a:p>
          <a:p>
            <a:pPr marL="0" indent="0">
              <a:buNone/>
            </a:pPr>
            <a:r>
              <a:rPr lang="en-GB" sz="1800" dirty="0" smtClean="0"/>
              <a:t>20a)	</a:t>
            </a:r>
            <a:r>
              <a:rPr lang="en-GB" sz="1800" dirty="0" err="1" smtClean="0"/>
              <a:t>veni</a:t>
            </a:r>
            <a:r>
              <a:rPr lang="en-GB" sz="1800" dirty="0" smtClean="0"/>
              <a:t>-am…		ad	</a:t>
            </a:r>
            <a:r>
              <a:rPr lang="en-GB" sz="1800" dirty="0" err="1" smtClean="0"/>
              <a:t>Domin</a:t>
            </a:r>
            <a:r>
              <a:rPr lang="en-GB" sz="1800" dirty="0" smtClean="0"/>
              <a:t>-o	</a:t>
            </a:r>
            <a:r>
              <a:rPr lang="en-GB" sz="1800" dirty="0" err="1" smtClean="0"/>
              <a:t>poposc-ebat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mercy-ACC	AD	Lord-ACC	demand-IMPERF.3SG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‘He was demanding mercy from the Lord.’ (</a:t>
            </a:r>
            <a:r>
              <a:rPr lang="en-GB" sz="1800" i="1" dirty="0" err="1" smtClean="0"/>
              <a:t>Chronicon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Salernitanum</a:t>
            </a:r>
            <a:r>
              <a:rPr lang="en-GB" sz="1800" i="1" dirty="0" smtClean="0"/>
              <a:t> </a:t>
            </a:r>
            <a:r>
              <a:rPr lang="en-GB" sz="1800" dirty="0" smtClean="0"/>
              <a:t>)</a:t>
            </a:r>
          </a:p>
          <a:p>
            <a:pPr marL="0" indent="0">
              <a:buNone/>
            </a:pPr>
            <a:r>
              <a:rPr lang="en-GB" sz="1800" dirty="0" smtClean="0"/>
              <a:t>20b)	</a:t>
            </a:r>
            <a:r>
              <a:rPr lang="en-GB" sz="1800" dirty="0" err="1" smtClean="0"/>
              <a:t>Moyses</a:t>
            </a:r>
            <a:r>
              <a:rPr lang="en-GB" sz="1800" dirty="0" smtClean="0"/>
              <a:t>	</a:t>
            </a:r>
            <a:r>
              <a:rPr lang="en-GB" sz="1800" dirty="0" err="1" smtClean="0"/>
              <a:t>ora</a:t>
            </a:r>
            <a:r>
              <a:rPr lang="en-GB" sz="1800" dirty="0" smtClean="0"/>
              <a:t>-bat		ad	</a:t>
            </a:r>
            <a:r>
              <a:rPr lang="en-GB" sz="1800" dirty="0" err="1" smtClean="0"/>
              <a:t>Dominum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Moses	beg-IMPERF.3SG	AD	Lord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‘Moses was begging the Lord.’ (</a:t>
            </a:r>
            <a:r>
              <a:rPr lang="en-GB" sz="1800" i="1" dirty="0" err="1" smtClean="0"/>
              <a:t>Libri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Maccabaorum</a:t>
            </a:r>
            <a:r>
              <a:rPr lang="en-GB" sz="1800" i="1" dirty="0" smtClean="0"/>
              <a:t> </a:t>
            </a:r>
            <a:r>
              <a:rPr lang="en-GB" sz="1800" dirty="0" smtClean="0"/>
              <a:t>2.10)</a:t>
            </a:r>
          </a:p>
          <a:p>
            <a:pPr marL="0" indent="0">
              <a:buNone/>
            </a:pPr>
            <a:r>
              <a:rPr lang="en-GB" sz="1800" dirty="0" smtClean="0"/>
              <a:t>Here the </a:t>
            </a:r>
            <a:r>
              <a:rPr lang="en-GB" sz="1800" i="1" dirty="0" smtClean="0"/>
              <a:t>ad-</a:t>
            </a:r>
            <a:r>
              <a:rPr lang="en-GB" sz="1800" dirty="0" smtClean="0"/>
              <a:t>PPs fluctuate between being the direct object (20b) and being the indirect object (20a), and so there is a synchronic alternation between an inanimate object (</a:t>
            </a:r>
            <a:r>
              <a:rPr lang="en-GB" sz="1800" i="1" dirty="0" err="1" smtClean="0"/>
              <a:t>veniam</a:t>
            </a:r>
            <a:r>
              <a:rPr lang="en-GB" sz="1800" dirty="0" smtClean="0"/>
              <a:t>) and </a:t>
            </a:r>
            <a:r>
              <a:rPr lang="en-GB" sz="1800" dirty="0" err="1" smtClean="0"/>
              <a:t>and</a:t>
            </a:r>
            <a:r>
              <a:rPr lang="en-GB" sz="1800" dirty="0" smtClean="0"/>
              <a:t> an animate object marked by </a:t>
            </a:r>
            <a:r>
              <a:rPr lang="en-GB" sz="1800" i="1" dirty="0" smtClean="0"/>
              <a:t>ad </a:t>
            </a:r>
            <a:r>
              <a:rPr lang="en-GB" sz="1800" dirty="0" smtClean="0"/>
              <a:t>(</a:t>
            </a:r>
            <a:r>
              <a:rPr lang="en-GB" sz="1800" i="1" dirty="0" smtClean="0"/>
              <a:t>ad </a:t>
            </a:r>
            <a:r>
              <a:rPr lang="en-GB" sz="1800" i="1" dirty="0" err="1"/>
              <a:t>Dominum</a:t>
            </a:r>
            <a:r>
              <a:rPr lang="en-GB" sz="1800" dirty="0" smtClean="0"/>
              <a:t>). This is anticipates Romance: </a:t>
            </a:r>
          </a:p>
          <a:p>
            <a:pPr marL="0" indent="0">
              <a:buNone/>
            </a:pPr>
            <a:r>
              <a:rPr lang="en-GB" sz="1800" dirty="0" smtClean="0"/>
              <a:t>21a)	</a:t>
            </a:r>
            <a:r>
              <a:rPr lang="en-GB" sz="1800" dirty="0" err="1" smtClean="0"/>
              <a:t>yo</a:t>
            </a:r>
            <a:r>
              <a:rPr lang="en-GB" sz="1800" dirty="0" smtClean="0"/>
              <a:t>	</a:t>
            </a:r>
            <a:r>
              <a:rPr lang="en-GB" sz="1800" dirty="0" err="1" smtClean="0"/>
              <a:t>rueg</a:t>
            </a:r>
            <a:r>
              <a:rPr lang="en-GB" sz="1800" dirty="0" smtClean="0"/>
              <a:t>-o	         a      Dios	e	a-l	   Padre	Spiritual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PRO.1SG	beg-PRES.1SG   AD    God	and	AD-DEF.ART Father	Spiritual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‘I beg God and the Spiritual Father.’ (</a:t>
            </a:r>
            <a:r>
              <a:rPr lang="en-GB" sz="1800" i="1" dirty="0" smtClean="0"/>
              <a:t>El Cid </a:t>
            </a:r>
            <a:r>
              <a:rPr lang="en-GB" sz="1800" dirty="0" smtClean="0"/>
              <a:t>300)</a:t>
            </a:r>
            <a:r>
              <a:rPr lang="en-GB" sz="1800" dirty="0"/>
              <a:t> </a:t>
            </a:r>
            <a:r>
              <a:rPr lang="en-GB" sz="1800" dirty="0" smtClean="0"/>
              <a:t>(Medieval Spanish)</a:t>
            </a:r>
          </a:p>
          <a:p>
            <a:pPr marL="0" indent="0">
              <a:buNone/>
            </a:pPr>
            <a:r>
              <a:rPr lang="en-GB" sz="1800" dirty="0" smtClean="0"/>
              <a:t>21b)	</a:t>
            </a:r>
            <a:r>
              <a:rPr lang="en-GB" sz="1800" dirty="0" err="1" smtClean="0"/>
              <a:t>supplic-arono</a:t>
            </a:r>
            <a:r>
              <a:rPr lang="en-GB" sz="1800" dirty="0"/>
              <a:t> </a:t>
            </a:r>
            <a:r>
              <a:rPr lang="en-GB" sz="1800" dirty="0" smtClean="0"/>
              <a:t>  ad     </a:t>
            </a:r>
            <a:r>
              <a:rPr lang="en-GB" sz="1800" dirty="0" err="1" smtClean="0"/>
              <a:t>Giove</a:t>
            </a:r>
            <a:r>
              <a:rPr lang="en-GB" sz="1800" dirty="0" smtClean="0"/>
              <a:t>   </a:t>
            </a:r>
            <a:r>
              <a:rPr lang="en-GB" sz="1800" dirty="0" err="1" smtClean="0"/>
              <a:t>che</a:t>
            </a:r>
            <a:r>
              <a:rPr lang="en-GB" sz="1800" dirty="0" smtClean="0"/>
              <a:t>	</a:t>
            </a:r>
            <a:r>
              <a:rPr lang="en-GB" sz="1800" dirty="0" err="1" smtClean="0"/>
              <a:t>lor</a:t>
            </a:r>
            <a:r>
              <a:rPr lang="en-GB" sz="1800" dirty="0" smtClean="0"/>
              <a:t>	de-</a:t>
            </a:r>
            <a:r>
              <a:rPr lang="en-GB" sz="1800" dirty="0" err="1" smtClean="0"/>
              <a:t>sse</a:t>
            </a:r>
            <a:r>
              <a:rPr lang="en-GB" sz="1800" dirty="0" smtClean="0"/>
              <a:t>		un	re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beg-PRET.3PL    AD	Jove     COMP	PRO.3PL    give-IMPERF.SUBJ	a	king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‘They were begging him to give them a king.’ (Medieval Neapolitan) </a:t>
            </a:r>
          </a:p>
        </p:txBody>
      </p:sp>
    </p:spTree>
    <p:extLst>
      <p:ext uri="{BB962C8B-B14F-4D97-AF65-F5344CB8AC3E}">
        <p14:creationId xmlns:p14="http://schemas.microsoft.com/office/powerpoint/2010/main" val="23503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403</Words>
  <Application>Microsoft Office PowerPoint</Application>
  <PresentationFormat>如螢幕大小 (4:3)</PresentationFormat>
  <Paragraphs>167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The grammaticalization of Latin ad as a Romance case-marker: differential object marking, Minimalism, formalism/functionalism</vt:lpstr>
      <vt:lpstr>Romance ad: case-marker of indirect and direct objects</vt:lpstr>
      <vt:lpstr>Medieval Romance ad</vt:lpstr>
      <vt:lpstr>Proto-Romance reconstruction (1)</vt:lpstr>
      <vt:lpstr>Proto-Romance reconstruction (2)</vt:lpstr>
      <vt:lpstr>Latin ad (1)</vt:lpstr>
      <vt:lpstr>Latin ad (2)</vt:lpstr>
      <vt:lpstr>Latin ad (3)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grammaticalization of Latin ad as a Romance case-marker: differential object marking, Minimalism, formalism/functionalism</dc:title>
  <dc:creator>Keith Tse</dc:creator>
  <cp:lastModifiedBy>Keith Tse</cp:lastModifiedBy>
  <cp:revision>37</cp:revision>
  <dcterms:created xsi:type="dcterms:W3CDTF">2013-11-26T20:07:38Z</dcterms:created>
  <dcterms:modified xsi:type="dcterms:W3CDTF">2013-11-29T12:00:43Z</dcterms:modified>
</cp:coreProperties>
</file>