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29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9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2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7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8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2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4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5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1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0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D22B-D5C3-4118-B5FD-461583AF70B3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67A6B-072E-436F-A4AD-D84F6A92C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Chinese </a:t>
            </a:r>
            <a:r>
              <a:rPr lang="en-US" dirty="0" err="1" smtClean="0"/>
              <a:t>adnominalisers</a:t>
            </a:r>
            <a:r>
              <a:rPr lang="en-US" dirty="0" smtClean="0"/>
              <a:t> and event structure: nominal and verbal </a:t>
            </a:r>
            <a:r>
              <a:rPr lang="en-US" dirty="0" err="1" smtClean="0"/>
              <a:t>microvariation</a:t>
            </a:r>
            <a:r>
              <a:rPr lang="en-US" dirty="0" smtClean="0"/>
              <a:t> (</a:t>
            </a:r>
            <a:r>
              <a:rPr lang="zh-CN" altLang="en-US" dirty="0" smtClean="0"/>
              <a:t>漢語結構助詞和事件結構的對稱不對稱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Keith Tse </a:t>
            </a:r>
            <a:r>
              <a:rPr lang="zh-CN" altLang="en-US" dirty="0" smtClean="0"/>
              <a:t>謝嘉麒 </a:t>
            </a:r>
            <a:r>
              <a:rPr lang="en-US" dirty="0" smtClean="0"/>
              <a:t>(MCIL CL)</a:t>
            </a:r>
          </a:p>
          <a:p>
            <a:r>
              <a:rPr lang="en-US" dirty="0" smtClean="0"/>
              <a:t>Ronin </a:t>
            </a:r>
            <a:r>
              <a:rPr lang="en-US" dirty="0" smtClean="0"/>
              <a:t>Institute/IGDORE</a:t>
            </a:r>
          </a:p>
          <a:p>
            <a:r>
              <a:rPr lang="en-US" dirty="0" smtClean="0"/>
              <a:t>Third International Symposium on Chinese Theoretical and Applied Linguistics (ISOCTAL-3)</a:t>
            </a:r>
          </a:p>
          <a:p>
            <a:r>
              <a:rPr lang="en-US" dirty="0" smtClean="0"/>
              <a:t>University of Cork, Ireland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December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894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DO-DONE Light Verb Complex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Assuming two distinct Light Verb projections (DO-DONE + VP):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797877"/>
            <a:ext cx="12192000" cy="21315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老</a:t>
            </a:r>
            <a:r>
              <a:rPr lang="zh-CN" altLang="en-US" dirty="0"/>
              <a:t>師，</a:t>
            </a:r>
            <a:r>
              <a:rPr lang="zh-CN" altLang="en-US" dirty="0" smtClean="0"/>
              <a:t>我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我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學</a:t>
            </a:r>
            <a:r>
              <a:rPr lang="zh-CN" altLang="en-US" dirty="0"/>
              <a:t>生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Ta 	dang 	ta 	de 	</a:t>
            </a:r>
            <a:r>
              <a:rPr lang="en-US" altLang="zh-CN" dirty="0" err="1" smtClean="0"/>
              <a:t>laoshi</a:t>
            </a:r>
            <a:r>
              <a:rPr lang="en-US" altLang="zh-CN" dirty="0"/>
              <a:t>, </a:t>
            </a:r>
            <a:r>
              <a:rPr lang="en-US" altLang="zh-CN" dirty="0" smtClean="0"/>
              <a:t>wo 	dang 	wo 	de 	</a:t>
            </a:r>
            <a:r>
              <a:rPr lang="en-US" altLang="zh-CN" dirty="0" err="1" smtClean="0"/>
              <a:t>xuesheng</a:t>
            </a: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嘅</a:t>
            </a:r>
            <a:r>
              <a:rPr lang="en-US" altLang="zh-TW" dirty="0" smtClean="0"/>
              <a:t>	</a:t>
            </a:r>
            <a:r>
              <a:rPr lang="zh-TW" altLang="en-US" dirty="0" smtClean="0"/>
              <a:t>老</a:t>
            </a:r>
            <a:r>
              <a:rPr lang="zh-TW" altLang="en-US" dirty="0"/>
              <a:t>師</a:t>
            </a:r>
            <a:r>
              <a:rPr lang="zh-CN" altLang="en-US" dirty="0"/>
              <a:t>，</a:t>
            </a:r>
            <a:r>
              <a:rPr lang="zh-TW" altLang="en-US" dirty="0" smtClean="0"/>
              <a:t>我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我</a:t>
            </a:r>
            <a:r>
              <a:rPr lang="en-US" altLang="zh-TW" dirty="0" smtClean="0"/>
              <a:t>	</a:t>
            </a:r>
            <a:r>
              <a:rPr lang="zh-TW" altLang="en-US" dirty="0" smtClean="0"/>
              <a:t>嘅</a:t>
            </a:r>
            <a:r>
              <a:rPr lang="en-US" altLang="zh-TW" dirty="0" smtClean="0"/>
              <a:t>	</a:t>
            </a:r>
            <a:r>
              <a:rPr lang="zh-TW" altLang="en-US" dirty="0" smtClean="0"/>
              <a:t>學</a:t>
            </a:r>
            <a:r>
              <a:rPr lang="zh-TW" altLang="en-US" dirty="0"/>
              <a:t>生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 smtClean="0"/>
              <a:t>Keui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zou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keui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lousi</a:t>
            </a:r>
            <a:r>
              <a:rPr lang="en-US" altLang="zh-TW" dirty="0"/>
              <a:t>, 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ngo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zou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ngo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hoksaang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‘He does his job in being a teacher, I do mine in being a student.’ (Mandarin/Cantonese</a:t>
            </a:r>
            <a:r>
              <a:rPr lang="en-US" altLang="zh-TW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929449"/>
            <a:ext cx="12192000" cy="153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老師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得</a:t>
            </a:r>
            <a:r>
              <a:rPr lang="en-US" altLang="zh-CN" dirty="0" smtClean="0"/>
              <a:t>	</a:t>
            </a:r>
            <a:r>
              <a:rPr lang="zh-CN" altLang="en-US" dirty="0" smtClean="0"/>
              <a:t>好 </a:t>
            </a:r>
            <a:r>
              <a:rPr lang="en-US" altLang="zh-CN" dirty="0" smtClean="0"/>
              <a:t>/	*</a:t>
            </a: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嘅</a:t>
            </a:r>
            <a:r>
              <a:rPr lang="en-US" altLang="zh-TW" dirty="0" smtClean="0"/>
              <a:t>	</a:t>
            </a:r>
            <a:r>
              <a:rPr lang="zh-TW" altLang="en-US" dirty="0" smtClean="0"/>
              <a:t>老師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得</a:t>
            </a:r>
            <a:r>
              <a:rPr lang="en-US" altLang="zh-TW" dirty="0" smtClean="0"/>
              <a:t>	</a:t>
            </a:r>
            <a:r>
              <a:rPr lang="zh-TW" altLang="en-US" dirty="0" smtClean="0"/>
              <a:t>好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Ta 	de 	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 </a:t>
            </a:r>
            <a:r>
              <a:rPr lang="en-US" altLang="zh-CN" dirty="0" smtClean="0"/>
              <a:t>dang </a:t>
            </a:r>
            <a:r>
              <a:rPr lang="en-US" altLang="zh-CN" dirty="0" smtClean="0"/>
              <a:t>	de 	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 /	</a:t>
            </a:r>
            <a:r>
              <a:rPr lang="en-US" altLang="zh-TW" dirty="0" err="1" smtClean="0"/>
              <a:t>Keui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lousi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zou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dak</a:t>
            </a:r>
            <a:r>
              <a:rPr lang="en-US" altLang="zh-TW" dirty="0" smtClean="0"/>
              <a:t> 	ho</a:t>
            </a:r>
          </a:p>
          <a:p>
            <a:pPr marL="0" indent="0">
              <a:buNone/>
            </a:pPr>
            <a:r>
              <a:rPr lang="en-US" altLang="zh-TW" dirty="0" smtClean="0"/>
              <a:t>‘He acts well in being a teacher.’</a:t>
            </a:r>
            <a:r>
              <a:rPr lang="en-US" altLang="zh-TW" dirty="0" smtClean="0"/>
              <a:t> (Mandarin/Cantonese</a:t>
            </a:r>
            <a:r>
              <a:rPr lang="en-US" altLang="zh-TW" dirty="0" smtClean="0"/>
              <a:t>)</a:t>
            </a:r>
            <a:endParaRPr lang="en-US" altLang="zh-CN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415291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subject position, Cantonese </a:t>
            </a:r>
            <a:r>
              <a:rPr lang="en-US" sz="2800" b="1" dirty="0" smtClean="0"/>
              <a:t>and southern </a:t>
            </a:r>
            <a:r>
              <a:rPr lang="en-US" sz="2800" b="1" i="1" dirty="0" err="1" smtClean="0"/>
              <a:t>ge</a:t>
            </a:r>
            <a:r>
              <a:rPr lang="en-US" sz="2800" b="1" dirty="0" smtClean="0"/>
              <a:t> </a:t>
            </a:r>
            <a:r>
              <a:rPr lang="en-US" sz="2800" b="1" dirty="0" smtClean="0"/>
              <a:t>is ungrammatical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5919799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*</a:t>
            </a:r>
            <a:r>
              <a:rPr lang="en-US" sz="2800" b="1" i="1" dirty="0" err="1" smtClean="0"/>
              <a:t>ge</a:t>
            </a:r>
            <a:r>
              <a:rPr lang="en-US" sz="2800" b="1" dirty="0" smtClean="0"/>
              <a:t> is ungrammatical in the absence of DO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014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New formal derivation: DO-DONE + VP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6020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+ DONE + VP (Mandarin):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27654"/>
            <a:ext cx="12191999" cy="2758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				        [DO [[Specifier] DONE] VP]]</a:t>
            </a:r>
          </a:p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zh-CN" altLang="en-US" dirty="0"/>
              <a:t>的老師當得好</a:t>
            </a:r>
            <a:r>
              <a:rPr lang="en-US" altLang="zh-CN" dirty="0"/>
              <a:t>:</a:t>
            </a:r>
            <a:r>
              <a:rPr lang="en-US" dirty="0" smtClean="0"/>
              <a:t>	</a:t>
            </a:r>
            <a:r>
              <a:rPr lang="en-US" dirty="0" smtClean="0"/>
              <a:t>	        </a:t>
            </a:r>
            <a:r>
              <a:rPr lang="en-US" altLang="zh-CN" dirty="0" smtClean="0"/>
              <a:t>[DO [[</a:t>
            </a:r>
            <a:r>
              <a:rPr lang="en-US" altLang="zh-CN" sz="1800" dirty="0" smtClean="0"/>
              <a:t>GP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ta de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dang </a:t>
            </a:r>
            <a:r>
              <a:rPr lang="en-US" altLang="zh-CN" sz="2000" dirty="0" err="1"/>
              <a:t>i</a:t>
            </a:r>
            <a:r>
              <a:rPr lang="en-US" altLang="zh-CN" sz="2000" dirty="0" smtClean="0"/>
              <a:t> </a:t>
            </a:r>
            <a:r>
              <a:rPr lang="en-US" altLang="zh-CN" dirty="0" smtClean="0"/>
              <a:t>] 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 </a:t>
            </a:r>
            <a:r>
              <a:rPr lang="en-US" altLang="zh-CN" dirty="0" smtClean="0"/>
              <a:t>[de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]]] (Activity)</a:t>
            </a:r>
          </a:p>
          <a:p>
            <a:pPr marL="0" indent="0">
              <a:buNone/>
            </a:pPr>
            <a:r>
              <a:rPr lang="zh-CN" altLang="en-US" dirty="0" smtClean="0"/>
              <a:t>他當他的老師當得好</a:t>
            </a:r>
            <a:r>
              <a:rPr lang="en-US" altLang="zh-CN" dirty="0" smtClean="0"/>
              <a:t>:	[ta </a:t>
            </a:r>
            <a:r>
              <a:rPr lang="en-US" altLang="zh-CN" sz="2000" dirty="0" smtClean="0"/>
              <a:t>j</a:t>
            </a:r>
            <a:r>
              <a:rPr lang="en-US" altLang="zh-CN" dirty="0" smtClean="0"/>
              <a:t> [dang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[[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/>
              <a:t>ta </a:t>
            </a:r>
            <a:r>
              <a:rPr lang="en-US" altLang="zh-CN" sz="2000" dirty="0" smtClean="0"/>
              <a:t>j</a:t>
            </a:r>
            <a:r>
              <a:rPr lang="en-US" altLang="zh-CN" dirty="0" smtClean="0"/>
              <a:t> de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dang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] t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[de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]]] (Actor)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" y="3603379"/>
            <a:ext cx="12192000" cy="21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accordance </a:t>
            </a:r>
            <a:r>
              <a:rPr lang="en-US" dirty="0" smtClean="0"/>
              <a:t>with Projection Principles (</a:t>
            </a:r>
            <a:r>
              <a:rPr lang="en-US" dirty="0" err="1" smtClean="0"/>
              <a:t>Perlmutter</a:t>
            </a:r>
            <a:r>
              <a:rPr lang="en-US" dirty="0" smtClean="0"/>
              <a:t> (1977), Baker (1988)), DONE (Activity) is first merged and then DO (Actor).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497861"/>
            <a:ext cx="11353801" cy="7908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他的老師 </a:t>
            </a:r>
            <a:r>
              <a:rPr lang="en-US" i="1" dirty="0" smtClean="0"/>
              <a:t>Ta de </a:t>
            </a:r>
            <a:r>
              <a:rPr lang="en-US" i="1" dirty="0" err="1" smtClean="0"/>
              <a:t>laoshi</a:t>
            </a:r>
            <a:r>
              <a:rPr lang="en-US" i="1" dirty="0" smtClean="0"/>
              <a:t> </a:t>
            </a:r>
            <a:r>
              <a:rPr lang="en-US" dirty="0" smtClean="0"/>
              <a:t>is merged in </a:t>
            </a:r>
            <a:r>
              <a:rPr lang="en-US" dirty="0" err="1" smtClean="0"/>
              <a:t>SpecDONE</a:t>
            </a:r>
            <a:r>
              <a:rPr lang="en-US" dirty="0" smtClean="0"/>
              <a:t>, then </a:t>
            </a:r>
            <a:r>
              <a:rPr lang="en-US" i="1" dirty="0" smtClean="0"/>
              <a:t>ta</a:t>
            </a:r>
            <a:r>
              <a:rPr lang="en-US" dirty="0" smtClean="0"/>
              <a:t> is A-copied in </a:t>
            </a:r>
            <a:r>
              <a:rPr lang="en-US" dirty="0" err="1" smtClean="0"/>
              <a:t>SpecDO</a:t>
            </a:r>
            <a:r>
              <a:rPr lang="en-US" dirty="0" smtClean="0"/>
              <a:t>. DO is a raising verb.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New formal derivation: DO-DONE + VP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6020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+ DONE + VP (Cantonese):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927654"/>
            <a:ext cx="12191999" cy="2758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				        [DO [[Specifier] DONE] VP]]</a:t>
            </a:r>
          </a:p>
          <a:p>
            <a:pPr marL="0" indent="0">
              <a:buNone/>
            </a:pPr>
            <a:r>
              <a:rPr lang="zh-TW" altLang="en-US" dirty="0"/>
              <a:t>佢嘅老師做得好</a:t>
            </a:r>
            <a:r>
              <a:rPr lang="zh-CN" altLang="en-US" dirty="0"/>
              <a:t> </a:t>
            </a:r>
            <a:r>
              <a:rPr lang="en-US" altLang="zh-CN" dirty="0" smtClean="0"/>
              <a:t>:</a:t>
            </a:r>
            <a:r>
              <a:rPr lang="en-US" dirty="0" smtClean="0"/>
              <a:t>	</a:t>
            </a:r>
            <a:r>
              <a:rPr lang="en-US" dirty="0" smtClean="0"/>
              <a:t>	        </a:t>
            </a:r>
            <a:r>
              <a:rPr lang="en-US" altLang="zh-CN" dirty="0" smtClean="0"/>
              <a:t>[DO [[</a:t>
            </a:r>
            <a:r>
              <a:rPr lang="en-US" altLang="zh-CN" sz="1800" dirty="0" smtClean="0"/>
              <a:t>GP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*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/>
              <a:t>ge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 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2000" dirty="0" err="1"/>
              <a:t>i</a:t>
            </a:r>
            <a:r>
              <a:rPr lang="en-US" altLang="zh-CN" sz="2000" dirty="0" smtClean="0"/>
              <a:t> </a:t>
            </a:r>
            <a:r>
              <a:rPr lang="en-US" altLang="zh-CN" dirty="0" smtClean="0"/>
              <a:t>] 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hou</a:t>
            </a:r>
            <a:r>
              <a:rPr lang="en-US" altLang="zh-CN" dirty="0" smtClean="0"/>
              <a:t>]]] (Activity)</a:t>
            </a:r>
          </a:p>
          <a:p>
            <a:pPr marL="0" indent="0">
              <a:buNone/>
            </a:pPr>
            <a:r>
              <a:rPr lang="zh-TW" altLang="en-US" dirty="0" smtClean="0"/>
              <a:t>佢</a:t>
            </a:r>
            <a:r>
              <a:rPr lang="zh-CN" altLang="en-US" dirty="0" smtClean="0"/>
              <a:t>做</a:t>
            </a:r>
            <a:r>
              <a:rPr lang="zh-TW" altLang="en-US" dirty="0"/>
              <a:t>佢</a:t>
            </a:r>
            <a:r>
              <a:rPr lang="zh-TW" altLang="en-US" dirty="0" smtClean="0"/>
              <a:t>嘅</a:t>
            </a:r>
            <a:r>
              <a:rPr lang="zh-TW" altLang="en-US" dirty="0"/>
              <a:t>老師做得好</a:t>
            </a:r>
            <a:r>
              <a:rPr lang="zh-CN" altLang="en-US" dirty="0"/>
              <a:t> </a:t>
            </a:r>
            <a:r>
              <a:rPr lang="en-US" altLang="zh-CN" dirty="0" smtClean="0"/>
              <a:t>:[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sz="2000" dirty="0" smtClean="0"/>
              <a:t>j</a:t>
            </a:r>
            <a:r>
              <a:rPr lang="en-US" altLang="zh-CN" dirty="0" smtClean="0"/>
              <a:t> [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[[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sz="2000" dirty="0" smtClean="0"/>
              <a:t>j</a:t>
            </a:r>
            <a:r>
              <a:rPr lang="en-US" altLang="zh-CN" dirty="0" smtClean="0"/>
              <a:t> de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 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] t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[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hou</a:t>
            </a:r>
            <a:r>
              <a:rPr lang="en-US" altLang="zh-CN" dirty="0" smtClean="0"/>
              <a:t>]]] (Actor)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" y="3603379"/>
            <a:ext cx="12192000" cy="21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Key difference from Mandarin: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" y="5211006"/>
            <a:ext cx="12191999" cy="1742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Differential Argument Selection (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Serzant</a:t>
            </a:r>
            <a:r>
              <a:rPr lang="en-US" dirty="0" smtClean="0"/>
              <a:t> and </a:t>
            </a:r>
            <a:r>
              <a:rPr lang="en-US" dirty="0" err="1" smtClean="0"/>
              <a:t>Witzlack-Makarevich</a:t>
            </a:r>
            <a:r>
              <a:rPr lang="en-US" dirty="0" smtClean="0"/>
              <a:t> (2018): </a:t>
            </a:r>
          </a:p>
          <a:p>
            <a:pPr marL="0" indent="0">
              <a:buNone/>
            </a:pPr>
            <a:r>
              <a:rPr lang="en-US" dirty="0" smtClean="0"/>
              <a:t>Event nominal (</a:t>
            </a:r>
            <a:r>
              <a:rPr lang="zh-CN" altLang="en-US" dirty="0" smtClean="0"/>
              <a:t>他的老師</a:t>
            </a:r>
            <a:r>
              <a:rPr lang="en-US" altLang="zh-CN" dirty="0" smtClean="0"/>
              <a:t>/</a:t>
            </a:r>
            <a:r>
              <a:rPr lang="zh-TW" altLang="en-US" dirty="0"/>
              <a:t>佢嘅老</a:t>
            </a:r>
            <a:r>
              <a:rPr lang="zh-TW" altLang="en-US" dirty="0" smtClean="0"/>
              <a:t>師</a:t>
            </a:r>
            <a:r>
              <a:rPr lang="en-US" altLang="zh-TW" dirty="0" smtClean="0"/>
              <a:t>) merged in </a:t>
            </a:r>
            <a:r>
              <a:rPr lang="en-US" altLang="zh-TW" dirty="0" err="1" smtClean="0"/>
              <a:t>SpecDONE</a:t>
            </a:r>
            <a:r>
              <a:rPr lang="en-US" altLang="zh-TW" dirty="0" smtClean="0"/>
              <a:t> if there is DO which raises the Actor argument to </a:t>
            </a:r>
            <a:r>
              <a:rPr lang="en-US" altLang="zh-TW" dirty="0" err="1" smtClean="0"/>
              <a:t>SpecDO</a:t>
            </a:r>
            <a:r>
              <a:rPr lang="en-US" altLang="zh-TW" dirty="0" smtClean="0"/>
              <a:t>, otherwise result nominal (</a:t>
            </a:r>
            <a:r>
              <a:rPr lang="zh-CN" altLang="en-US" dirty="0"/>
              <a:t>他的老師</a:t>
            </a:r>
            <a:r>
              <a:rPr lang="en-US" altLang="zh-CN" dirty="0" smtClean="0"/>
              <a:t>/*</a:t>
            </a:r>
            <a:r>
              <a:rPr lang="zh-TW" altLang="en-US" dirty="0" smtClean="0"/>
              <a:t>佢</a:t>
            </a:r>
            <a:r>
              <a:rPr lang="zh-TW" altLang="en-US" dirty="0"/>
              <a:t>嘅老</a:t>
            </a:r>
            <a:r>
              <a:rPr lang="zh-TW" altLang="en-US" dirty="0" smtClean="0"/>
              <a:t>師</a:t>
            </a:r>
            <a:r>
              <a:rPr lang="en-US" altLang="zh-TW" dirty="0" smtClean="0"/>
              <a:t>) in </a:t>
            </a:r>
            <a:r>
              <a:rPr lang="en-US" altLang="zh-TW" dirty="0" err="1" smtClean="0"/>
              <a:t>SpecDONE</a:t>
            </a:r>
            <a:r>
              <a:rPr lang="en-US" altLang="zh-TW" dirty="0" smtClean="0"/>
              <a:t> for which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is grammatical and *</a:t>
            </a:r>
            <a:r>
              <a:rPr lang="zh-TW" altLang="en-US" dirty="0" smtClean="0"/>
              <a:t>嘅 </a:t>
            </a:r>
            <a:r>
              <a:rPr lang="en-US" altLang="zh-TW" dirty="0" smtClean="0"/>
              <a:t>is ungrammatical.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" y="4194365"/>
            <a:ext cx="12192000" cy="8513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*</a:t>
            </a:r>
            <a:r>
              <a:rPr lang="zh-TW" altLang="en-US" dirty="0" smtClean="0"/>
              <a:t>佢</a:t>
            </a:r>
            <a:r>
              <a:rPr lang="zh-TW" altLang="en-US" dirty="0"/>
              <a:t>嘅老</a:t>
            </a:r>
            <a:r>
              <a:rPr lang="zh-TW" altLang="en-US" dirty="0" smtClean="0"/>
              <a:t>師 </a:t>
            </a:r>
            <a:r>
              <a:rPr lang="en-US" i="1" dirty="0" err="1" smtClean="0"/>
              <a:t>keui</a:t>
            </a:r>
            <a:r>
              <a:rPr lang="en-US" i="1" dirty="0" smtClean="0"/>
              <a:t> </a:t>
            </a:r>
            <a:r>
              <a:rPr lang="en-US" i="1" dirty="0" err="1" smtClean="0"/>
              <a:t>ge</a:t>
            </a:r>
            <a:r>
              <a:rPr lang="en-US" i="1" dirty="0" smtClean="0"/>
              <a:t> </a:t>
            </a:r>
            <a:r>
              <a:rPr lang="en-US" i="1" dirty="0" err="1" smtClean="0"/>
              <a:t>lousi</a:t>
            </a:r>
            <a:r>
              <a:rPr lang="en-US" i="1" dirty="0" smtClean="0"/>
              <a:t> </a:t>
            </a:r>
            <a:r>
              <a:rPr lang="en-US" dirty="0" smtClean="0"/>
              <a:t>is ungrammatical in </a:t>
            </a:r>
            <a:r>
              <a:rPr lang="en-US" dirty="0" err="1" smtClean="0"/>
              <a:t>SpecDONE</a:t>
            </a:r>
            <a:r>
              <a:rPr lang="en-US" dirty="0" smtClean="0"/>
              <a:t> unless there is DO which raises the Actor argument (here </a:t>
            </a:r>
            <a:r>
              <a:rPr lang="zh-TW" altLang="en-US" dirty="0" smtClean="0"/>
              <a:t>佢 </a:t>
            </a:r>
            <a:r>
              <a:rPr lang="en-US" altLang="zh-TW" i="1" dirty="0" smtClean="0"/>
              <a:t>he</a:t>
            </a:r>
            <a:r>
              <a:rPr lang="en-US" altLang="zh-TW" dirty="0" smtClean="0"/>
              <a:t>) to </a:t>
            </a:r>
            <a:r>
              <a:rPr lang="en-US" altLang="zh-TW" dirty="0" err="1" smtClean="0"/>
              <a:t>SpecDO</a:t>
            </a:r>
            <a:r>
              <a:rPr lang="en-US" altLang="zh-TW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7991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Theoretical implications and philological support: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Aktionsart</a:t>
            </a:r>
            <a:r>
              <a:rPr lang="en-US" dirty="0" smtClean="0"/>
              <a:t>: as is well known, Activity verbs select bare, non-referential, non-delimited arguments (</a:t>
            </a:r>
            <a:r>
              <a:rPr lang="en-US" dirty="0" err="1" smtClean="0"/>
              <a:t>Tenny</a:t>
            </a:r>
            <a:r>
              <a:rPr lang="en-US" dirty="0" smtClean="0"/>
              <a:t> (1991), Ritter and Rosen (1998, 2000))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5801"/>
            <a:ext cx="10515600" cy="943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e.g. English </a:t>
            </a:r>
            <a:r>
              <a:rPr lang="en-US" i="1" dirty="0" smtClean="0"/>
              <a:t>he reads books (Activity) vs he reads a book (Achievement)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6511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De/*</a:t>
            </a:r>
            <a:r>
              <a:rPr lang="en-US" dirty="0" err="1" smtClean="0"/>
              <a:t>ge</a:t>
            </a:r>
            <a:r>
              <a:rPr lang="en-US" dirty="0" smtClean="0"/>
              <a:t> in </a:t>
            </a:r>
            <a:r>
              <a:rPr lang="en-US" dirty="0" err="1" smtClean="0"/>
              <a:t>SpecDONE</a:t>
            </a:r>
            <a:r>
              <a:rPr lang="en-US" dirty="0" smtClean="0"/>
              <a:t> in the absence of DO suggests that de is non-delimited whereas </a:t>
            </a:r>
            <a:r>
              <a:rPr lang="en-US" dirty="0" err="1" smtClean="0"/>
              <a:t>ge</a:t>
            </a:r>
            <a:r>
              <a:rPr lang="en-US" dirty="0" smtClean="0"/>
              <a:t> is delimited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4412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的</a:t>
            </a:r>
            <a:r>
              <a:rPr lang="en-US" altLang="zh-CN" dirty="0" smtClean="0"/>
              <a:t>/</a:t>
            </a:r>
            <a:r>
              <a:rPr lang="zh-CN" altLang="en-US" dirty="0" smtClean="0"/>
              <a:t>嘅</a:t>
            </a:r>
            <a:r>
              <a:rPr lang="en-US" altLang="zh-CN" dirty="0" smtClean="0"/>
              <a:t>	just above NP (</a:t>
            </a:r>
            <a:r>
              <a:rPr lang="en-US" altLang="zh-CN" dirty="0" err="1" smtClean="0"/>
              <a:t>adnominaliser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)) yet Cantonese 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zh-CN" altLang="en-US" dirty="0" smtClean="0"/>
              <a:t>嘅 </a:t>
            </a:r>
            <a:r>
              <a:rPr lang="en-US" altLang="zh-CN" dirty="0" smtClean="0"/>
              <a:t>has inherent quantificational/referential properties (+D) which Mandarin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does not. </a:t>
            </a: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/>
              <a:t>的老師當得好</a:t>
            </a:r>
            <a:r>
              <a:rPr lang="en-US" altLang="zh-CN" dirty="0"/>
              <a:t> </a:t>
            </a:r>
            <a:r>
              <a:rPr lang="en-US" altLang="zh-CN" dirty="0" smtClean="0"/>
              <a:t>/ </a:t>
            </a:r>
            <a:r>
              <a:rPr lang="zh-TW" altLang="en-US" dirty="0" smtClean="0"/>
              <a:t>佢做嘅老師做得好</a:t>
            </a:r>
            <a:r>
              <a:rPr lang="en-US" altLang="zh-TW" dirty="0"/>
              <a:t> </a:t>
            </a:r>
            <a:endParaRPr lang="en-US" altLang="zh-TW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51918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Difference between Cantonese </a:t>
            </a:r>
            <a:r>
              <a:rPr lang="en-US" altLang="zh-TW" i="1" dirty="0" err="1" smtClean="0"/>
              <a:t>ge</a:t>
            </a:r>
            <a:r>
              <a:rPr lang="en-US" altLang="zh-TW" dirty="0" smtClean="0"/>
              <a:t> and Mandarin </a:t>
            </a:r>
            <a:r>
              <a:rPr lang="en-US" altLang="zh-TW" i="1" dirty="0" smtClean="0"/>
              <a:t>de</a:t>
            </a:r>
            <a:r>
              <a:rPr lang="en-US" altLang="zh-TW" dirty="0" smtClean="0"/>
              <a:t> may lie not in the derivation of the main verb (</a:t>
            </a:r>
            <a:r>
              <a:rPr lang="zh-CN" altLang="en-US" dirty="0" smtClean="0"/>
              <a:t>當</a:t>
            </a:r>
            <a:r>
              <a:rPr lang="en-US" altLang="zh-CN" dirty="0" smtClean="0"/>
              <a:t>/</a:t>
            </a:r>
            <a:r>
              <a:rPr lang="zh-CN" altLang="en-US" dirty="0" smtClean="0"/>
              <a:t>做</a:t>
            </a:r>
            <a:r>
              <a:rPr lang="en-US" altLang="zh-CN" dirty="0" smtClean="0"/>
              <a:t>)</a:t>
            </a:r>
            <a:r>
              <a:rPr lang="en-US" altLang="zh-TW" dirty="0" smtClean="0"/>
              <a:t> but in the derivation of the nominal phrase (</a:t>
            </a:r>
            <a:r>
              <a:rPr lang="en-US" altLang="zh-CN" dirty="0" smtClean="0"/>
              <a:t>(</a:t>
            </a:r>
            <a:r>
              <a:rPr lang="zh-CN" altLang="en-US" dirty="0" smtClean="0"/>
              <a:t>他的老師</a:t>
            </a:r>
            <a:r>
              <a:rPr lang="en-US" altLang="zh-CN" dirty="0" smtClean="0"/>
              <a:t>/</a:t>
            </a:r>
            <a:r>
              <a:rPr lang="zh-TW" altLang="en-US" dirty="0" smtClean="0"/>
              <a:t>佢嘅老師</a:t>
            </a:r>
            <a:r>
              <a:rPr lang="en-US" altLang="zh-TW" dirty="0" smtClean="0"/>
              <a:t>)). </a:t>
            </a:r>
          </a:p>
        </p:txBody>
      </p:sp>
    </p:spTree>
    <p:extLst>
      <p:ext uri="{BB962C8B-B14F-4D97-AF65-F5344CB8AC3E}">
        <p14:creationId xmlns:p14="http://schemas.microsoft.com/office/powerpoint/2010/main" val="2961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3825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 (Cantonese):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525295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/>
              <a:t>Cantonese </a:t>
            </a:r>
            <a:r>
              <a:rPr lang="zh-CN" altLang="en-US" dirty="0" smtClean="0"/>
              <a:t>嘅 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vs Mandarin </a:t>
            </a:r>
            <a:r>
              <a:rPr lang="zh-CN" altLang="en-US" dirty="0" smtClean="0"/>
              <a:t>的 </a:t>
            </a:r>
            <a:r>
              <a:rPr lang="en-US" altLang="zh-CN" i="1" dirty="0" smtClean="0"/>
              <a:t>de </a:t>
            </a:r>
            <a:r>
              <a:rPr lang="en-US" altLang="zh-CN" dirty="0" smtClean="0"/>
              <a:t>: </a:t>
            </a:r>
          </a:p>
          <a:p>
            <a:pPr marL="0" indent="0">
              <a:buNone/>
            </a:pPr>
            <a:r>
              <a:rPr lang="en-US" altLang="zh-CN" dirty="0" smtClean="0"/>
              <a:t>prohibition of 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 predicates with </a:t>
            </a:r>
            <a:r>
              <a:rPr lang="zh-CN" altLang="en-US" dirty="0" smtClean="0"/>
              <a:t>嘅 </a:t>
            </a:r>
            <a:r>
              <a:rPr lang="en-US" altLang="zh-CN" i="1" dirty="0" err="1" smtClean="0"/>
              <a:t>ge</a:t>
            </a:r>
            <a:endParaRPr lang="en-US" altLang="zh-TW" i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349626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 (Mandarin):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 smtClean="0"/>
              <a:t>的老師當得好 </a:t>
            </a:r>
            <a:r>
              <a:rPr lang="en-US" altLang="zh-CN" dirty="0" smtClean="0"/>
              <a:t>&lt; </a:t>
            </a:r>
            <a:r>
              <a:rPr lang="zh-CN" altLang="en-US" dirty="0" smtClean="0"/>
              <a:t>他當老師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他的籃球打得好</a:t>
            </a:r>
            <a:r>
              <a:rPr lang="zh-TW" altLang="en-US" dirty="0" smtClean="0"/>
              <a:t> </a:t>
            </a:r>
            <a:r>
              <a:rPr lang="en-US" altLang="zh-TW" dirty="0" smtClean="0"/>
              <a:t>&lt; </a:t>
            </a:r>
            <a:r>
              <a:rPr lang="zh-CN" altLang="en-US" dirty="0" smtClean="0"/>
              <a:t>他</a:t>
            </a:r>
            <a:r>
              <a:rPr lang="zh-TW" altLang="en-US" dirty="0" smtClean="0"/>
              <a:t>打籃球 </a:t>
            </a:r>
            <a:r>
              <a:rPr lang="en-US" altLang="zh-TW" dirty="0" smtClean="0"/>
              <a:t>(DO (activity))</a:t>
            </a:r>
          </a:p>
          <a:p>
            <a:pPr marL="0" indent="0">
              <a:buNone/>
            </a:pPr>
            <a:r>
              <a:rPr lang="zh-CN" altLang="en-US" dirty="0" smtClean="0"/>
              <a:t>他的屋子蓋得好 </a:t>
            </a:r>
            <a:r>
              <a:rPr lang="en-US" altLang="zh-TW" dirty="0" smtClean="0"/>
              <a:t>&lt; </a:t>
            </a:r>
            <a:r>
              <a:rPr lang="zh-CN" altLang="en-US" dirty="0" smtClean="0"/>
              <a:t>他蓋</a:t>
            </a:r>
            <a:r>
              <a:rPr lang="zh-TW" altLang="en-US" dirty="0" smtClean="0"/>
              <a:t>屋</a:t>
            </a:r>
            <a:r>
              <a:rPr lang="zh-CN" altLang="en-US" dirty="0" smtClean="0"/>
              <a:t>子</a:t>
            </a:r>
            <a:r>
              <a:rPr lang="zh-TW" altLang="en-US" dirty="0" smtClean="0"/>
              <a:t> </a:t>
            </a:r>
            <a:r>
              <a:rPr lang="en-US" altLang="zh-TW" dirty="0" smtClean="0"/>
              <a:t>(DO (activity) / BECOME (accomplishment))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363326" y="2101516"/>
            <a:ext cx="2213811" cy="1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8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discrepancies may now be accounted for by the inherent </a:t>
            </a:r>
            <a:r>
              <a:rPr lang="en-US" dirty="0" err="1" smtClean="0"/>
              <a:t>deixes</a:t>
            </a:r>
            <a:r>
              <a:rPr lang="en-US" dirty="0" smtClean="0"/>
              <a:t> of Cantonese </a:t>
            </a:r>
            <a:r>
              <a:rPr lang="en-US" i="1" dirty="0" err="1" smtClean="0"/>
              <a:t>ge</a:t>
            </a:r>
            <a:r>
              <a:rPr lang="en-US" dirty="0" smtClean="0"/>
              <a:t> (+D) and Mandarin </a:t>
            </a:r>
            <a:r>
              <a:rPr lang="en-US" i="1" dirty="0" smtClean="0"/>
              <a:t>de</a:t>
            </a:r>
            <a:r>
              <a:rPr lang="en-US" dirty="0" smtClean="0"/>
              <a:t> (-D):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685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7297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Cantonese </a:t>
            </a:r>
            <a:r>
              <a:rPr lang="zh-CN" altLang="en-US" dirty="0" smtClean="0"/>
              <a:t>嘅 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compatible with verbal predicates which denote results (e.g.</a:t>
            </a:r>
            <a:r>
              <a:rPr lang="zh-TW" altLang="en-US" dirty="0" smtClean="0"/>
              <a:t>佢打籃球</a:t>
            </a:r>
            <a:r>
              <a:rPr lang="en-US" altLang="zh-TW" dirty="0" smtClean="0"/>
              <a:t>,</a:t>
            </a:r>
            <a:r>
              <a:rPr lang="zh-TW" altLang="en-US" dirty="0" smtClean="0"/>
              <a:t>佢起屋</a:t>
            </a:r>
            <a:r>
              <a:rPr lang="en-US" altLang="zh-TW" dirty="0" smtClean="0"/>
              <a:t>), and </a:t>
            </a:r>
            <a:r>
              <a:rPr lang="en-US" altLang="zh-TW" dirty="0" err="1" smtClean="0"/>
              <a:t>stative</a:t>
            </a:r>
            <a:r>
              <a:rPr lang="en-US" altLang="zh-TW" dirty="0" smtClean="0"/>
              <a:t> predicates (</a:t>
            </a:r>
            <a:r>
              <a:rPr lang="zh-CN" altLang="en-US" dirty="0" smtClean="0"/>
              <a:t>佢做老師</a:t>
            </a:r>
            <a:r>
              <a:rPr lang="en-US" altLang="zh-CN" dirty="0" smtClean="0"/>
              <a:t>) are excluded. </a:t>
            </a:r>
            <a:endParaRPr lang="en-US" altLang="zh-TW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9541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object position both in the main clause (e.g. </a:t>
            </a:r>
            <a:r>
              <a:rPr lang="zh-TW" altLang="en-US" dirty="0" smtClean="0"/>
              <a:t>佢做佢嘅老師</a:t>
            </a:r>
            <a:r>
              <a:rPr lang="en-US" altLang="zh-TW" dirty="0" smtClean="0"/>
              <a:t>) </a:t>
            </a:r>
            <a:r>
              <a:rPr lang="en-US" dirty="0" smtClean="0"/>
              <a:t>and in a relative clause (e.g.</a:t>
            </a:r>
            <a:r>
              <a:rPr lang="zh-TW" altLang="en-US" dirty="0" smtClean="0"/>
              <a:t>佢做嘅老師</a:t>
            </a:r>
            <a:r>
              <a:rPr lang="en-US" altLang="zh-TW" dirty="0" smtClean="0"/>
              <a:t>) the complement (</a:t>
            </a:r>
            <a:r>
              <a:rPr lang="zh-CN" altLang="en-US" dirty="0" smtClean="0"/>
              <a:t>老師</a:t>
            </a:r>
            <a:r>
              <a:rPr lang="en-US" altLang="zh-CN" dirty="0" smtClean="0"/>
              <a:t>) is placed in object position and is hence resultative and referential.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61303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Mandarin </a:t>
            </a:r>
            <a:r>
              <a:rPr lang="zh-CN" altLang="en-US" smtClean="0"/>
              <a:t>的 </a:t>
            </a:r>
            <a:r>
              <a:rPr lang="en-US" i="1" smtClean="0"/>
              <a:t>de</a:t>
            </a:r>
            <a:r>
              <a:rPr lang="en-US" dirty="0" smtClean="0"/>
              <a:t>, on the other hand, is more flexible in that it can select the complement of </a:t>
            </a:r>
            <a:r>
              <a:rPr lang="en-US" dirty="0" err="1" smtClean="0"/>
              <a:t>stative</a:t>
            </a:r>
            <a:r>
              <a:rPr lang="en-US" dirty="0" smtClean="0"/>
              <a:t> predicates (e.g. </a:t>
            </a:r>
            <a:r>
              <a:rPr lang="zh-CN" altLang="en-US" dirty="0" smtClean="0"/>
              <a:t>他的老師當</a:t>
            </a:r>
            <a:r>
              <a:rPr lang="en-US" altLang="zh-CN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Cantonese </a:t>
            </a:r>
            <a:r>
              <a:rPr lang="en-US" dirty="0" err="1" smtClean="0"/>
              <a:t>ge</a:t>
            </a:r>
            <a:r>
              <a:rPr lang="en-US" dirty="0" smtClean="0"/>
              <a:t> vs Mandarin de (2)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019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VdeO</a:t>
            </a:r>
            <a:r>
              <a:rPr lang="en-US" dirty="0" smtClean="0"/>
              <a:t> and </a:t>
            </a:r>
            <a:r>
              <a:rPr lang="en-US" dirty="0" err="1" smtClean="0"/>
              <a:t>VgeO</a:t>
            </a:r>
            <a:r>
              <a:rPr lang="en-US" dirty="0" smtClean="0"/>
              <a:t> in object position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zh-CN" altLang="en-US" dirty="0" smtClean="0"/>
              <a:t>他當他的老師，我當我的學生 </a:t>
            </a:r>
            <a:r>
              <a:rPr lang="en-US" altLang="zh-CN" dirty="0" smtClean="0"/>
              <a:t>(Mandarin) /</a:t>
            </a:r>
          </a:p>
          <a:p>
            <a:pPr marL="0" indent="0">
              <a:buNone/>
            </a:pPr>
            <a:r>
              <a:rPr lang="zh-TW" altLang="en-US" dirty="0" smtClean="0"/>
              <a:t>佢做佢嘅老師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我做我嘅學生</a:t>
            </a:r>
            <a:r>
              <a:rPr lang="en-US" altLang="zh-TW" dirty="0"/>
              <a:t> </a:t>
            </a:r>
            <a:r>
              <a:rPr lang="en-US" altLang="zh-TW" dirty="0" smtClean="0"/>
              <a:t>(Cantonese)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0002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Marginal acceptability of relativized subject: </a:t>
            </a:r>
          </a:p>
          <a:p>
            <a:pPr marL="0" indent="0">
              <a:buNone/>
            </a:pPr>
            <a:r>
              <a:rPr lang="en-US" altLang="zh-TW" dirty="0" smtClean="0"/>
              <a:t>?</a:t>
            </a:r>
            <a:r>
              <a:rPr lang="zh-TW" altLang="en-US" dirty="0" smtClean="0"/>
              <a:t>佢做嘅老師做得好 </a:t>
            </a:r>
            <a:r>
              <a:rPr lang="en-US" altLang="zh-TW" dirty="0" smtClean="0"/>
              <a:t>much better than 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 (Cantonese)</a:t>
            </a:r>
          </a:p>
          <a:p>
            <a:pPr marL="0" indent="0">
              <a:buNone/>
            </a:pPr>
            <a:r>
              <a:rPr lang="zh-CN" altLang="en-US" dirty="0"/>
              <a:t>他做</a:t>
            </a:r>
            <a:r>
              <a:rPr lang="zh-CN" altLang="en-US" dirty="0" smtClean="0"/>
              <a:t>的老師做得好 </a:t>
            </a:r>
            <a:r>
              <a:rPr lang="en-US" altLang="zh-CN" dirty="0" smtClean="0"/>
              <a:t>/ </a:t>
            </a:r>
            <a:r>
              <a:rPr lang="zh-CN" altLang="en-US" dirty="0" smtClean="0"/>
              <a:t>他的老師做得好 </a:t>
            </a:r>
            <a:r>
              <a:rPr lang="en-US" altLang="zh-CN" dirty="0" smtClean="0"/>
              <a:t>(Mandarin)</a:t>
            </a:r>
            <a:endParaRPr lang="en-US" altLang="zh-TW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44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Mandarin </a:t>
            </a:r>
            <a:r>
              <a:rPr lang="en-US" i="1" dirty="0" smtClean="0"/>
              <a:t>de </a:t>
            </a:r>
            <a:r>
              <a:rPr lang="en-US" dirty="0" smtClean="0"/>
              <a:t>permits </a:t>
            </a:r>
            <a:r>
              <a:rPr lang="en-US" dirty="0" err="1" smtClean="0"/>
              <a:t>stative</a:t>
            </a:r>
            <a:r>
              <a:rPr lang="en-US" dirty="0" smtClean="0"/>
              <a:t> predicates whereas Cantonese </a:t>
            </a:r>
            <a:r>
              <a:rPr lang="en-US" i="1" dirty="0" err="1" smtClean="0"/>
              <a:t>ge</a:t>
            </a:r>
            <a:r>
              <a:rPr lang="en-US" dirty="0" smtClean="0"/>
              <a:t> does not allow </a:t>
            </a:r>
            <a:r>
              <a:rPr lang="en-US" dirty="0" err="1" smtClean="0"/>
              <a:t>stative</a:t>
            </a:r>
            <a:r>
              <a:rPr lang="en-US" dirty="0" smtClean="0"/>
              <a:t> predicates in subject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3194"/>
            <a:ext cx="10515600" cy="1325563"/>
          </a:xfrm>
        </p:spPr>
        <p:txBody>
          <a:bodyPr/>
          <a:lstStyle/>
          <a:p>
            <a:r>
              <a:rPr lang="en-US" altLang="zh-HK" dirty="0"/>
              <a:t>Formation of </a:t>
            </a:r>
            <a:r>
              <a:rPr lang="en-US" altLang="zh-HK" dirty="0" smtClean="0"/>
              <a:t>Chinese cleft constructions (nominal &gt; clausal) (‘lateral’)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2" y="12352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400" dirty="0"/>
              <a:t>Recent analyses propose that 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 and 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 are derived from two different types of relative clauses (</a:t>
            </a:r>
            <a:r>
              <a:rPr lang="en-US" altLang="zh-HK" sz="2400" dirty="0" err="1"/>
              <a:t>VOde</a:t>
            </a:r>
            <a:r>
              <a:rPr lang="en-US" altLang="zh-HK" sz="2400" dirty="0"/>
              <a:t>/</a:t>
            </a:r>
            <a:r>
              <a:rPr lang="en-US" altLang="zh-HK" sz="2400" dirty="0" err="1"/>
              <a:t>VdeO</a:t>
            </a:r>
            <a:r>
              <a:rPr lang="en-US" altLang="zh-HK" sz="2400" dirty="0"/>
              <a:t>) (Long and Xiao (2009, 2011), Han (2012)</a:t>
            </a:r>
            <a:r>
              <a:rPr lang="en-US" altLang="zh-TW" sz="2400" dirty="0"/>
              <a:t>, Zhan (2012), Long (2013)). </a:t>
            </a:r>
            <a:endParaRPr lang="zh-HK" alt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88" y="29842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dirty="0"/>
              <a:t>Following Aldridge (2006, 2008), early </a:t>
            </a:r>
            <a:r>
              <a:rPr lang="en-US" altLang="zh-HK" sz="2400" i="1" dirty="0" smtClean="0"/>
              <a:t>di </a:t>
            </a:r>
            <a:r>
              <a:rPr lang="en-US" altLang="zh-HK" sz="2400" dirty="0"/>
              <a:t>(&lt; </a:t>
            </a:r>
            <a:r>
              <a:rPr lang="en-US" altLang="zh-HK" sz="2400" dirty="0" smtClean="0"/>
              <a:t>Classical Chinese </a:t>
            </a:r>
            <a:r>
              <a:rPr lang="en-US" altLang="zh-HK" sz="2400" i="1" dirty="0" err="1" smtClean="0"/>
              <a:t>zhe</a:t>
            </a:r>
            <a:r>
              <a:rPr lang="en-US" altLang="zh-HK" sz="2400" dirty="0"/>
              <a:t>) is lower than </a:t>
            </a:r>
            <a:r>
              <a:rPr lang="en-US" altLang="zh-HK" sz="2400" i="1" dirty="0" err="1" smtClean="0"/>
              <a:t>zhi</a:t>
            </a:r>
            <a:r>
              <a:rPr lang="en-US" altLang="zh-HK" sz="2400" i="1" dirty="0" smtClean="0"/>
              <a:t> </a:t>
            </a:r>
            <a:r>
              <a:rPr lang="en-US" altLang="zh-HK" sz="2400" dirty="0" smtClean="0"/>
              <a:t>(D)</a:t>
            </a:r>
            <a:r>
              <a:rPr lang="en-US" altLang="zh-HK" sz="2400" i="1" dirty="0"/>
              <a:t> </a:t>
            </a:r>
            <a:r>
              <a:rPr lang="en-US" altLang="zh-HK" sz="2400" dirty="0" smtClean="0"/>
              <a:t>and tends to be phrase-final, which suggests that </a:t>
            </a:r>
            <a:r>
              <a:rPr lang="en-US" altLang="zh-HK" sz="2400" i="1" dirty="0" smtClean="0"/>
              <a:t>di/</a:t>
            </a:r>
            <a:r>
              <a:rPr lang="en-US" altLang="zh-HK" sz="2400" i="1" dirty="0" err="1" smtClean="0"/>
              <a:t>zhe</a:t>
            </a:r>
            <a:r>
              <a:rPr lang="en-US" altLang="zh-HK" sz="2400" dirty="0" smtClean="0"/>
              <a:t> is a </a:t>
            </a:r>
            <a:r>
              <a:rPr lang="en-US" altLang="zh-HK" sz="2400" dirty="0" err="1" smtClean="0"/>
              <a:t>nominaliser</a:t>
            </a:r>
            <a:r>
              <a:rPr lang="en-US" altLang="zh-HK" sz="2400" dirty="0" smtClean="0"/>
              <a:t> (</a:t>
            </a:r>
            <a:r>
              <a:rPr lang="en-US" altLang="zh-HK" sz="2400" dirty="0"/>
              <a:t>n</a:t>
            </a:r>
            <a:r>
              <a:rPr lang="en-US" altLang="zh-HK" sz="2400" dirty="0" smtClean="0"/>
              <a:t>), which is reanalyzed as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</a:t>
            </a:r>
            <a:r>
              <a:rPr lang="en-US" altLang="zh-HK" sz="2400" i="1" dirty="0" smtClean="0"/>
              <a:t>de </a:t>
            </a:r>
            <a:r>
              <a:rPr lang="en-US" altLang="zh-HK" sz="2400" dirty="0" smtClean="0"/>
              <a:t>in a slightly higher position on the nominal cline</a:t>
            </a:r>
            <a:r>
              <a:rPr lang="en-US" altLang="zh-HK" sz="2400" i="1" dirty="0" smtClean="0"/>
              <a:t> </a:t>
            </a:r>
            <a:r>
              <a:rPr lang="en-US" altLang="zh-HK" sz="2400" dirty="0" smtClean="0"/>
              <a:t>(D) (n &gt; Mod) (Yap (2010, 2012), </a:t>
            </a:r>
            <a:r>
              <a:rPr lang="en-US" altLang="zh-HK" sz="2400" dirty="0" err="1" smtClean="0"/>
              <a:t>cf</a:t>
            </a:r>
            <a:r>
              <a:rPr lang="en-US" altLang="zh-HK" sz="2400" dirty="0" smtClean="0"/>
              <a:t> Paul (2012, 2015), following Rubin (2003))</a:t>
            </a:r>
            <a:endParaRPr lang="zh-HK" alt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626084" y="5026515"/>
            <a:ext cx="11145255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		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ModP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16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Mod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</a:t>
            </a: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</a:t>
            </a:r>
            <a:endParaRPr lang="zh-TW" altLang="zh-HK" sz="16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84" y="463170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i="1" dirty="0" smtClean="0"/>
              <a:t>Ge, </a:t>
            </a:r>
            <a:r>
              <a:rPr lang="en-US" altLang="zh-HK" sz="2400" dirty="0" smtClean="0"/>
              <a:t>on the other hand, is reanalyzed from an original classifier (CL) to an </a:t>
            </a:r>
            <a:r>
              <a:rPr lang="en-US" altLang="zh-HK" sz="2400" dirty="0" err="1" smtClean="0"/>
              <a:t>adnominaliser</a:t>
            </a:r>
            <a:r>
              <a:rPr lang="en-US" altLang="zh-HK" sz="2400" dirty="0" smtClean="0"/>
              <a:t> (D) (CL &gt; D) (Cao (1999)) </a:t>
            </a:r>
            <a:endParaRPr lang="zh-HK" altLang="en-US" sz="2400" i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747001" y="6313646"/>
            <a:ext cx="1676399" cy="276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8156" y="5785519"/>
            <a:ext cx="1654629" cy="44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8188" y="22571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400" dirty="0" smtClean="0"/>
              <a:t>East Asian relative clauses tend to be nominalized by nominal particles (Chinese </a:t>
            </a:r>
            <a:r>
              <a:rPr lang="en-US" altLang="zh-HK" sz="2400" i="1" dirty="0" smtClean="0"/>
              <a:t>de/</a:t>
            </a:r>
            <a:r>
              <a:rPr lang="en-US" altLang="zh-HK" sz="2400" i="1" dirty="0" err="1" smtClean="0"/>
              <a:t>ge</a:t>
            </a:r>
            <a:r>
              <a:rPr lang="en-US" altLang="zh-HK" sz="2400" i="1" dirty="0" smtClean="0"/>
              <a:t>, </a:t>
            </a:r>
            <a:r>
              <a:rPr lang="en-US" altLang="zh-HK" sz="2400" dirty="0" smtClean="0"/>
              <a:t>Japanese </a:t>
            </a:r>
            <a:r>
              <a:rPr lang="en-US" altLang="zh-HK" sz="2400" i="1" dirty="0" smtClean="0"/>
              <a:t>no</a:t>
            </a:r>
            <a:r>
              <a:rPr lang="en-US" altLang="zh-HK" sz="2400" dirty="0" smtClean="0"/>
              <a:t> </a:t>
            </a:r>
            <a:r>
              <a:rPr lang="en-US" altLang="zh-HK" sz="2400" dirty="0" err="1" smtClean="0"/>
              <a:t>etc</a:t>
            </a:r>
            <a:r>
              <a:rPr lang="en-US" altLang="zh-HK" sz="2400" dirty="0" smtClean="0"/>
              <a:t>) (Yap, </a:t>
            </a:r>
            <a:r>
              <a:rPr lang="en-US" altLang="zh-HK" sz="2400" dirty="0" err="1" smtClean="0"/>
              <a:t>Grunow-Harsta</a:t>
            </a:r>
            <a:r>
              <a:rPr lang="en-US" altLang="zh-HK" sz="2400" dirty="0" smtClean="0"/>
              <a:t> and </a:t>
            </a:r>
            <a:r>
              <a:rPr lang="en-US" altLang="zh-HK" sz="2400" dirty="0" err="1" smtClean="0"/>
              <a:t>Wrona</a:t>
            </a:r>
            <a:r>
              <a:rPr lang="en-US" altLang="zh-HK" sz="2400" dirty="0" smtClean="0"/>
              <a:t> (2011))</a:t>
            </a:r>
            <a:endParaRPr lang="zh-HK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1200" y="5309937"/>
            <a:ext cx="1010653" cy="160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69768" y="5309937"/>
            <a:ext cx="1892969" cy="276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747001" y="5785519"/>
            <a:ext cx="979904" cy="117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62737" y="5785519"/>
            <a:ext cx="1684421" cy="198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423400" y="6231125"/>
            <a:ext cx="923758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347158" y="6231125"/>
            <a:ext cx="1006626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45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/>
      <p:bldP spid="11" grpId="0"/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3194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Conclusions and acknowledgements: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88" y="29842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781156" y="5026515"/>
            <a:ext cx="11145255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CLP		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CL		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ModP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endParaRPr lang="en-US" altLang="zh-TW" sz="16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Mod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[+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D]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de/</a:t>
            </a:r>
            <a:r>
              <a:rPr lang="en-US" altLang="zh-TW" sz="1600" b="1" dirty="0" err="1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ge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NP</a:t>
            </a:r>
            <a:r>
              <a:rPr lang="en-US" altLang="zh-TW" sz="16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	</a:t>
            </a:r>
            <a:r>
              <a:rPr lang="en-US" altLang="zh-TW" sz="16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	</a:t>
            </a:r>
            <a:r>
              <a:rPr lang="en-US" altLang="zh-TW" sz="1600" b="1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</a:t>
            </a:r>
            <a:endParaRPr lang="zh-TW" altLang="zh-HK" sz="1600" b="1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84" y="463170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sz="2400" i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747001" y="6313646"/>
            <a:ext cx="1676399" cy="276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8156" y="5785519"/>
            <a:ext cx="1654629" cy="44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38184" y="11867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dirty="0"/>
              <a:t>非常感謝</a:t>
            </a:r>
            <a:r>
              <a:rPr lang="zh-CN" altLang="en-US" sz="2400" dirty="0" smtClean="0"/>
              <a:t>你們！ </a:t>
            </a:r>
            <a:endParaRPr lang="zh-HK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91200" y="5309937"/>
            <a:ext cx="1010653" cy="160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69768" y="5309937"/>
            <a:ext cx="1892969" cy="276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747001" y="5785519"/>
            <a:ext cx="979904" cy="117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62737" y="5785519"/>
            <a:ext cx="1684421" cy="198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423400" y="6231125"/>
            <a:ext cx="923758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347158" y="6231125"/>
            <a:ext cx="1006626" cy="82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7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Nominal and verbal </a:t>
            </a:r>
            <a:r>
              <a:rPr lang="en-US" dirty="0" err="1" smtClean="0"/>
              <a:t>functors</a:t>
            </a:r>
            <a:r>
              <a:rPr lang="en-US" dirty="0" smtClean="0"/>
              <a:t> in Sinitic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Sinitic varieties/Chinese dialects: </a:t>
            </a:r>
            <a:r>
              <a:rPr lang="en-US" altLang="zh-CN" dirty="0" smtClean="0"/>
              <a:t>universals and </a:t>
            </a:r>
            <a:r>
              <a:rPr lang="en-US" dirty="0" smtClean="0"/>
              <a:t>variation (La </a:t>
            </a:r>
            <a:r>
              <a:rPr lang="en-US" dirty="0" err="1" smtClean="0"/>
              <a:t>Polla</a:t>
            </a:r>
            <a:r>
              <a:rPr lang="en-US" dirty="0" smtClean="0"/>
              <a:t> and Thurgood (2003), </a:t>
            </a:r>
            <a:r>
              <a:rPr lang="zh-CN" altLang="en-US" dirty="0" smtClean="0"/>
              <a:t>李如龍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13474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Adnominaliser</a:t>
            </a:r>
            <a:r>
              <a:rPr lang="en-US" dirty="0" smtClean="0"/>
              <a:t> (</a:t>
            </a:r>
            <a:r>
              <a:rPr lang="zh-CN" altLang="en-US" dirty="0" smtClean="0"/>
              <a:t>結構助詞</a:t>
            </a:r>
            <a:r>
              <a:rPr lang="en-US" altLang="zh-CN" dirty="0" smtClean="0"/>
              <a:t>): </a:t>
            </a:r>
            <a:r>
              <a:rPr lang="en-US" altLang="zh-CN" i="1" dirty="0" smtClean="0"/>
              <a:t>de</a:t>
            </a:r>
            <a:r>
              <a:rPr lang="en-US" altLang="zh-CN" dirty="0" smtClean="0"/>
              <a:t> 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/ 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) (</a:t>
            </a:r>
            <a:r>
              <a:rPr lang="zh-CN" altLang="en-US" dirty="0" smtClean="0"/>
              <a:t>曹廣順 </a:t>
            </a:r>
            <a:r>
              <a:rPr lang="en-US" altLang="zh-CN" dirty="0" smtClean="0"/>
              <a:t>(1995))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6511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Nominal spine: 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167508"/>
            <a:ext cx="1219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DEM	Q	</a:t>
            </a:r>
            <a:r>
              <a:rPr lang="en-US" altLang="zh-CN" dirty="0" smtClean="0"/>
              <a:t>NUM</a:t>
            </a:r>
            <a:r>
              <a:rPr lang="en-US" dirty="0" smtClean="0"/>
              <a:t>	CL	MOD		DE/GE	NP (</a:t>
            </a:r>
            <a:r>
              <a:rPr lang="en-US" dirty="0" err="1" smtClean="0"/>
              <a:t>Sybesma</a:t>
            </a:r>
            <a:r>
              <a:rPr lang="en-US" dirty="0" smtClean="0"/>
              <a:t> and Cheng (1999))</a:t>
            </a: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7594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這</a:t>
            </a:r>
            <a:r>
              <a:rPr lang="en-US" altLang="zh-CN" dirty="0" smtClean="0"/>
              <a:t>		</a:t>
            </a:r>
            <a:r>
              <a:rPr lang="zh-CN" altLang="en-US" dirty="0" smtClean="0"/>
              <a:t>兩</a:t>
            </a:r>
            <a:r>
              <a:rPr lang="en-US" altLang="zh-CN" dirty="0" smtClean="0"/>
              <a:t>	</a:t>
            </a:r>
            <a:r>
              <a:rPr lang="zh-CN" altLang="en-US" dirty="0" smtClean="0"/>
              <a:t>本</a:t>
            </a:r>
            <a:r>
              <a:rPr lang="en-US" altLang="zh-CN" dirty="0" smtClean="0"/>
              <a:t>	</a:t>
            </a:r>
            <a:r>
              <a:rPr lang="zh-CN" altLang="en-US" dirty="0" smtClean="0"/>
              <a:t>好看</a:t>
            </a:r>
            <a:r>
              <a:rPr lang="en-US" altLang="zh-CN" dirty="0" smtClean="0"/>
              <a:t>	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	</a:t>
            </a:r>
            <a:r>
              <a:rPr lang="zh-CN" altLang="en-US" dirty="0" smtClean="0"/>
              <a:t>書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那</a:t>
            </a:r>
            <a:r>
              <a:rPr lang="en-US" altLang="zh-CN" dirty="0" smtClean="0"/>
              <a:t>	</a:t>
            </a:r>
            <a:r>
              <a:rPr lang="zh-CN" altLang="en-US" dirty="0" smtClean="0"/>
              <a:t>幾</a:t>
            </a:r>
            <a:r>
              <a:rPr lang="en-US" altLang="zh-CN" dirty="0" smtClean="0"/>
              <a:t>		</a:t>
            </a:r>
            <a:r>
              <a:rPr lang="zh-CN" altLang="en-US" dirty="0" smtClean="0"/>
              <a:t>個</a:t>
            </a:r>
            <a:r>
              <a:rPr lang="en-US" altLang="zh-CN" dirty="0"/>
              <a:t>	</a:t>
            </a:r>
            <a:r>
              <a:rPr lang="zh-CN" altLang="en-US" dirty="0" smtClean="0"/>
              <a:t>外國來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	</a:t>
            </a:r>
            <a:r>
              <a:rPr lang="zh-CN" altLang="en-US" dirty="0" smtClean="0"/>
              <a:t>人</a:t>
            </a: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82679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Southern dialects 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/</a:t>
            </a:r>
            <a:r>
              <a:rPr lang="zh-CN" altLang="en-US" dirty="0" smtClean="0"/>
              <a:t>嘅</a:t>
            </a:r>
            <a:r>
              <a:rPr lang="en-US" altLang="zh-CN" dirty="0" smtClean="0"/>
              <a:t>/):</a:t>
            </a:r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51605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呢</a:t>
            </a:r>
            <a:r>
              <a:rPr lang="en-US" altLang="zh-CN" dirty="0" smtClean="0"/>
              <a:t>		</a:t>
            </a:r>
            <a:r>
              <a:rPr lang="zh-CN" altLang="en-US" dirty="0" smtClean="0"/>
              <a:t>兩</a:t>
            </a:r>
            <a:r>
              <a:rPr lang="en-US" altLang="zh-CN" dirty="0" smtClean="0"/>
              <a:t>	</a:t>
            </a:r>
            <a:r>
              <a:rPr lang="zh-CN" altLang="en-US" dirty="0" smtClean="0"/>
              <a:t>本</a:t>
            </a:r>
            <a:r>
              <a:rPr lang="en-US" altLang="zh-CN" dirty="0" smtClean="0"/>
              <a:t>	</a:t>
            </a:r>
            <a:r>
              <a:rPr lang="zh-CN" altLang="en-US" dirty="0" smtClean="0"/>
              <a:t>好睇</a:t>
            </a:r>
            <a:r>
              <a:rPr lang="en-US" altLang="zh-CN" dirty="0" smtClean="0"/>
              <a:t>		</a:t>
            </a:r>
            <a:r>
              <a:rPr lang="zh-CN" altLang="en-US" dirty="0"/>
              <a:t>嘅</a:t>
            </a:r>
            <a:r>
              <a:rPr lang="en-US" altLang="zh-CN" dirty="0" smtClean="0"/>
              <a:t>		</a:t>
            </a:r>
            <a:r>
              <a:rPr lang="zh-CN" altLang="en-US" dirty="0" smtClean="0"/>
              <a:t>書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嗰</a:t>
            </a:r>
            <a:r>
              <a:rPr lang="en-US" altLang="zh-CN" dirty="0" smtClean="0"/>
              <a:t>	</a:t>
            </a:r>
            <a:r>
              <a:rPr lang="zh-CN" altLang="en-US" dirty="0" smtClean="0"/>
              <a:t>幾</a:t>
            </a:r>
            <a:r>
              <a:rPr lang="en-US" altLang="zh-CN" dirty="0" smtClean="0"/>
              <a:t>		</a:t>
            </a:r>
            <a:r>
              <a:rPr lang="zh-CN" altLang="en-US" dirty="0" smtClean="0"/>
              <a:t>個</a:t>
            </a:r>
            <a:r>
              <a:rPr lang="en-US" altLang="zh-CN" dirty="0"/>
              <a:t>	</a:t>
            </a:r>
            <a:r>
              <a:rPr lang="zh-CN" altLang="en-US" dirty="0" smtClean="0"/>
              <a:t>外國來</a:t>
            </a:r>
            <a:r>
              <a:rPr lang="en-US" altLang="zh-CN" dirty="0" smtClean="0"/>
              <a:t>	</a:t>
            </a:r>
            <a:r>
              <a:rPr lang="zh-CN" altLang="en-US" dirty="0"/>
              <a:t>嘅</a:t>
            </a:r>
            <a:r>
              <a:rPr lang="en-US" altLang="zh-CN" dirty="0" smtClean="0"/>
              <a:t>		</a:t>
            </a:r>
            <a:r>
              <a:rPr lang="zh-CN" altLang="en-US" dirty="0" smtClean="0"/>
              <a:t>人</a:t>
            </a:r>
            <a:endParaRPr lang="en-US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6152358"/>
            <a:ext cx="12192000" cy="667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Cantonese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r>
              <a:rPr lang="zh-CN" altLang="en-US" dirty="0" smtClean="0"/>
              <a:t>嘅 </a:t>
            </a:r>
            <a:r>
              <a:rPr lang="en-US" dirty="0" smtClean="0"/>
              <a:t>vs </a:t>
            </a:r>
            <a:r>
              <a:rPr lang="en-US" dirty="0" smtClean="0"/>
              <a:t>Mandarin </a:t>
            </a:r>
            <a:r>
              <a:rPr lang="en-US" i="1" dirty="0" smtClean="0"/>
              <a:t>de</a:t>
            </a:r>
            <a:r>
              <a:rPr lang="en-US" dirty="0" smtClean="0"/>
              <a:t> 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(formal category: linker (den </a:t>
            </a:r>
            <a:r>
              <a:rPr lang="en-US" altLang="zh-CN" dirty="0" err="1" smtClean="0"/>
              <a:t>Dikken</a:t>
            </a:r>
            <a:r>
              <a:rPr lang="en-US" altLang="zh-CN" dirty="0" smtClean="0"/>
              <a:t> (2006)), Modifier (</a:t>
            </a:r>
            <a:r>
              <a:rPr lang="en-US" altLang="zh-CN" dirty="0" err="1" smtClean="0"/>
              <a:t>Rubins</a:t>
            </a:r>
            <a:r>
              <a:rPr lang="en-US" altLang="zh-CN" dirty="0" smtClean="0"/>
              <a:t> (2003), low nominal element (Paul (2005, 2012, 2015))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Ta de </a:t>
            </a:r>
            <a:r>
              <a:rPr lang="en-US" dirty="0" err="1" smtClean="0"/>
              <a:t>laoshi</a:t>
            </a:r>
            <a:r>
              <a:rPr lang="en-US" dirty="0" smtClean="0"/>
              <a:t> dang de </a:t>
            </a:r>
            <a:r>
              <a:rPr lang="en-US" dirty="0" err="1" smtClean="0"/>
              <a:t>hao</a:t>
            </a:r>
            <a:r>
              <a:rPr lang="en-US" dirty="0" smtClean="0"/>
              <a:t> (</a:t>
            </a:r>
            <a:r>
              <a:rPr lang="zh-CN" altLang="en-US" dirty="0" smtClean="0"/>
              <a:t>他的老師當得好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80" y="9922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hot topic in recent </a:t>
            </a:r>
            <a:r>
              <a:rPr lang="en-US" dirty="0" smtClean="0"/>
              <a:t>years: Chinese Activity verbs(</a:t>
            </a:r>
            <a:r>
              <a:rPr lang="zh-CN" altLang="en-US" dirty="0" smtClean="0"/>
              <a:t>胡建華</a:t>
            </a:r>
            <a:r>
              <a:rPr lang="en-US" dirty="0" smtClean="0"/>
              <a:t> (2012, 2016))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54060" y="2940908"/>
            <a:ext cx="12228040" cy="1754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老師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得</a:t>
            </a:r>
            <a:r>
              <a:rPr lang="en-US" altLang="zh-CN" dirty="0" smtClean="0"/>
              <a:t>	</a:t>
            </a:r>
            <a:r>
              <a:rPr lang="zh-CN" altLang="en-US" dirty="0" smtClean="0"/>
              <a:t>好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Ta	de	</a:t>
            </a:r>
            <a:r>
              <a:rPr lang="en-US" altLang="zh-CN" dirty="0" err="1" smtClean="0"/>
              <a:t>laoshi</a:t>
            </a:r>
            <a:r>
              <a:rPr lang="en-US" altLang="zh-CN" dirty="0"/>
              <a:t>	</a:t>
            </a:r>
            <a:r>
              <a:rPr lang="en-US" altLang="zh-CN" dirty="0" smtClean="0"/>
              <a:t>dang	de	</a:t>
            </a:r>
            <a:r>
              <a:rPr lang="en-US" altLang="zh-CN" dirty="0" err="1" smtClean="0"/>
              <a:t>hao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‘His acting as a teacher is well done.’ (Mandarin)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54060" y="5455417"/>
            <a:ext cx="10515600" cy="14025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嘅</a:t>
            </a:r>
            <a:r>
              <a:rPr lang="en-US" altLang="zh-TW" dirty="0" smtClean="0"/>
              <a:t>	</a:t>
            </a:r>
            <a:r>
              <a:rPr lang="zh-TW" altLang="en-US" dirty="0" smtClean="0"/>
              <a:t>老師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得</a:t>
            </a:r>
            <a:r>
              <a:rPr lang="en-US" altLang="zh-TW" dirty="0" smtClean="0"/>
              <a:t>	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Keui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ge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lousi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zou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dak</a:t>
            </a:r>
            <a:r>
              <a:rPr lang="en-US" altLang="zh-TW" dirty="0" smtClean="0"/>
              <a:t> 	</a:t>
            </a:r>
            <a:r>
              <a:rPr lang="en-US" altLang="zh-TW" dirty="0" err="1" smtClean="0"/>
              <a:t>hou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dirty="0" smtClean="0"/>
              <a:t>‘His acting as a teacher is well done.’ (Cantonese</a:t>
            </a:r>
            <a:r>
              <a:rPr lang="en-US" altLang="zh-TW" dirty="0"/>
              <a:t>)</a:t>
            </a:r>
            <a:endParaRPr lang="en-US" altLang="zh-C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8020" y="1437415"/>
            <a:ext cx="12192000" cy="1503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老</a:t>
            </a:r>
            <a:r>
              <a:rPr lang="zh-CN" altLang="en-US" dirty="0"/>
              <a:t>師，</a:t>
            </a:r>
            <a:r>
              <a:rPr lang="zh-CN" altLang="en-US" dirty="0" smtClean="0"/>
              <a:t>我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我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學</a:t>
            </a:r>
            <a:r>
              <a:rPr lang="zh-CN" altLang="en-US" dirty="0"/>
              <a:t>生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Ta	dang 	ta 	de 	</a:t>
            </a:r>
            <a:r>
              <a:rPr lang="en-US" altLang="zh-CN" dirty="0" err="1" smtClean="0"/>
              <a:t>laoshi</a:t>
            </a:r>
            <a:r>
              <a:rPr lang="en-US" altLang="zh-CN" dirty="0"/>
              <a:t>, </a:t>
            </a:r>
            <a:r>
              <a:rPr lang="en-US" altLang="zh-CN" dirty="0" smtClean="0"/>
              <a:t>wo 	dang 	wo 	de 	</a:t>
            </a:r>
            <a:r>
              <a:rPr lang="en-US" altLang="zh-CN" dirty="0" err="1" smtClean="0"/>
              <a:t>xuesheng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r>
              <a:rPr lang="en-US" altLang="zh-CN" dirty="0" smtClean="0"/>
              <a:t>‘He does his job in being a teacher, I do mine in being a student.’ (Mandarin</a:t>
            </a:r>
            <a:r>
              <a:rPr lang="en-US" altLang="zh-CN" dirty="0"/>
              <a:t>)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9" name="Rectangle 8"/>
          <p:cNvSpPr/>
          <p:nvPr/>
        </p:nvSpPr>
        <p:spPr>
          <a:xfrm>
            <a:off x="-54060" y="4143402"/>
            <a:ext cx="12228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佢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做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佢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嘅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老</a:t>
            </a:r>
            <a:r>
              <a:rPr lang="zh-TW" altLang="en-US" sz="2800" dirty="0" smtClean="0"/>
              <a:t>師</a:t>
            </a:r>
            <a:r>
              <a:rPr lang="zh-CN" altLang="en-US" sz="2800" dirty="0" smtClean="0"/>
              <a:t>，</a:t>
            </a:r>
            <a:r>
              <a:rPr lang="zh-TW" altLang="en-US" sz="2800" dirty="0" smtClean="0"/>
              <a:t>我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做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我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嘅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學</a:t>
            </a:r>
            <a:r>
              <a:rPr lang="zh-TW" altLang="en-US" sz="2800" dirty="0" smtClean="0"/>
              <a:t>生</a:t>
            </a:r>
            <a:endParaRPr lang="en-US" altLang="zh-TW" sz="2800" dirty="0" smtClean="0"/>
          </a:p>
          <a:p>
            <a:r>
              <a:rPr lang="en-US" altLang="zh-TW" sz="2800" dirty="0" err="1" smtClean="0"/>
              <a:t>Keui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zou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keui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lousi</a:t>
            </a:r>
            <a:r>
              <a:rPr lang="en-US" altLang="zh-TW" sz="2800" dirty="0" smtClean="0"/>
              <a:t>, </a:t>
            </a:r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ngo</a:t>
            </a:r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zou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ngo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ge</a:t>
            </a:r>
            <a:r>
              <a:rPr lang="en-US" altLang="zh-TW" sz="2800" dirty="0" smtClean="0"/>
              <a:t> 	</a:t>
            </a:r>
            <a:r>
              <a:rPr lang="en-US" altLang="zh-TW" sz="2800" dirty="0" err="1" smtClean="0"/>
              <a:t>hoksaang</a:t>
            </a:r>
            <a:endParaRPr lang="en-US" altLang="zh-TW" sz="2800" dirty="0" smtClean="0"/>
          </a:p>
          <a:p>
            <a:r>
              <a:rPr lang="en-US" altLang="zh-TW" sz="2800" dirty="0" smtClean="0"/>
              <a:t>‘He does his job in being a teacher, I do mine in being a student.’ </a:t>
            </a:r>
            <a:r>
              <a:rPr lang="en-US" altLang="zh-TW" sz="2800" dirty="0" smtClean="0"/>
              <a:t> </a:t>
            </a:r>
            <a:r>
              <a:rPr lang="en-US" altLang="zh-TW" sz="2800" dirty="0" smtClean="0"/>
              <a:t>(Cantonese)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254962" y="5903893"/>
            <a:ext cx="4919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subject position, Cantonese </a:t>
            </a:r>
            <a:r>
              <a:rPr lang="en-US" sz="2800" b="1" dirty="0" smtClean="0"/>
              <a:t>*</a:t>
            </a:r>
            <a:r>
              <a:rPr lang="en-US" sz="2800" b="1" dirty="0" err="1" smtClean="0"/>
              <a:t>ge</a:t>
            </a:r>
            <a:r>
              <a:rPr lang="en-US" sz="2800" b="1" dirty="0" smtClean="0"/>
              <a:t> </a:t>
            </a:r>
            <a:r>
              <a:rPr lang="en-US" sz="2800" b="1" dirty="0" smtClean="0"/>
              <a:t>is ungrammatical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372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Dialectal </a:t>
            </a:r>
            <a:r>
              <a:rPr lang="en-US" dirty="0" err="1" smtClean="0"/>
              <a:t>microvariation</a:t>
            </a:r>
            <a:r>
              <a:rPr lang="en-US" dirty="0" smtClean="0"/>
              <a:t> (Tang (2009, 2010, 2011)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Dialectal variation</a:t>
            </a:r>
            <a:r>
              <a:rPr lang="en-US" dirty="0"/>
              <a:t>: North </a:t>
            </a:r>
            <a:r>
              <a:rPr lang="en-US" dirty="0" smtClean="0"/>
              <a:t>(</a:t>
            </a:r>
            <a:r>
              <a:rPr lang="zh-CN" altLang="en-US" dirty="0" smtClean="0"/>
              <a:t>的</a:t>
            </a:r>
            <a:r>
              <a:rPr lang="en-US" altLang="zh-CN" dirty="0" smtClean="0"/>
              <a:t>) </a:t>
            </a:r>
            <a:r>
              <a:rPr lang="en-US" dirty="0" smtClean="0"/>
              <a:t>vs </a:t>
            </a:r>
            <a:r>
              <a:rPr lang="en-US" dirty="0"/>
              <a:t>South </a:t>
            </a:r>
            <a:r>
              <a:rPr lang="en-US" dirty="0" smtClean="0"/>
              <a:t>(</a:t>
            </a:r>
            <a:r>
              <a:rPr lang="zh-CN" altLang="en-US" dirty="0" smtClean="0"/>
              <a:t>個</a:t>
            </a:r>
            <a:r>
              <a:rPr lang="en-US" altLang="zh-CN" dirty="0" smtClean="0"/>
              <a:t>/</a:t>
            </a:r>
            <a:r>
              <a:rPr lang="zh-TW" altLang="en-US" dirty="0" smtClean="0"/>
              <a:t>嘅</a:t>
            </a:r>
            <a:r>
              <a:rPr lang="en-US" altLang="zh-CN" dirty="0" smtClean="0"/>
              <a:t>/</a:t>
            </a:r>
            <a:r>
              <a:rPr lang="en-US" dirty="0" smtClean="0"/>
              <a:t>(</a:t>
            </a:r>
            <a:r>
              <a:rPr lang="zh-CN" altLang="en-US" dirty="0"/>
              <a:t>南北非是 </a:t>
            </a:r>
            <a:r>
              <a:rPr lang="en-US" altLang="zh-CN" dirty="0"/>
              <a:t>(Tang (2009</a:t>
            </a:r>
            <a:r>
              <a:rPr lang="en-US" altLang="zh-CN" dirty="0" smtClean="0"/>
              <a:t>))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33951"/>
            <a:ext cx="10515600" cy="36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伊當</a:t>
            </a:r>
            <a:r>
              <a:rPr lang="zh-CN" altLang="en-US" dirty="0"/>
              <a:t>伊</a:t>
            </a:r>
            <a:r>
              <a:rPr lang="zh-CN" altLang="en-US" dirty="0" smtClean="0"/>
              <a:t>格</a:t>
            </a:r>
            <a:r>
              <a:rPr lang="zh-CN" altLang="en-US" dirty="0"/>
              <a:t>老</a:t>
            </a:r>
            <a:r>
              <a:rPr lang="zh-CN" altLang="en-US" dirty="0" smtClean="0"/>
              <a:t>師，*</a:t>
            </a:r>
            <a:r>
              <a:rPr lang="zh-CN" altLang="en-US" dirty="0" smtClean="0"/>
              <a:t>伊格老師當</a:t>
            </a:r>
            <a:r>
              <a:rPr lang="zh-CN" altLang="en-US" dirty="0"/>
              <a:t>甲</a:t>
            </a:r>
            <a:r>
              <a:rPr lang="zh-CN" altLang="en-US" dirty="0" smtClean="0"/>
              <a:t>好 </a:t>
            </a:r>
            <a:r>
              <a:rPr lang="en-US" altLang="zh-CN" dirty="0" smtClean="0"/>
              <a:t>(Shanghainese)  </a:t>
            </a: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 smtClean="0"/>
              <a:t>佢</a:t>
            </a:r>
            <a:r>
              <a:rPr lang="zh-CN" altLang="en-US" dirty="0" smtClean="0"/>
              <a:t>當</a:t>
            </a:r>
            <a:r>
              <a:rPr lang="zh-TW" altLang="en-US" dirty="0"/>
              <a:t>佢</a:t>
            </a:r>
            <a:r>
              <a:rPr lang="zh-TW" altLang="en-US" dirty="0" smtClean="0"/>
              <a:t>个</a:t>
            </a:r>
            <a:r>
              <a:rPr lang="zh-CN" altLang="en-US" dirty="0"/>
              <a:t>先</a:t>
            </a:r>
            <a:r>
              <a:rPr lang="zh-CN" altLang="en-US" dirty="0" smtClean="0"/>
              <a:t>生，</a:t>
            </a:r>
            <a:r>
              <a:rPr lang="en-US" altLang="zh-TW" dirty="0" smtClean="0"/>
              <a:t>*</a:t>
            </a:r>
            <a:r>
              <a:rPr lang="zh-TW" altLang="en-US" dirty="0"/>
              <a:t>佢</a:t>
            </a:r>
            <a:r>
              <a:rPr lang="zh-TW" altLang="en-US" dirty="0" smtClean="0"/>
              <a:t>个</a:t>
            </a:r>
            <a:r>
              <a:rPr lang="zh-CN" altLang="en-US" dirty="0"/>
              <a:t>先</a:t>
            </a:r>
            <a:r>
              <a:rPr lang="zh-CN" altLang="en-US" dirty="0" smtClean="0"/>
              <a:t>生當好險 </a:t>
            </a:r>
            <a:r>
              <a:rPr lang="en-US" altLang="zh-CN" dirty="0" smtClean="0"/>
              <a:t>(Wenzhou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佢</a:t>
            </a:r>
            <a:r>
              <a:rPr lang="zh-CN" altLang="en-US" dirty="0" smtClean="0"/>
              <a:t>當</a:t>
            </a:r>
            <a:r>
              <a:rPr lang="zh-TW" altLang="en-US" dirty="0"/>
              <a:t>佢个</a:t>
            </a:r>
            <a:r>
              <a:rPr lang="zh-CN" altLang="en-US" dirty="0"/>
              <a:t>老</a:t>
            </a:r>
            <a:r>
              <a:rPr lang="zh-CN" altLang="en-US" dirty="0" smtClean="0"/>
              <a:t>師，</a:t>
            </a:r>
            <a:r>
              <a:rPr lang="en-US" altLang="zh-CN" dirty="0" smtClean="0"/>
              <a:t>*</a:t>
            </a:r>
            <a:r>
              <a:rPr lang="zh-TW" altLang="en-US" dirty="0" smtClean="0"/>
              <a:t>佢个</a:t>
            </a:r>
            <a:r>
              <a:rPr lang="zh-CN" altLang="en-US" dirty="0" smtClean="0"/>
              <a:t>老師當得好 </a:t>
            </a:r>
            <a:r>
              <a:rPr lang="en-US" altLang="zh-CN" dirty="0" smtClean="0"/>
              <a:t>(Xiang dialect)</a:t>
            </a:r>
          </a:p>
          <a:p>
            <a:pPr marL="0" indent="0">
              <a:buNone/>
            </a:pPr>
            <a:r>
              <a:rPr lang="zh-CN" altLang="en-US" dirty="0" smtClean="0"/>
              <a:t>伊當</a:t>
            </a:r>
            <a:r>
              <a:rPr lang="zh-CN" altLang="en-US" dirty="0"/>
              <a:t>伊的老</a:t>
            </a:r>
            <a:r>
              <a:rPr lang="zh-CN" altLang="en-US" dirty="0" smtClean="0"/>
              <a:t>師，</a:t>
            </a:r>
            <a:r>
              <a:rPr lang="en-US" altLang="zh-CN" dirty="0" smtClean="0"/>
              <a:t>*</a:t>
            </a:r>
            <a:r>
              <a:rPr lang="zh-CN" altLang="en-US" dirty="0" smtClean="0"/>
              <a:t>伊的老</a:t>
            </a:r>
            <a:r>
              <a:rPr lang="zh-CN" altLang="en-US" dirty="0"/>
              <a:t>師當甲</a:t>
            </a:r>
            <a:r>
              <a:rPr lang="zh-CN" altLang="en-US" dirty="0" smtClean="0"/>
              <a:t>好 </a:t>
            </a:r>
            <a:r>
              <a:rPr lang="en-US" altLang="zh-CN" dirty="0" smtClean="0"/>
              <a:t>(Taiwan Min)</a:t>
            </a:r>
            <a:endParaRPr lang="en-US" altLang="zh-CN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3933866"/>
            <a:ext cx="10515600" cy="1564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/>
              <a:t>Southern *</a:t>
            </a:r>
            <a:r>
              <a:rPr lang="en-US" altLang="zh-CN" i="1" dirty="0" err="1" smtClean="0"/>
              <a:t>ge</a:t>
            </a:r>
            <a:r>
              <a:rPr lang="en-US" altLang="zh-CN" dirty="0" smtClean="0"/>
              <a:t> in subject position of Activity verbs. 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7722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855"/>
            <a:ext cx="10515600" cy="1325563"/>
          </a:xfrm>
        </p:spPr>
        <p:txBody>
          <a:bodyPr/>
          <a:lstStyle/>
          <a:p>
            <a:r>
              <a:rPr lang="en-US" dirty="0" smtClean="0"/>
              <a:t>Huang (2008): Light Verb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24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Influential proposal (Huang (2008</a:t>
            </a:r>
            <a:r>
              <a:rPr lang="en-US" dirty="0" smtClean="0"/>
              <a:t>)): Light Verb DO (</a:t>
            </a:r>
            <a:r>
              <a:rPr lang="en-US" dirty="0" err="1" smtClean="0"/>
              <a:t>cf</a:t>
            </a:r>
            <a:r>
              <a:rPr lang="en-US" dirty="0" smtClean="0"/>
              <a:t> Huang (1997), Lin (2001), </a:t>
            </a:r>
            <a:r>
              <a:rPr lang="en-US" dirty="0" err="1" smtClean="0"/>
              <a:t>cf</a:t>
            </a:r>
            <a:r>
              <a:rPr lang="en-US" dirty="0" smtClean="0"/>
              <a:t> Larson (1989), </a:t>
            </a:r>
            <a:r>
              <a:rPr lang="en-US" dirty="0" err="1" smtClean="0"/>
              <a:t>Dowty</a:t>
            </a:r>
            <a:r>
              <a:rPr lang="en-US" dirty="0" smtClean="0"/>
              <a:t> (1991), Hale and Keyser (1993, 2002))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53154"/>
            <a:ext cx="10515600" cy="504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DO + Gerund Phrase (</a:t>
            </a:r>
            <a:r>
              <a:rPr lang="en-US" dirty="0"/>
              <a:t>GP) </a:t>
            </a:r>
            <a:r>
              <a:rPr lang="en-US" dirty="0" smtClean="0"/>
              <a:t>nominalized by </a:t>
            </a:r>
            <a:r>
              <a:rPr lang="en-US" i="1" dirty="0" smtClean="0"/>
              <a:t>de</a:t>
            </a:r>
            <a:r>
              <a:rPr lang="en-US" dirty="0" smtClean="0"/>
              <a:t> and, by extension, </a:t>
            </a:r>
            <a:r>
              <a:rPr lang="en-US" i="1" dirty="0" err="1" smtClean="0"/>
              <a:t>ge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2358055"/>
            <a:ext cx="10515600" cy="897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他的老師當得好 </a:t>
            </a:r>
            <a:r>
              <a:rPr lang="en-US" altLang="zh-CN" dirty="0"/>
              <a:t>:</a:t>
            </a:r>
            <a:r>
              <a:rPr lang="en-US" altLang="zh-CN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8" y="2358055"/>
            <a:ext cx="10515601" cy="21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 	</a:t>
            </a:r>
            <a:r>
              <a:rPr lang="en-US" altLang="zh-CN" dirty="0" smtClean="0"/>
              <a:t>[</a:t>
            </a:r>
            <a:r>
              <a:rPr lang="en-US" altLang="zh-CN" dirty="0" smtClean="0"/>
              <a:t>DO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 smtClean="0"/>
              <a:t>ta de dang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  <a:r>
              <a:rPr lang="en-US" dirty="0" smtClean="0"/>
              <a:t>	</a:t>
            </a:r>
            <a:r>
              <a:rPr lang="en-US" altLang="zh-CN" dirty="0" smtClean="0"/>
              <a:t>[</a:t>
            </a:r>
            <a:r>
              <a:rPr lang="en-US" altLang="zh-CN" dirty="0" smtClean="0"/>
              <a:t>dang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ta de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        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ta dang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[</a:t>
            </a:r>
            <a:r>
              <a:rPr lang="en-US" altLang="zh-CN" sz="2000" dirty="0"/>
              <a:t>GP</a:t>
            </a:r>
            <a:r>
              <a:rPr lang="en-US" altLang="zh-CN" dirty="0"/>
              <a:t> ta de t </a:t>
            </a:r>
            <a:r>
              <a:rPr lang="en-US" altLang="zh-CN" sz="20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laoshi</a:t>
            </a:r>
            <a:r>
              <a:rPr lang="en-US" altLang="zh-CN" dirty="0" smtClean="0"/>
              <a:t>]]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ta </a:t>
            </a:r>
            <a:r>
              <a:rPr lang="en-US" altLang="zh-CN" dirty="0" smtClean="0"/>
              <a:t>de 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 </a:t>
            </a:r>
            <a:r>
              <a:rPr lang="en-US" altLang="zh-CN" dirty="0" smtClean="0"/>
              <a:t>[dang </a:t>
            </a:r>
            <a:r>
              <a:rPr lang="en-US" altLang="zh-CN" sz="2000" dirty="0" err="1"/>
              <a:t>i</a:t>
            </a:r>
            <a:r>
              <a:rPr lang="en-US" altLang="zh-CN" sz="2400" dirty="0" smtClean="0"/>
              <a:t> </a:t>
            </a:r>
            <a:r>
              <a:rPr lang="en-US" altLang="zh-CN" dirty="0" smtClean="0"/>
              <a:t>t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</a:t>
            </a:r>
            <a:r>
              <a:rPr lang="en-US" altLang="zh-CN" dirty="0" smtClean="0"/>
              <a:t>[de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</a:t>
            </a:r>
            <a:r>
              <a:rPr lang="en-US" altLang="zh-CN" dirty="0" smtClean="0"/>
              <a:t>	</a:t>
            </a:r>
            <a:r>
              <a:rPr lang="en-US" altLang="zh-CN" dirty="0" smtClean="0"/>
              <a:t>	(</a:t>
            </a:r>
            <a:r>
              <a:rPr lang="en-US" altLang="zh-CN" dirty="0" smtClean="0"/>
              <a:t>Huang (2008))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197" y="4350541"/>
            <a:ext cx="10515600" cy="494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1) Activity selection (DO + GP denoting Activity event (</a:t>
            </a:r>
            <a:r>
              <a:rPr lang="en-US" altLang="zh-CN" dirty="0" smtClean="0"/>
              <a:t>e.g. </a:t>
            </a:r>
            <a:r>
              <a:rPr lang="zh-CN" altLang="en-US" dirty="0" smtClean="0"/>
              <a:t>他的當老師</a:t>
            </a:r>
            <a:r>
              <a:rPr lang="en-US" altLang="zh-CN" dirty="0" smtClean="0"/>
              <a:t>))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7" y="4844811"/>
            <a:ext cx="10515600" cy="494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2) Head movement of the verb (here </a:t>
            </a:r>
            <a:r>
              <a:rPr lang="en-US" i="1" dirty="0" smtClean="0"/>
              <a:t>dang </a:t>
            </a:r>
            <a:r>
              <a:rPr lang="zh-CN" altLang="en-US" dirty="0" smtClean="0"/>
              <a:t>當</a:t>
            </a:r>
            <a:r>
              <a:rPr lang="en-US" dirty="0" smtClean="0"/>
              <a:t>) from GP to DO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7" y="5310652"/>
            <a:ext cx="10515600" cy="494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3) Argument selection in </a:t>
            </a:r>
            <a:r>
              <a:rPr lang="en-US" dirty="0" err="1" smtClean="0"/>
              <a:t>SpecDO</a:t>
            </a:r>
            <a:r>
              <a:rPr lang="en-US" dirty="0"/>
              <a:t> </a:t>
            </a:r>
            <a:r>
              <a:rPr lang="en-US" dirty="0" smtClean="0"/>
              <a:t>(here </a:t>
            </a:r>
            <a:r>
              <a:rPr lang="en-US" i="1" dirty="0" smtClean="0"/>
              <a:t>ta</a:t>
            </a:r>
            <a:r>
              <a:rPr lang="en-US" dirty="0" smtClean="0"/>
              <a:t> </a:t>
            </a:r>
            <a:r>
              <a:rPr lang="zh-CN" altLang="en-US" dirty="0" smtClean="0"/>
              <a:t>他 </a:t>
            </a:r>
            <a:r>
              <a:rPr lang="en-US" altLang="zh-CN" dirty="0" smtClean="0"/>
              <a:t>‘Actor’)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5757902"/>
            <a:ext cx="11353800" cy="487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 smtClean="0"/>
              <a:t>) Argument deletion and remnant movement of GP to </a:t>
            </a:r>
            <a:r>
              <a:rPr lang="en-US" dirty="0" err="1" smtClean="0"/>
              <a:t>SpecDO</a:t>
            </a:r>
            <a:r>
              <a:rPr lang="en-US" dirty="0" smtClean="0"/>
              <a:t> (</a:t>
            </a:r>
            <a:r>
              <a:rPr lang="zh-CN" altLang="en-US" dirty="0" smtClean="0"/>
              <a:t>他的</a:t>
            </a:r>
            <a:r>
              <a:rPr lang="en-US" altLang="zh-CN" dirty="0" smtClean="0"/>
              <a:t>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 </a:t>
            </a:r>
            <a:r>
              <a:rPr lang="zh-CN" altLang="en-US" dirty="0" smtClean="0"/>
              <a:t>老師）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196" y="6275576"/>
            <a:ext cx="11353803" cy="582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5) New complement (e.g. </a:t>
            </a:r>
            <a:r>
              <a:rPr lang="zh-CN" altLang="en-US" dirty="0" smtClean="0"/>
              <a:t>得好 </a:t>
            </a:r>
            <a:r>
              <a:rPr lang="en-US" altLang="zh-CN" dirty="0" smtClean="0"/>
              <a:t>denoting extent) added to matrix verb </a:t>
            </a:r>
            <a:r>
              <a:rPr lang="zh-CN" altLang="en-US" dirty="0" smtClean="0"/>
              <a:t>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3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Tang (2009, 2011): </a:t>
            </a:r>
            <a:r>
              <a:rPr lang="en-US" dirty="0" smtClean="0"/>
              <a:t>dialectal nominalization parameter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1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Tang (2009, 2010) applies Huang’s Light Verb DO analysis to Cantonese: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80159"/>
            <a:ext cx="10515600" cy="504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DO + Gerund Phrase (</a:t>
            </a:r>
            <a:r>
              <a:rPr lang="en-US" dirty="0"/>
              <a:t>GP)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850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 smtClean="0"/>
              <a:t>佢嘅老師做得</a:t>
            </a:r>
            <a:r>
              <a:rPr lang="zh-TW" altLang="en-US" dirty="0" smtClean="0"/>
              <a:t>好</a:t>
            </a:r>
            <a:r>
              <a:rPr lang="en-US" altLang="zh-TW" dirty="0" smtClean="0"/>
              <a:t>: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2194286"/>
            <a:ext cx="10515601" cy="21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 	</a:t>
            </a:r>
            <a:r>
              <a:rPr lang="en-US" altLang="zh-CN" dirty="0" smtClean="0"/>
              <a:t>[</a:t>
            </a:r>
            <a:r>
              <a:rPr lang="en-US" altLang="zh-CN" dirty="0" smtClean="0"/>
              <a:t>DO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  <a:r>
              <a:rPr lang="en-US" dirty="0" smtClean="0"/>
              <a:t>	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</a:t>
            </a:r>
            <a:r>
              <a:rPr lang="en-US" altLang="zh-CN" sz="1800" dirty="0" smtClean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smtClean="0"/>
              <a:t>de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     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[</a:t>
            </a:r>
            <a:r>
              <a:rPr lang="en-US" altLang="zh-CN" sz="2000" dirty="0"/>
              <a:t>GP</a:t>
            </a:r>
            <a:r>
              <a:rPr lang="en-US" altLang="zh-CN" dirty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 </a:t>
            </a:r>
            <a:r>
              <a:rPr lang="en-US" altLang="zh-CN" dirty="0"/>
              <a:t>t </a:t>
            </a:r>
            <a:r>
              <a:rPr lang="en-US" altLang="zh-CN" sz="20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]]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 </a:t>
            </a:r>
            <a:r>
              <a:rPr lang="en-US" altLang="zh-CN" dirty="0" err="1"/>
              <a:t>g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 </a:t>
            </a:r>
            <a:r>
              <a:rPr lang="en-US" altLang="zh-CN" dirty="0" smtClean="0"/>
              <a:t>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 </a:t>
            </a:r>
            <a:r>
              <a:rPr lang="en-US" altLang="zh-CN" sz="2000" dirty="0" err="1"/>
              <a:t>i</a:t>
            </a:r>
            <a:r>
              <a:rPr lang="en-US" altLang="zh-CN" sz="2400" dirty="0" smtClean="0"/>
              <a:t> </a:t>
            </a:r>
            <a:r>
              <a:rPr lang="en-US" altLang="zh-CN" dirty="0" smtClean="0"/>
              <a:t>t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hou</a:t>
            </a:r>
            <a:r>
              <a:rPr lang="en-US" altLang="zh-CN" dirty="0" smtClean="0"/>
              <a:t>]]</a:t>
            </a: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" y="4311561"/>
            <a:ext cx="12192000" cy="2546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Tang (2008): Cantonese </a:t>
            </a:r>
            <a:r>
              <a:rPr lang="en-US" i="1" dirty="0" err="1" smtClean="0"/>
              <a:t>ge</a:t>
            </a:r>
            <a:r>
              <a:rPr lang="en-US" dirty="0" smtClean="0"/>
              <a:t> cannot </a:t>
            </a:r>
            <a:r>
              <a:rPr lang="en-US" dirty="0" err="1" smtClean="0"/>
              <a:t>nominalise</a:t>
            </a:r>
            <a:r>
              <a:rPr lang="en-US" dirty="0" smtClean="0"/>
              <a:t> a clause (</a:t>
            </a:r>
            <a:r>
              <a:rPr lang="en-US" altLang="zh-CN" i="1" dirty="0" err="1" smtClean="0"/>
              <a:t>kui</a:t>
            </a:r>
            <a:r>
              <a:rPr lang="en-US" altLang="zh-CN" i="1" dirty="0" smtClean="0"/>
              <a:t> *</a:t>
            </a:r>
            <a:r>
              <a:rPr lang="en-US" altLang="zh-CN" i="1" dirty="0" err="1" smtClean="0"/>
              <a:t>ge</a:t>
            </a:r>
            <a:r>
              <a:rPr lang="en-US" altLang="zh-CN" i="1" dirty="0" smtClean="0"/>
              <a:t> zo </a:t>
            </a:r>
            <a:r>
              <a:rPr lang="en-US" altLang="zh-CN" i="1" dirty="0" err="1" smtClean="0"/>
              <a:t>lousi</a:t>
            </a:r>
            <a:r>
              <a:rPr lang="en-US" altLang="zh-CN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Tang (2011): Cantonese </a:t>
            </a:r>
            <a:r>
              <a:rPr lang="en-US" i="1" dirty="0" err="1" smtClean="0"/>
              <a:t>ge</a:t>
            </a:r>
            <a:r>
              <a:rPr lang="en-US" i="1" dirty="0" smtClean="0"/>
              <a:t> </a:t>
            </a:r>
            <a:r>
              <a:rPr lang="en-US" dirty="0" smtClean="0"/>
              <a:t>is less </a:t>
            </a:r>
            <a:r>
              <a:rPr lang="en-US" dirty="0" err="1" smtClean="0"/>
              <a:t>grammaticalized</a:t>
            </a:r>
            <a:r>
              <a:rPr lang="en-US" dirty="0" smtClean="0"/>
              <a:t> as Mandarin </a:t>
            </a:r>
            <a:r>
              <a:rPr lang="en-US" i="1" dirty="0" smtClean="0"/>
              <a:t>de </a:t>
            </a:r>
            <a:r>
              <a:rPr lang="en-US" dirty="0" smtClean="0"/>
              <a:t>i.e. it still retains some of its nominal properties whereas </a:t>
            </a:r>
            <a:r>
              <a:rPr lang="en-US" i="1" dirty="0" smtClean="0"/>
              <a:t>de</a:t>
            </a:r>
            <a:r>
              <a:rPr lang="en-US" dirty="0" smtClean="0"/>
              <a:t> is more bleached</a:t>
            </a:r>
          </a:p>
        </p:txBody>
      </p:sp>
    </p:spTree>
    <p:extLst>
      <p:ext uri="{BB962C8B-B14F-4D97-AF65-F5344CB8AC3E}">
        <p14:creationId xmlns:p14="http://schemas.microsoft.com/office/powerpoint/2010/main" val="426085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Critical appraisal (Huang (2008)):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815"/>
            <a:ext cx="10515600" cy="5805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Huang’s DO: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882844"/>
            <a:ext cx="10515600" cy="76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Clitic</a:t>
            </a:r>
            <a:r>
              <a:rPr lang="en-US" dirty="0" smtClean="0"/>
              <a:t> position of de (ta-de)- why not nominal head of GP?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3430"/>
            <a:ext cx="10515600" cy="102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</a:t>
            </a:r>
            <a:r>
              <a:rPr lang="en-US" dirty="0" smtClean="0"/>
              <a:t>) If de is nominal hea</a:t>
            </a:r>
            <a:r>
              <a:rPr lang="en-US" dirty="0" smtClean="0"/>
              <a:t>d, would it not block head movement of Activity verb (here dang)? </a:t>
            </a:r>
            <a:endParaRPr lang="en-US" altLang="zh-TW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8200" y="5257377"/>
            <a:ext cx="1051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3) A-selection/deletion seems to violate Theta-criterion (one-to-one correspondence between theta-roles and A-positions (</a:t>
            </a:r>
            <a:r>
              <a:rPr lang="zh-CN" altLang="en-US" sz="2800" dirty="0" smtClean="0"/>
              <a:t>胡建華 </a:t>
            </a:r>
            <a:r>
              <a:rPr lang="en-US" altLang="zh-CN" sz="2800" dirty="0" smtClean="0"/>
              <a:t>(2012, 2016)), and how justify remnant movement of Activity GP to </a:t>
            </a:r>
            <a:r>
              <a:rPr lang="en-US" altLang="zh-CN" sz="2800" dirty="0" err="1" smtClean="0"/>
              <a:t>SpecDO</a:t>
            </a:r>
            <a:r>
              <a:rPr lang="en-US" altLang="zh-CN" sz="2800" dirty="0" smtClean="0"/>
              <a:t>? 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716401"/>
            <a:ext cx="10515601" cy="21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他的老師當得好</a:t>
            </a:r>
            <a:r>
              <a:rPr lang="en-US" altLang="zh-CN" dirty="0" smtClean="0"/>
              <a:t>:		[DO [</a:t>
            </a:r>
            <a:r>
              <a:rPr lang="en-US" altLang="zh-CN" sz="1800" dirty="0" smtClean="0"/>
              <a:t>GP</a:t>
            </a:r>
            <a:r>
              <a:rPr lang="en-US" altLang="zh-CN" dirty="0" smtClean="0"/>
              <a:t> </a:t>
            </a:r>
            <a:r>
              <a:rPr lang="en-US" altLang="zh-CN" dirty="0" smtClean="0"/>
              <a:t>ta de dang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  <a:r>
              <a:rPr lang="en-US" dirty="0" smtClean="0"/>
              <a:t>	</a:t>
            </a:r>
            <a:r>
              <a:rPr lang="en-US" altLang="zh-CN" dirty="0" smtClean="0"/>
              <a:t>[</a:t>
            </a:r>
            <a:r>
              <a:rPr lang="en-US" altLang="zh-CN" dirty="0" smtClean="0"/>
              <a:t>dang </a:t>
            </a:r>
            <a:r>
              <a:rPr lang="en-US" altLang="zh-CN" sz="1800" dirty="0" err="1" smtClean="0"/>
              <a:t>i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[</a:t>
            </a:r>
            <a:r>
              <a:rPr lang="en-US" altLang="zh-CN" sz="1800" dirty="0" smtClean="0"/>
              <a:t>GP</a:t>
            </a:r>
            <a:r>
              <a:rPr lang="en-US" altLang="zh-CN" sz="1800" dirty="0" smtClean="0"/>
              <a:t> </a:t>
            </a:r>
            <a:r>
              <a:rPr lang="en-US" altLang="zh-CN" dirty="0" smtClean="0"/>
              <a:t>ta de t </a:t>
            </a:r>
            <a:r>
              <a:rPr lang="en-US" altLang="zh-CN" sz="18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]]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        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ta dang </a:t>
            </a:r>
            <a:r>
              <a:rPr lang="en-US" altLang="zh-CN" sz="2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[</a:t>
            </a:r>
            <a:r>
              <a:rPr lang="en-US" altLang="zh-CN" sz="2000" dirty="0"/>
              <a:t>GP</a:t>
            </a:r>
            <a:r>
              <a:rPr lang="en-US" altLang="zh-CN" dirty="0"/>
              <a:t> ta de t </a:t>
            </a:r>
            <a:r>
              <a:rPr lang="en-US" altLang="zh-CN" sz="20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/>
              <a:t>laoshi</a:t>
            </a:r>
            <a:r>
              <a:rPr lang="en-US" altLang="zh-CN" dirty="0" smtClean="0"/>
              <a:t>]]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[</a:t>
            </a:r>
            <a:r>
              <a:rPr lang="en-US" altLang="zh-CN" sz="2000" dirty="0" smtClean="0"/>
              <a:t>DO-P</a:t>
            </a:r>
            <a:r>
              <a:rPr lang="en-US" altLang="zh-CN" dirty="0" smtClean="0"/>
              <a:t> [</a:t>
            </a:r>
            <a:r>
              <a:rPr lang="en-US" altLang="zh-CN" sz="2000" dirty="0" smtClean="0"/>
              <a:t>GP</a:t>
            </a:r>
            <a:r>
              <a:rPr lang="en-US" altLang="zh-CN" dirty="0" smtClean="0"/>
              <a:t> ta </a:t>
            </a:r>
            <a:r>
              <a:rPr lang="en-US" altLang="zh-CN" dirty="0" smtClean="0"/>
              <a:t>de t </a:t>
            </a:r>
            <a:r>
              <a:rPr lang="en-US" altLang="zh-CN" sz="1800" dirty="0" err="1"/>
              <a:t>i</a:t>
            </a:r>
            <a:r>
              <a:rPr lang="en-US" altLang="zh-CN" dirty="0"/>
              <a:t> 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] </a:t>
            </a:r>
            <a:r>
              <a:rPr lang="en-US" altLang="zh-CN" sz="1800" dirty="0" smtClean="0"/>
              <a:t>j </a:t>
            </a:r>
            <a:r>
              <a:rPr lang="en-US" altLang="zh-CN" dirty="0" smtClean="0"/>
              <a:t>[dang </a:t>
            </a:r>
            <a:r>
              <a:rPr lang="en-US" altLang="zh-CN" sz="2000" dirty="0" err="1"/>
              <a:t>i</a:t>
            </a:r>
            <a:r>
              <a:rPr lang="en-US" altLang="zh-CN" sz="2400" dirty="0" smtClean="0"/>
              <a:t> </a:t>
            </a:r>
            <a:r>
              <a:rPr lang="en-US" altLang="zh-CN" dirty="0" smtClean="0"/>
              <a:t>t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j</a:t>
            </a:r>
            <a:r>
              <a:rPr lang="en-US" altLang="zh-CN" dirty="0" smtClean="0"/>
              <a:t> </a:t>
            </a:r>
            <a:r>
              <a:rPr lang="en-US" altLang="zh-CN" dirty="0" smtClean="0"/>
              <a:t>[de </a:t>
            </a:r>
            <a:r>
              <a:rPr lang="en-US" altLang="zh-CN" dirty="0" err="1" smtClean="0"/>
              <a:t>hao</a:t>
            </a:r>
            <a:r>
              <a:rPr lang="en-US" altLang="zh-CN" dirty="0" smtClean="0"/>
              <a:t>]]</a:t>
            </a:r>
            <a:r>
              <a:rPr lang="en-US" altLang="zh-CN" dirty="0" smtClean="0"/>
              <a:t>	</a:t>
            </a:r>
            <a:r>
              <a:rPr lang="en-US" altLang="zh-CN" dirty="0" smtClean="0"/>
              <a:t>	(</a:t>
            </a:r>
            <a:r>
              <a:rPr lang="en-US" altLang="zh-CN" dirty="0" smtClean="0"/>
              <a:t>Huang (2008))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Critical appraisal (Tang (2009, 2010, 2011)):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815"/>
            <a:ext cx="10515600" cy="5805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Tang’s nominalization parameter: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018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1) Little to no explanation for the acceptability of both </a:t>
            </a:r>
            <a:r>
              <a:rPr lang="en-US" dirty="0" err="1" smtClean="0"/>
              <a:t>VdeO</a:t>
            </a:r>
            <a:r>
              <a:rPr lang="en-US" dirty="0" smtClean="0"/>
              <a:t> and </a:t>
            </a:r>
            <a:r>
              <a:rPr lang="en-US" dirty="0" err="1" smtClean="0"/>
              <a:t>VgeO</a:t>
            </a:r>
            <a:r>
              <a:rPr lang="en-US" dirty="0" smtClean="0"/>
              <a:t> in object position (</a:t>
            </a:r>
            <a:r>
              <a:rPr lang="zh-CN" altLang="en-US" dirty="0" smtClean="0"/>
              <a:t>他當他的老師，我當我的學生 </a:t>
            </a:r>
            <a:r>
              <a:rPr lang="en-US" altLang="zh-CN" dirty="0" smtClean="0"/>
              <a:t>(Mandarin) /</a:t>
            </a:r>
            <a:r>
              <a:rPr lang="zh-TW" altLang="en-US" dirty="0" smtClean="0"/>
              <a:t>佢做佢嘅老師我做我嘅學生 </a:t>
            </a:r>
            <a:r>
              <a:rPr lang="en-US" altLang="zh-TW" dirty="0" smtClean="0"/>
              <a:t>(Cantonese))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5971" y="133009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2) 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070297"/>
            <a:ext cx="10515600" cy="1167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3) Marginal acceptability of relativized subject: </a:t>
            </a:r>
          </a:p>
          <a:p>
            <a:pPr marL="0" indent="0">
              <a:buNone/>
            </a:pPr>
            <a:r>
              <a:rPr lang="en-US" altLang="zh-TW" dirty="0" smtClean="0"/>
              <a:t>?</a:t>
            </a:r>
            <a:r>
              <a:rPr lang="zh-TW" altLang="en-US" dirty="0" smtClean="0"/>
              <a:t>佢做嘅老師做得好 </a:t>
            </a:r>
            <a:r>
              <a:rPr lang="en-US" altLang="zh-TW" dirty="0" smtClean="0"/>
              <a:t>much better than *</a:t>
            </a:r>
            <a:r>
              <a:rPr lang="zh-TW" altLang="en-US" dirty="0" smtClean="0"/>
              <a:t>佢嘅老師做得好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29379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2) Sensitivity to verb-types (</a:t>
            </a:r>
            <a:r>
              <a:rPr lang="en-US" i="1" dirty="0" err="1" smtClean="0"/>
              <a:t>aktionsart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altLang="zh-TW" dirty="0" smtClean="0"/>
              <a:t>*</a:t>
            </a:r>
            <a:r>
              <a:rPr lang="zh-TW" altLang="en-US" dirty="0" smtClean="0"/>
              <a:t>佢嘅老師做得好</a:t>
            </a:r>
            <a:r>
              <a:rPr lang="en-US" altLang="zh-TW" dirty="0" smtClean="0"/>
              <a:t>	&lt; </a:t>
            </a:r>
            <a:r>
              <a:rPr lang="zh-CN" altLang="en-US" dirty="0" smtClean="0"/>
              <a:t>佢做老師 </a:t>
            </a:r>
            <a:r>
              <a:rPr lang="en-US" altLang="zh-CN" dirty="0" smtClean="0"/>
              <a:t>(BE (</a:t>
            </a:r>
            <a:r>
              <a:rPr lang="en-US" altLang="zh-CN" dirty="0" err="1" smtClean="0"/>
              <a:t>stative</a:t>
            </a:r>
            <a:r>
              <a:rPr lang="en-US" altLang="zh-CN" dirty="0" smtClean="0"/>
              <a:t>))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佢嘅籃球打得好 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佢打籃球 </a:t>
            </a:r>
            <a:r>
              <a:rPr lang="en-US" altLang="zh-TW" dirty="0" smtClean="0"/>
              <a:t>(DO (activity))</a:t>
            </a:r>
          </a:p>
          <a:p>
            <a:pPr marL="0" indent="0">
              <a:buNone/>
            </a:pPr>
            <a:r>
              <a:rPr lang="zh-TW" altLang="en-US" dirty="0" smtClean="0"/>
              <a:t>佢嘅屋起得好 </a:t>
            </a:r>
            <a:r>
              <a:rPr lang="en-US" altLang="zh-TW" dirty="0" smtClean="0"/>
              <a:t>&lt; </a:t>
            </a:r>
            <a:r>
              <a:rPr lang="zh-TW" altLang="en-US" dirty="0" smtClean="0"/>
              <a:t>佢起屋 </a:t>
            </a:r>
            <a:r>
              <a:rPr lang="en-US" altLang="zh-TW" dirty="0" smtClean="0"/>
              <a:t>(DO (activity) / BECOME (accomplishment))</a:t>
            </a:r>
          </a:p>
        </p:txBody>
      </p:sp>
    </p:spTree>
    <p:extLst>
      <p:ext uri="{BB962C8B-B14F-4D97-AF65-F5344CB8AC3E}">
        <p14:creationId xmlns:p14="http://schemas.microsoft.com/office/powerpoint/2010/main" val="119523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7"/>
            <a:ext cx="10515600" cy="1325563"/>
          </a:xfrm>
        </p:spPr>
        <p:txBody>
          <a:bodyPr/>
          <a:lstStyle/>
          <a:p>
            <a:r>
              <a:rPr lang="en-US" dirty="0" smtClean="0"/>
              <a:t>New formal proposal: alternative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Actor and Activity seem to be merged in different A-positions: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70922"/>
            <a:ext cx="10515600" cy="256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他</a:t>
            </a:r>
            <a:r>
              <a:rPr lang="en-US" altLang="zh-CN" dirty="0" smtClean="0"/>
              <a:t>	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 smtClean="0"/>
              <a:t>老師</a:t>
            </a:r>
            <a:r>
              <a:rPr lang="en-US" altLang="zh-CN" dirty="0" smtClean="0"/>
              <a:t>	</a:t>
            </a:r>
            <a:r>
              <a:rPr lang="zh-CN" altLang="en-US" dirty="0" smtClean="0"/>
              <a:t>當</a:t>
            </a:r>
            <a:r>
              <a:rPr lang="en-US" altLang="zh-CN" dirty="0" smtClean="0"/>
              <a:t>	</a:t>
            </a:r>
            <a:r>
              <a:rPr lang="zh-CN" altLang="en-US" dirty="0" smtClean="0"/>
              <a:t>得</a:t>
            </a:r>
            <a:r>
              <a:rPr lang="en-US" altLang="zh-CN" dirty="0" smtClean="0"/>
              <a:t>	</a:t>
            </a:r>
            <a:r>
              <a:rPr lang="zh-CN" altLang="en-US" dirty="0" smtClean="0"/>
              <a:t>好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r>
              <a:rPr lang="en-US" altLang="zh-CN" dirty="0" smtClean="0"/>
              <a:t>Ta	dang	ta	de	</a:t>
            </a:r>
            <a:r>
              <a:rPr lang="en-US" altLang="zh-CN" dirty="0" err="1" smtClean="0"/>
              <a:t>laoshi</a:t>
            </a:r>
            <a:r>
              <a:rPr lang="en-US" altLang="zh-CN" dirty="0" smtClean="0"/>
              <a:t>	dang	de	</a:t>
            </a:r>
            <a:r>
              <a:rPr lang="en-US" altLang="zh-CN" dirty="0" err="1" smtClean="0"/>
              <a:t>hao</a:t>
            </a: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佢</a:t>
            </a:r>
            <a:r>
              <a:rPr lang="en-US" altLang="zh-TW" dirty="0" smtClean="0"/>
              <a:t>	</a:t>
            </a:r>
            <a:r>
              <a:rPr lang="zh-TW" altLang="en-US" dirty="0" smtClean="0"/>
              <a:t>嘅</a:t>
            </a:r>
            <a:r>
              <a:rPr lang="en-US" altLang="zh-TW" dirty="0" smtClean="0"/>
              <a:t>	</a:t>
            </a:r>
            <a:r>
              <a:rPr lang="zh-TW" altLang="en-US" dirty="0" smtClean="0"/>
              <a:t>老師</a:t>
            </a:r>
            <a:r>
              <a:rPr lang="en-US" altLang="zh-TW" dirty="0" smtClean="0"/>
              <a:t>	</a:t>
            </a:r>
            <a:r>
              <a:rPr lang="zh-TW" altLang="en-US" dirty="0" smtClean="0"/>
              <a:t>做</a:t>
            </a:r>
            <a:r>
              <a:rPr lang="en-US" altLang="zh-TW" dirty="0" smtClean="0"/>
              <a:t>	</a:t>
            </a:r>
            <a:r>
              <a:rPr lang="zh-TW" altLang="en-US" dirty="0" smtClean="0"/>
              <a:t>得</a:t>
            </a:r>
            <a:r>
              <a:rPr lang="en-US" altLang="zh-TW" dirty="0" smtClean="0"/>
              <a:t>	</a:t>
            </a:r>
            <a:r>
              <a:rPr lang="zh-TW" altLang="en-US" dirty="0" smtClean="0"/>
              <a:t>好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 err="1" smtClean="0"/>
              <a:t>Keui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keui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ge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lousi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zou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dak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hou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‘He does his role as a teacher well.’ (</a:t>
            </a:r>
            <a:r>
              <a:rPr lang="en-US" altLang="zh-CN" dirty="0" smtClean="0"/>
              <a:t>Mandarin/Cantonese)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28013"/>
            <a:ext cx="10515600" cy="1390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If so, </a:t>
            </a:r>
            <a:r>
              <a:rPr lang="en-US" dirty="0" smtClean="0"/>
              <a:t>there seems to be two distinct Light Verb projections here: DO which introduces Acto</a:t>
            </a:r>
            <a:r>
              <a:rPr lang="en-US" dirty="0" smtClean="0"/>
              <a:t>r (</a:t>
            </a:r>
            <a:r>
              <a:rPr lang="en-US" dirty="0" err="1" smtClean="0"/>
              <a:t>SpecDO</a:t>
            </a:r>
            <a:r>
              <a:rPr lang="en-US" dirty="0" smtClean="0"/>
              <a:t>) and DONE which introduces Activity (</a:t>
            </a:r>
            <a:r>
              <a:rPr lang="en-US" dirty="0" err="1" smtClean="0"/>
              <a:t>SpecDONE</a:t>
            </a:r>
            <a:r>
              <a:rPr lang="en-US" dirty="0" smtClean="0"/>
              <a:t>)- no need for A-deletion and remnant movement of GP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0363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Light verb: following Baker’s UTAH (Projection Principle), arguments are merged in the specifiers of various argument-introducing Light Verb heads (Lin (2001))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1781</Words>
  <Application>Microsoft Office PowerPoint</Application>
  <PresentationFormat>Widescreen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PMingLiU</vt:lpstr>
      <vt:lpstr>PMingLiU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Chinese adnominalisers and event structure: nominal and verbal microvariation (漢語結構助詞和事件結構的對稱不對稱)</vt:lpstr>
      <vt:lpstr>Nominal and verbal functors in Sinitic  </vt:lpstr>
      <vt:lpstr>Ta de laoshi dang de hao (他的老師當得好)</vt:lpstr>
      <vt:lpstr>Dialectal microvariation (Tang (2009, 2010, 2011)</vt:lpstr>
      <vt:lpstr>Huang (2008): Light Verb DO</vt:lpstr>
      <vt:lpstr>Tang (2009, 2011): dialectal nominalization parameter</vt:lpstr>
      <vt:lpstr>Critical appraisal (Huang (2008)):</vt:lpstr>
      <vt:lpstr>Critical appraisal (Tang (2009, 2010, 2011)):</vt:lpstr>
      <vt:lpstr>New formal proposal: alternative solutions</vt:lpstr>
      <vt:lpstr>DO-DONE Light Verb Complex</vt:lpstr>
      <vt:lpstr>New formal derivation: DO-DONE + VP (1)</vt:lpstr>
      <vt:lpstr>New formal derivation: DO-DONE + VP (2)</vt:lpstr>
      <vt:lpstr>Theoretical implications and philological support: </vt:lpstr>
      <vt:lpstr>Cantonese ge vs Mandarin de</vt:lpstr>
      <vt:lpstr>Cantonese ge vs Mandarin de</vt:lpstr>
      <vt:lpstr>Cantonese ge vs Mandarin de (2)</vt:lpstr>
      <vt:lpstr>Formation of Chinese cleft constructions (nominal &gt; clausal) (‘lateral’)</vt:lpstr>
      <vt:lpstr>Conclusions and acknowledgements: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adnominalisers and event structure: nominal and verbal microvariation</dc:title>
  <dc:creator>Keith Tse</dc:creator>
  <cp:lastModifiedBy>Keith Tse</cp:lastModifiedBy>
  <cp:revision>22</cp:revision>
  <dcterms:created xsi:type="dcterms:W3CDTF">2019-12-10T14:48:43Z</dcterms:created>
  <dcterms:modified xsi:type="dcterms:W3CDTF">2019-12-13T11:26:45Z</dcterms:modified>
</cp:coreProperties>
</file>