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8" r:id="rId13"/>
    <p:sldId id="270" r:id="rId14"/>
    <p:sldId id="271" r:id="rId15"/>
    <p:sldId id="272" r:id="rId16"/>
    <p:sldId id="276" r:id="rId17"/>
    <p:sldId id="277" r:id="rId18"/>
    <p:sldId id="278" r:id="rId19"/>
    <p:sldId id="273" r:id="rId20"/>
    <p:sldId id="279" r:id="rId21"/>
    <p:sldId id="274" r:id="rId22"/>
    <p:sldId id="281" r:id="rId23"/>
    <p:sldId id="282" r:id="rId24"/>
    <p:sldId id="284" r:id="rId25"/>
    <p:sldId id="285" r:id="rId26"/>
    <p:sldId id="280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3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4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1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0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4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7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6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7DBA-304B-4C2B-9ADB-F5BAB53B8D8D}" type="datetimeFigureOut">
              <a:rPr lang="en-GB" smtClean="0"/>
              <a:t>06/07/2013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F907-4F87-45FA-B5A2-6D60E5F34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0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ex.ac.uk/linguistics/department/events/langue/2012/proceedings/papers.aspx" TargetMode="External"/><Relationship Id="rId2" Type="http://schemas.openxmlformats.org/officeDocument/2006/relationships/hyperlink" Target="http://www.unige.ch/lettres/linge/syntaxe/journal/volume_huit_201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Chinese </a:t>
            </a:r>
            <a:r>
              <a:rPr lang="en-GB" i="1" dirty="0" err="1" smtClean="0"/>
              <a:t>ba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err="1" smtClean="0"/>
              <a:t>grammaticalization</a:t>
            </a:r>
            <a:r>
              <a:rPr lang="en-GB" dirty="0" smtClean="0"/>
              <a:t>, ‘lateral’ </a:t>
            </a:r>
            <a:r>
              <a:rPr lang="en-GB" dirty="0" err="1" smtClean="0"/>
              <a:t>grammaticalization</a:t>
            </a:r>
            <a:r>
              <a:rPr lang="en-GB" dirty="0" smtClean="0"/>
              <a:t>, and case theory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endParaRPr lang="en-GB" dirty="0" smtClean="0"/>
          </a:p>
          <a:p>
            <a:r>
              <a:rPr lang="en-GB" dirty="0" smtClean="0"/>
              <a:t>North American Conference on Chinese Linguistics (NACCL) </a:t>
            </a:r>
          </a:p>
          <a:p>
            <a:r>
              <a:rPr lang="en-GB" dirty="0" smtClean="0"/>
              <a:t>(22</a:t>
            </a:r>
            <a:r>
              <a:rPr lang="en-GB" baseline="30000" dirty="0" smtClean="0"/>
              <a:t>nd</a:t>
            </a:r>
            <a:r>
              <a:rPr lang="en-GB" dirty="0" smtClean="0"/>
              <a:t> June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7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Tse</a:t>
            </a:r>
            <a:r>
              <a:rPr lang="en-GB" sz="2800" dirty="0" smtClean="0"/>
              <a:t> (2013a, b) 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‘Phonological </a:t>
            </a:r>
            <a:r>
              <a:rPr lang="en-GB" sz="1800" dirty="0"/>
              <a:t>weakening</a:t>
            </a:r>
            <a:r>
              <a:rPr lang="en-GB" sz="1800" dirty="0" smtClean="0"/>
              <a:t>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and </a:t>
            </a:r>
            <a:r>
              <a:rPr lang="en-GB" sz="1800" dirty="0"/>
              <a:t>‘semantic bleaching</a:t>
            </a:r>
            <a:r>
              <a:rPr lang="en-GB" sz="1800" dirty="0" smtClean="0"/>
              <a:t>’ are </a:t>
            </a:r>
            <a:r>
              <a:rPr lang="en-GB" sz="1800" dirty="0"/>
              <a:t>diagnostic traits of </a:t>
            </a:r>
            <a:r>
              <a:rPr lang="en-GB" sz="1800" dirty="0" err="1"/>
              <a:t>grammaticalization</a:t>
            </a:r>
            <a:r>
              <a:rPr lang="en-GB" sz="1800" dirty="0"/>
              <a:t> (Campbell (2001), Campbell and </a:t>
            </a:r>
            <a:r>
              <a:rPr lang="en-GB" sz="1800" dirty="0" err="1"/>
              <a:t>Janda</a:t>
            </a:r>
            <a:r>
              <a:rPr lang="en-GB" sz="1800" dirty="0"/>
              <a:t> (2001</a:t>
            </a:r>
            <a:r>
              <a:rPr lang="en-GB" sz="1800" dirty="0" smtClean="0"/>
              <a:t>)), which are typically displayed </a:t>
            </a:r>
            <a:r>
              <a:rPr lang="en-GB" sz="1800" dirty="0"/>
              <a:t>by </a:t>
            </a:r>
            <a:r>
              <a:rPr lang="en-GB" sz="1800" dirty="0" err="1"/>
              <a:t>grammaticalization</a:t>
            </a:r>
            <a:r>
              <a:rPr lang="en-GB" sz="1800" dirty="0"/>
              <a:t> </a:t>
            </a:r>
            <a:r>
              <a:rPr lang="en-GB" sz="1800" dirty="0" smtClean="0"/>
              <a:t>(R &amp; R (2003:224-232)). With </a:t>
            </a:r>
            <a:r>
              <a:rPr lang="en-GB" sz="1800" dirty="0"/>
              <a:t>‘lateral </a:t>
            </a:r>
            <a:r>
              <a:rPr lang="en-GB" sz="1800" dirty="0" err="1"/>
              <a:t>grammaticalization</a:t>
            </a:r>
            <a:r>
              <a:rPr lang="en-GB" sz="1800" dirty="0"/>
              <a:t>’, </a:t>
            </a:r>
            <a:r>
              <a:rPr lang="en-GB" sz="1800" dirty="0" smtClean="0"/>
              <a:t>however, the </a:t>
            </a:r>
            <a:r>
              <a:rPr lang="en-GB" sz="1800" dirty="0"/>
              <a:t>evidence </a:t>
            </a:r>
            <a:r>
              <a:rPr lang="en-GB" sz="1800" dirty="0" smtClean="0"/>
              <a:t>for these phenomena is very hard </a:t>
            </a:r>
            <a:r>
              <a:rPr lang="en-GB" sz="1800" dirty="0"/>
              <a:t>to find. Chinese </a:t>
            </a:r>
            <a:r>
              <a:rPr lang="en-GB" sz="1800" i="1" dirty="0"/>
              <a:t>de </a:t>
            </a:r>
            <a:r>
              <a:rPr lang="en-GB" sz="1800" dirty="0"/>
              <a:t>is </a:t>
            </a:r>
            <a:r>
              <a:rPr lang="en-GB" sz="1800" dirty="0" smtClean="0"/>
              <a:t>toneless both as </a:t>
            </a:r>
            <a:r>
              <a:rPr lang="en-GB" sz="1800" dirty="0"/>
              <a:t>a </a:t>
            </a:r>
            <a:r>
              <a:rPr lang="en-GB" sz="1800" dirty="0" smtClean="0"/>
              <a:t>determiner (D) and as a </a:t>
            </a:r>
            <a:r>
              <a:rPr lang="en-GB" sz="1800" dirty="0"/>
              <a:t>past tense suffix </a:t>
            </a:r>
            <a:r>
              <a:rPr lang="en-GB" sz="1800" dirty="0" smtClean="0"/>
              <a:t>(T) with no perceptible phonetic difference (S </a:t>
            </a:r>
            <a:r>
              <a:rPr lang="en-GB" sz="1800" dirty="0"/>
              <a:t>&amp; W (2002:173-174, 186, 190-194), Wu (2004:123-124, 138-139, 142-144)). Chinese </a:t>
            </a:r>
            <a:r>
              <a:rPr lang="en-GB" sz="1800" i="1" dirty="0"/>
              <a:t>de </a:t>
            </a:r>
            <a:r>
              <a:rPr lang="en-GB" sz="1800" dirty="0"/>
              <a:t>as a past tense suffix </a:t>
            </a:r>
            <a:r>
              <a:rPr lang="en-GB" sz="1800" dirty="0" smtClean="0"/>
              <a:t>can </a:t>
            </a:r>
            <a:r>
              <a:rPr lang="en-GB" sz="1800" dirty="0"/>
              <a:t>be said to be more ‘</a:t>
            </a:r>
            <a:r>
              <a:rPr lang="en-GB" sz="1800" dirty="0" err="1"/>
              <a:t>univerbated</a:t>
            </a:r>
            <a:r>
              <a:rPr lang="en-GB" sz="1800" dirty="0"/>
              <a:t>’ than its use as a </a:t>
            </a:r>
            <a:r>
              <a:rPr lang="en-GB" sz="1800" dirty="0" smtClean="0"/>
              <a:t>determiner, </a:t>
            </a:r>
            <a:r>
              <a:rPr lang="en-GB" sz="1800" dirty="0"/>
              <a:t>since the former is a </a:t>
            </a:r>
            <a:r>
              <a:rPr lang="en-GB" sz="1800" dirty="0" smtClean="0"/>
              <a:t>verbal suffix whereas </a:t>
            </a:r>
            <a:r>
              <a:rPr lang="en-GB" sz="1800" dirty="0"/>
              <a:t>the latter is a </a:t>
            </a:r>
            <a:r>
              <a:rPr lang="en-GB" sz="1800" dirty="0" smtClean="0"/>
              <a:t>clausal </a:t>
            </a:r>
            <a:r>
              <a:rPr lang="en-GB" sz="1800" dirty="0" err="1" smtClean="0"/>
              <a:t>clitic</a:t>
            </a:r>
            <a:r>
              <a:rPr lang="en-GB" sz="1800" dirty="0" smtClean="0"/>
              <a:t>, but </a:t>
            </a:r>
            <a:r>
              <a:rPr lang="en-GB" sz="1800" dirty="0"/>
              <a:t>this greater ‘</a:t>
            </a:r>
            <a:r>
              <a:rPr lang="en-GB" sz="1800" dirty="0" err="1"/>
              <a:t>univerbation</a:t>
            </a:r>
            <a:r>
              <a:rPr lang="en-GB" sz="1800" dirty="0"/>
              <a:t>’ does not necessarily entail ‘phonological weakening’. </a:t>
            </a:r>
            <a:r>
              <a:rPr lang="en-GB" sz="1800" dirty="0" smtClean="0"/>
              <a:t>The greater </a:t>
            </a:r>
            <a:r>
              <a:rPr lang="en-GB" sz="1800" dirty="0"/>
              <a:t>‘</a:t>
            </a:r>
            <a:r>
              <a:rPr lang="en-GB" sz="1800" dirty="0" err="1"/>
              <a:t>univerbation</a:t>
            </a:r>
            <a:r>
              <a:rPr lang="en-GB" sz="1800" dirty="0"/>
              <a:t>’ of </a:t>
            </a:r>
            <a:r>
              <a:rPr lang="en-GB" sz="1800" i="1" dirty="0"/>
              <a:t>de </a:t>
            </a:r>
            <a:r>
              <a:rPr lang="en-GB" sz="1800" dirty="0" smtClean="0"/>
              <a:t>could </a:t>
            </a:r>
            <a:r>
              <a:rPr lang="en-GB" sz="1800" dirty="0"/>
              <a:t>be an incidental result of the re-analysis from D to </a:t>
            </a:r>
            <a:r>
              <a:rPr lang="en-GB" sz="1800" dirty="0" smtClean="0"/>
              <a:t>T(past), </a:t>
            </a:r>
            <a:r>
              <a:rPr lang="en-GB" sz="1800" dirty="0"/>
              <a:t>since verbal suffixes marking tense and aspect </a:t>
            </a:r>
            <a:r>
              <a:rPr lang="en-GB" sz="1800" dirty="0" smtClean="0"/>
              <a:t>are </a:t>
            </a:r>
            <a:r>
              <a:rPr lang="en-GB" sz="1800" dirty="0"/>
              <a:t>typically attached to the verb in </a:t>
            </a:r>
            <a:r>
              <a:rPr lang="en-GB" sz="1800" dirty="0" smtClean="0"/>
              <a:t>Chinese (S </a:t>
            </a:r>
            <a:r>
              <a:rPr lang="en-GB" sz="1800" dirty="0"/>
              <a:t>&amp; W (</a:t>
            </a:r>
            <a:r>
              <a:rPr lang="en-GB" sz="1800" dirty="0" smtClean="0"/>
              <a:t>2002:174-175</a:t>
            </a:r>
            <a:r>
              <a:rPr lang="en-GB" sz="1800" dirty="0"/>
              <a:t>, 190-191</a:t>
            </a:r>
            <a:r>
              <a:rPr lang="en-GB" sz="1800" dirty="0" smtClean="0"/>
              <a:t>), Wu </a:t>
            </a:r>
            <a:r>
              <a:rPr lang="en-GB" sz="1800" dirty="0"/>
              <a:t>(2004:125-126, 161, 204</a:t>
            </a:r>
            <a:r>
              <a:rPr lang="en-GB" sz="1800" dirty="0" smtClean="0"/>
              <a:t>)). This analysis coincides </a:t>
            </a:r>
            <a:r>
              <a:rPr lang="en-GB" sz="1800" dirty="0"/>
              <a:t>with Wu’s (2004:234-236) analysis of the </a:t>
            </a:r>
            <a:r>
              <a:rPr lang="en-GB" sz="1800" dirty="0" err="1"/>
              <a:t>grammaticalization</a:t>
            </a:r>
            <a:r>
              <a:rPr lang="en-GB" sz="1800" dirty="0"/>
              <a:t> of the Chinese perfective suffix </a:t>
            </a:r>
            <a:r>
              <a:rPr lang="en-GB" sz="1800" i="1" dirty="0" smtClean="0"/>
              <a:t>le </a:t>
            </a:r>
            <a:r>
              <a:rPr lang="en-GB" sz="1800" dirty="0" smtClean="0"/>
              <a:t>&lt; </a:t>
            </a:r>
            <a:r>
              <a:rPr lang="en-GB" sz="1800" i="1" dirty="0" err="1" smtClean="0"/>
              <a:t>liao</a:t>
            </a:r>
            <a:r>
              <a:rPr lang="en-GB" sz="1800" i="1" dirty="0" smtClean="0"/>
              <a:t>, </a:t>
            </a:r>
            <a:r>
              <a:rPr lang="en-GB" sz="1800" dirty="0" smtClean="0"/>
              <a:t>since </a:t>
            </a:r>
            <a:r>
              <a:rPr lang="en-GB" sz="1800" dirty="0"/>
              <a:t>she argues that </a:t>
            </a:r>
            <a:r>
              <a:rPr lang="en-GB" sz="1800" i="1" dirty="0" err="1"/>
              <a:t>liao</a:t>
            </a:r>
            <a:r>
              <a:rPr lang="en-GB" sz="1800" i="1" dirty="0"/>
              <a:t> </a:t>
            </a:r>
            <a:r>
              <a:rPr lang="en-GB" sz="1800" dirty="0"/>
              <a:t>is ‘</a:t>
            </a:r>
            <a:r>
              <a:rPr lang="en-GB" sz="1800" dirty="0" err="1"/>
              <a:t>univerbated</a:t>
            </a:r>
            <a:r>
              <a:rPr lang="en-GB" sz="1800" dirty="0"/>
              <a:t>’ as a verbal suffix before undergoing ‘phonological weakening’. There is therefore no </a:t>
            </a:r>
            <a:r>
              <a:rPr lang="en-GB" sz="1800" dirty="0" smtClean="0"/>
              <a:t>necessary causal </a:t>
            </a:r>
            <a:r>
              <a:rPr lang="en-GB" sz="1800" dirty="0"/>
              <a:t>connection between ‘phonological weakening’ and ‘</a:t>
            </a:r>
            <a:r>
              <a:rPr lang="en-GB" sz="1800" dirty="0" err="1"/>
              <a:t>univerbation</a:t>
            </a:r>
            <a:r>
              <a:rPr lang="en-GB" sz="1800" dirty="0"/>
              <a:t>’ here (Wu (2004:201ff</a:t>
            </a:r>
            <a:r>
              <a:rPr lang="en-GB" sz="1800" dirty="0" smtClean="0"/>
              <a:t>)), and in </a:t>
            </a:r>
            <a:r>
              <a:rPr lang="en-GB" sz="1800" dirty="0"/>
              <a:t>the case of Chinese </a:t>
            </a:r>
            <a:r>
              <a:rPr lang="en-GB" sz="1800" i="1" dirty="0" smtClean="0"/>
              <a:t>de</a:t>
            </a:r>
            <a:r>
              <a:rPr lang="en-GB" sz="1800" dirty="0" smtClean="0"/>
              <a:t>,</a:t>
            </a:r>
            <a:r>
              <a:rPr lang="en-GB" sz="1800" i="1" dirty="0" smtClean="0"/>
              <a:t> </a:t>
            </a:r>
            <a:r>
              <a:rPr lang="en-GB" sz="1800" dirty="0"/>
              <a:t>‘phonological weakening’ is not </a:t>
            </a:r>
            <a:r>
              <a:rPr lang="en-GB" sz="1800" dirty="0" smtClean="0"/>
              <a:t>justified, despite greater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’. </a:t>
            </a:r>
          </a:p>
          <a:p>
            <a:pPr marL="0" indent="0">
              <a:buNone/>
            </a:pPr>
            <a:r>
              <a:rPr lang="en-GB" sz="1800" dirty="0" smtClean="0"/>
              <a:t>I </a:t>
            </a:r>
            <a:r>
              <a:rPr lang="en-GB" sz="1800" dirty="0"/>
              <a:t>find no evidence for copula verbs </a:t>
            </a:r>
            <a:r>
              <a:rPr lang="en-GB" sz="1800" dirty="0" smtClean="0"/>
              <a:t>derived from pronouns (Li </a:t>
            </a:r>
            <a:r>
              <a:rPr lang="en-GB" sz="1800" dirty="0"/>
              <a:t>&amp; </a:t>
            </a:r>
            <a:r>
              <a:rPr lang="en-GB" sz="1800" dirty="0" smtClean="0"/>
              <a:t>Thompson </a:t>
            </a:r>
            <a:r>
              <a:rPr lang="en-GB" sz="1800" dirty="0"/>
              <a:t>(1977), </a:t>
            </a:r>
            <a:r>
              <a:rPr lang="en-GB" sz="1800" dirty="0" err="1"/>
              <a:t>Gildea</a:t>
            </a:r>
            <a:r>
              <a:rPr lang="en-GB" sz="1800" dirty="0"/>
              <a:t> (1993), Heine and </a:t>
            </a:r>
            <a:r>
              <a:rPr lang="en-GB" sz="1800" dirty="0" err="1"/>
              <a:t>Kuteva</a:t>
            </a:r>
            <a:r>
              <a:rPr lang="en-GB" sz="1800" dirty="0"/>
              <a:t> (2002:108-109) or Van </a:t>
            </a:r>
            <a:r>
              <a:rPr lang="en-GB" sz="1800" dirty="0" err="1"/>
              <a:t>Gelderen</a:t>
            </a:r>
            <a:r>
              <a:rPr lang="en-GB" sz="1800" dirty="0"/>
              <a:t> (2011:chapter 4</a:t>
            </a:r>
            <a:r>
              <a:rPr lang="en-GB" sz="1800" dirty="0" smtClean="0"/>
              <a:t>)) </a:t>
            </a:r>
            <a:r>
              <a:rPr lang="en-GB" sz="1800" dirty="0"/>
              <a:t>undergoing ‘phonological weakening</a:t>
            </a:r>
            <a:r>
              <a:rPr lang="en-GB" sz="1800" dirty="0" smtClean="0"/>
              <a:t>’ or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either</a:t>
            </a:r>
            <a:r>
              <a:rPr lang="en-GB" sz="1800" dirty="0"/>
              <a:t> </a:t>
            </a:r>
            <a:r>
              <a:rPr lang="en-GB" sz="1800" dirty="0" smtClean="0"/>
              <a:t>e.g. Chinese </a:t>
            </a:r>
            <a:r>
              <a:rPr lang="en-GB" sz="1800" i="1" dirty="0" err="1" smtClean="0"/>
              <a:t>shi</a:t>
            </a:r>
            <a:r>
              <a:rPr lang="en-GB" sz="1800" dirty="0" smtClean="0"/>
              <a:t>, which</a:t>
            </a:r>
            <a:r>
              <a:rPr lang="en-GB" sz="1800" i="1" dirty="0" smtClean="0"/>
              <a:t> </a:t>
            </a:r>
            <a:r>
              <a:rPr lang="en-GB" sz="1800" dirty="0"/>
              <a:t>is still toned (tone 4) in modern </a:t>
            </a:r>
            <a:r>
              <a:rPr lang="en-GB" sz="1800" dirty="0" smtClean="0"/>
              <a:t>Mandarin.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267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Tse</a:t>
            </a:r>
            <a:r>
              <a:rPr lang="en-GB" sz="2800" dirty="0" smtClean="0"/>
              <a:t> (2013a, b) 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upward shift of features in </a:t>
            </a:r>
            <a:r>
              <a:rPr lang="en-GB" sz="1800" dirty="0" err="1"/>
              <a:t>grammaticalization</a:t>
            </a:r>
            <a:r>
              <a:rPr lang="en-GB" sz="1800" dirty="0"/>
              <a:t> is caused by the loss of the probe features which formerly triggered </a:t>
            </a:r>
            <a:r>
              <a:rPr lang="en-GB" sz="1800" i="1" dirty="0"/>
              <a:t>Move </a:t>
            </a:r>
            <a:r>
              <a:rPr lang="en-GB" sz="1800" dirty="0"/>
              <a:t>or </a:t>
            </a:r>
            <a:r>
              <a:rPr lang="en-GB" sz="1800" i="1" dirty="0"/>
              <a:t>Agree</a:t>
            </a:r>
            <a:r>
              <a:rPr lang="en-GB" sz="1800" dirty="0"/>
              <a:t>. ‘Semantic bleaching’ can therefore be defined as the relative number of features in the cue, since with the loss of probe features the </a:t>
            </a:r>
            <a:r>
              <a:rPr lang="en-GB" sz="1800" dirty="0" err="1"/>
              <a:t>grammaticalized</a:t>
            </a:r>
            <a:r>
              <a:rPr lang="en-GB" sz="1800" dirty="0"/>
              <a:t> cue necessarily contains fewer features than before and is hence ‘semantically bleached’. </a:t>
            </a:r>
          </a:p>
          <a:p>
            <a:pPr marL="0" indent="0">
              <a:buNone/>
            </a:pPr>
            <a:r>
              <a:rPr lang="en-GB" sz="1800" dirty="0"/>
              <a:t>With ‘</a:t>
            </a:r>
            <a:r>
              <a:rPr lang="en-GB" sz="1800" dirty="0" smtClean="0"/>
              <a:t>lateral’ </a:t>
            </a:r>
            <a:r>
              <a:rPr lang="en-GB" sz="1800" dirty="0" err="1" smtClean="0"/>
              <a:t>grammaticalization</a:t>
            </a:r>
            <a:r>
              <a:rPr lang="en-GB" sz="1800" dirty="0"/>
              <a:t>,</a:t>
            </a:r>
            <a:r>
              <a:rPr lang="en-GB" sz="1800" dirty="0" smtClean="0"/>
              <a:t> however, although </a:t>
            </a:r>
            <a:r>
              <a:rPr lang="en-GB" sz="1800" dirty="0"/>
              <a:t>it </a:t>
            </a:r>
            <a:r>
              <a:rPr lang="en-GB" sz="1800" dirty="0" smtClean="0"/>
              <a:t>undergoes </a:t>
            </a:r>
            <a:r>
              <a:rPr lang="en-GB" sz="1800" dirty="0"/>
              <a:t>‘feature economy</a:t>
            </a:r>
            <a:r>
              <a:rPr lang="en-GB" sz="1800" dirty="0" smtClean="0"/>
              <a:t>’ (i.e. ‘structural simplification’), </a:t>
            </a:r>
            <a:r>
              <a:rPr lang="en-GB" sz="1800" dirty="0"/>
              <a:t>Chinese </a:t>
            </a:r>
            <a:r>
              <a:rPr lang="en-GB" sz="1800" i="1" dirty="0"/>
              <a:t>de </a:t>
            </a:r>
            <a:r>
              <a:rPr lang="en-GB" sz="1800" dirty="0"/>
              <a:t>and copula verbs also gain features that </a:t>
            </a:r>
            <a:r>
              <a:rPr lang="en-GB" sz="1800" dirty="0" smtClean="0"/>
              <a:t>are </a:t>
            </a:r>
            <a:r>
              <a:rPr lang="en-GB" sz="1800" dirty="0"/>
              <a:t>not </a:t>
            </a:r>
            <a:r>
              <a:rPr lang="en-GB" sz="1800" dirty="0" smtClean="0"/>
              <a:t>re-analysed from a lower position in </a:t>
            </a:r>
            <a:r>
              <a:rPr lang="en-GB" sz="1800" dirty="0"/>
              <a:t>the original cues but </a:t>
            </a:r>
            <a:r>
              <a:rPr lang="en-GB" sz="1800" dirty="0" smtClean="0"/>
              <a:t>are ‘laterally</a:t>
            </a:r>
            <a:r>
              <a:rPr lang="en-GB" sz="1800" dirty="0"/>
              <a:t>’ i</a:t>
            </a:r>
            <a:r>
              <a:rPr lang="en-GB" sz="1800" dirty="0" smtClean="0"/>
              <a:t>nferred </a:t>
            </a:r>
            <a:r>
              <a:rPr lang="en-GB" sz="1800" dirty="0"/>
              <a:t>from pragmatic </a:t>
            </a:r>
            <a:r>
              <a:rPr lang="en-GB" sz="1800" dirty="0" err="1"/>
              <a:t>implicature</a:t>
            </a:r>
            <a:r>
              <a:rPr lang="en-GB" sz="1800" dirty="0"/>
              <a:t>, namely the tendency for </a:t>
            </a:r>
            <a:r>
              <a:rPr lang="en-GB" sz="1800" i="1" dirty="0" err="1"/>
              <a:t>shi</a:t>
            </a:r>
            <a:r>
              <a:rPr lang="en-GB" sz="1800" dirty="0"/>
              <a:t>-</a:t>
            </a:r>
            <a:r>
              <a:rPr lang="en-GB" sz="1800" i="1" dirty="0"/>
              <a:t>de</a:t>
            </a:r>
            <a:r>
              <a:rPr lang="en-GB" sz="1800" dirty="0"/>
              <a:t> constructions to imply that the embedded action is </a:t>
            </a:r>
            <a:r>
              <a:rPr lang="en-GB" sz="1800" dirty="0" smtClean="0"/>
              <a:t>past in the case of </a:t>
            </a:r>
            <a:r>
              <a:rPr lang="en-GB" sz="1800" i="1" dirty="0" smtClean="0"/>
              <a:t>de</a:t>
            </a:r>
            <a:r>
              <a:rPr lang="en-GB" sz="1800" dirty="0" smtClean="0"/>
              <a:t>, and the implied </a:t>
            </a:r>
            <a:r>
              <a:rPr lang="en-GB" sz="1800" dirty="0"/>
              <a:t>identity between the three constituents in the original </a:t>
            </a:r>
            <a:r>
              <a:rPr lang="en-GB" sz="1800" dirty="0" err="1"/>
              <a:t>equational</a:t>
            </a:r>
            <a:r>
              <a:rPr lang="en-GB" sz="1800" dirty="0"/>
              <a:t> </a:t>
            </a:r>
            <a:r>
              <a:rPr lang="en-GB" sz="1800" dirty="0" smtClean="0"/>
              <a:t>constructions in the case of </a:t>
            </a:r>
            <a:r>
              <a:rPr lang="en-GB" sz="1800" i="1" dirty="0" err="1" smtClean="0"/>
              <a:t>shi</a:t>
            </a: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i.e. [</a:t>
            </a:r>
            <a:r>
              <a:rPr lang="en-GB" sz="1800" dirty="0" err="1"/>
              <a:t>i</a:t>
            </a:r>
            <a:r>
              <a:rPr lang="en-GB" sz="1800" dirty="0"/>
              <a:t>-T</a:t>
            </a:r>
            <a:r>
              <a:rPr lang="en-GB" sz="1800" dirty="0" smtClean="0"/>
              <a:t>]. </a:t>
            </a:r>
            <a:r>
              <a:rPr lang="en-GB" sz="1800" dirty="0"/>
              <a:t>‘</a:t>
            </a:r>
            <a:r>
              <a:rPr lang="en-GB" sz="1800" dirty="0" smtClean="0"/>
              <a:t>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</a:t>
            </a:r>
            <a:r>
              <a:rPr lang="en-GB" sz="1800" dirty="0"/>
              <a:t>therefore gains new features from </a:t>
            </a:r>
            <a:r>
              <a:rPr lang="en-GB" sz="1800" dirty="0" smtClean="0"/>
              <a:t>pragmatics and its </a:t>
            </a:r>
            <a:r>
              <a:rPr lang="en-GB" sz="1800" dirty="0"/>
              <a:t>examples </a:t>
            </a:r>
            <a:r>
              <a:rPr lang="en-GB" sz="1800" dirty="0" smtClean="0"/>
              <a:t>cannot be </a:t>
            </a:r>
            <a:r>
              <a:rPr lang="en-GB" sz="1800" dirty="0"/>
              <a:t>said to undergo ‘semantic bleaching’.</a:t>
            </a:r>
          </a:p>
          <a:p>
            <a:pPr marL="0" indent="0">
              <a:buNone/>
            </a:pPr>
            <a:r>
              <a:rPr lang="en-GB" sz="1800" dirty="0"/>
              <a:t>In </a:t>
            </a:r>
            <a:r>
              <a:rPr lang="en-GB" sz="1800" dirty="0" err="1"/>
              <a:t>Tse</a:t>
            </a:r>
            <a:r>
              <a:rPr lang="en-GB" sz="1800" dirty="0"/>
              <a:t> (</a:t>
            </a:r>
            <a:r>
              <a:rPr lang="en-GB" sz="1800" dirty="0" smtClean="0"/>
              <a:t>2013a, b), </a:t>
            </a:r>
            <a:r>
              <a:rPr lang="en-GB" sz="1800" dirty="0"/>
              <a:t>I </a:t>
            </a:r>
            <a:r>
              <a:rPr lang="en-GB" sz="1800" dirty="0" smtClean="0"/>
              <a:t>argue </a:t>
            </a:r>
            <a:r>
              <a:rPr lang="en-GB" sz="1800" dirty="0"/>
              <a:t>that the absence of ‘phonological weakening’, ‘</a:t>
            </a:r>
            <a:r>
              <a:rPr lang="en-GB" sz="1800" dirty="0" err="1"/>
              <a:t>univerbation</a:t>
            </a:r>
            <a:r>
              <a:rPr lang="en-GB" sz="1800" dirty="0"/>
              <a:t>’ and ‘semantic bleaching’ in ‘lateral’ </a:t>
            </a:r>
            <a:r>
              <a:rPr lang="en-GB" sz="1800" dirty="0" err="1"/>
              <a:t>grammaticalization</a:t>
            </a:r>
            <a:r>
              <a:rPr lang="en-GB" sz="1800" dirty="0"/>
              <a:t> is due to the fact that there is no ‘upward feature analysis’ in ‘lateral </a:t>
            </a:r>
            <a:r>
              <a:rPr lang="en-GB" sz="1800" dirty="0" err="1"/>
              <a:t>grammaticalization</a:t>
            </a:r>
            <a:r>
              <a:rPr lang="en-GB" sz="1800" dirty="0"/>
              <a:t>’. </a:t>
            </a:r>
            <a:r>
              <a:rPr lang="en-GB" sz="1800" dirty="0" smtClean="0"/>
              <a:t>‘Upward feature analysis’ is therefore taken to cause ‘phonological </a:t>
            </a:r>
            <a:r>
              <a:rPr lang="en-GB" sz="1800" dirty="0"/>
              <a:t>weakening</a:t>
            </a:r>
            <a:r>
              <a:rPr lang="en-GB" sz="1800" dirty="0" smtClean="0"/>
              <a:t>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and ‘semantic bleaching’ </a:t>
            </a:r>
            <a:r>
              <a:rPr lang="en-GB" sz="1800" dirty="0"/>
              <a:t>in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, which is </a:t>
            </a:r>
            <a:r>
              <a:rPr lang="en-GB" sz="1800" dirty="0"/>
              <a:t>intuitively sound, since ‘upward feature analysis’ </a:t>
            </a:r>
            <a:r>
              <a:rPr lang="en-GB" sz="1800" dirty="0" smtClean="0"/>
              <a:t>necessarily leads </a:t>
            </a:r>
            <a:r>
              <a:rPr lang="en-GB" sz="1800" dirty="0"/>
              <a:t>to some kind of ‘syntactic compression’ and hence to ‘phonological weakening</a:t>
            </a:r>
            <a:r>
              <a:rPr lang="en-GB" sz="1800" dirty="0" smtClean="0"/>
              <a:t>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and ‘semantic bleaching’. </a:t>
            </a:r>
          </a:p>
          <a:p>
            <a:pPr marL="0" indent="0">
              <a:buNone/>
            </a:pPr>
            <a:r>
              <a:rPr lang="en-GB" sz="1800" dirty="0" smtClean="0"/>
              <a:t>‘Lateral’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does </a:t>
            </a:r>
            <a:r>
              <a:rPr lang="en-GB" sz="1800" dirty="0"/>
              <a:t>not </a:t>
            </a:r>
            <a:r>
              <a:rPr lang="en-GB" sz="1800" dirty="0" smtClean="0"/>
              <a:t>involve such </a:t>
            </a:r>
            <a:r>
              <a:rPr lang="en-GB" sz="1800" dirty="0"/>
              <a:t>‘upward feature analysis’ and </a:t>
            </a:r>
            <a:r>
              <a:rPr lang="en-GB" sz="1800" dirty="0" smtClean="0"/>
              <a:t>hence does not display ‘</a:t>
            </a:r>
            <a:r>
              <a:rPr lang="en-GB" sz="1800" dirty="0"/>
              <a:t>phonological weakening</a:t>
            </a:r>
            <a:r>
              <a:rPr lang="en-GB" sz="1800" dirty="0" smtClean="0"/>
              <a:t>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or ‘semantic bleaching’.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. 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8046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K(case)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R &amp; R </a:t>
            </a:r>
            <a:r>
              <a:rPr lang="en-GB" sz="1800" dirty="0"/>
              <a:t>(2003) analyse the </a:t>
            </a:r>
            <a:r>
              <a:rPr lang="en-GB" sz="1800" dirty="0" err="1"/>
              <a:t>grammaticalization</a:t>
            </a:r>
            <a:r>
              <a:rPr lang="en-GB" sz="1800" dirty="0"/>
              <a:t> of three functional categories within Minimalism: auxiliary verbs (T elements) (R &amp; R (2003:chapter 2)), </a:t>
            </a:r>
            <a:r>
              <a:rPr lang="en-GB" sz="1800" dirty="0" err="1"/>
              <a:t>complementisers</a:t>
            </a:r>
            <a:r>
              <a:rPr lang="en-GB" sz="1800" dirty="0"/>
              <a:t> (C elements) (R &amp; R (2003:chapter 3)) and determiners (D elements) (R &amp; R (2003:chapter 4)). There is another functional category that has not yet been analysed, namely K(case) (van </a:t>
            </a:r>
            <a:r>
              <a:rPr lang="en-GB" sz="1800" dirty="0" err="1"/>
              <a:t>Kemenade</a:t>
            </a:r>
            <a:r>
              <a:rPr lang="en-GB" sz="1800" dirty="0"/>
              <a:t> and Vincent (1997:7, 18-21</a:t>
            </a:r>
            <a:r>
              <a:rPr lang="en-GB" sz="1800" dirty="0" smtClean="0"/>
              <a:t>)).  </a:t>
            </a:r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/>
              <a:t>earliest postulation of K(case) as a functional category was proposed by </a:t>
            </a:r>
            <a:r>
              <a:rPr lang="en-GB" sz="1800" dirty="0" err="1"/>
              <a:t>Lamontagne</a:t>
            </a:r>
            <a:r>
              <a:rPr lang="en-GB" sz="1800" dirty="0"/>
              <a:t> and Travis (L &amp; T) (1986, 1987, 1992, 1993). L &amp; T (1986:53-55, 1992:158-159, 1993:75-76) note </a:t>
            </a:r>
            <a:r>
              <a:rPr lang="en-GB" sz="1800" dirty="0" smtClean="0"/>
              <a:t>that when </a:t>
            </a:r>
            <a:r>
              <a:rPr lang="en-GB" sz="1800" dirty="0"/>
              <a:t>nominal complements are adjacent to their head predicates, their morphological case-endings can be optionally dropped </a:t>
            </a:r>
            <a:r>
              <a:rPr lang="en-GB" sz="1800" dirty="0" smtClean="0"/>
              <a:t>but </a:t>
            </a:r>
            <a:r>
              <a:rPr lang="en-GB" sz="1800" dirty="0"/>
              <a:t>when they are not adjacent, their morphological case-endings are </a:t>
            </a:r>
            <a:r>
              <a:rPr lang="en-GB" sz="1800" dirty="0" smtClean="0"/>
              <a:t>obligatory.  </a:t>
            </a:r>
            <a:r>
              <a:rPr lang="en-GB" sz="1800" dirty="0"/>
              <a:t>T</a:t>
            </a:r>
            <a:r>
              <a:rPr lang="en-GB" sz="1800" dirty="0" smtClean="0"/>
              <a:t>his </a:t>
            </a:r>
            <a:r>
              <a:rPr lang="en-GB" sz="1800" dirty="0"/>
              <a:t>distribution resembles other functional categories e.g. </a:t>
            </a:r>
            <a:r>
              <a:rPr lang="en-GB" sz="1800" dirty="0" err="1"/>
              <a:t>complementisers</a:t>
            </a:r>
            <a:r>
              <a:rPr lang="en-GB" sz="1800" dirty="0"/>
              <a:t>, which are also omissible only when they are adjacent to their head </a:t>
            </a:r>
            <a:r>
              <a:rPr lang="en-GB" sz="1800" dirty="0" smtClean="0"/>
              <a:t>predicates </a:t>
            </a:r>
            <a:r>
              <a:rPr lang="en-GB" sz="1800" dirty="0"/>
              <a:t>(L &amp; T (</a:t>
            </a:r>
            <a:r>
              <a:rPr lang="en-GB" sz="1800" dirty="0" smtClean="0"/>
              <a:t>1986:56-57, </a:t>
            </a:r>
            <a:r>
              <a:rPr lang="en-GB" sz="1800" dirty="0"/>
              <a:t>1992:159, </a:t>
            </a:r>
            <a:r>
              <a:rPr lang="en-GB" sz="1800" dirty="0" smtClean="0"/>
              <a:t>1993:76-77)). L </a:t>
            </a:r>
            <a:r>
              <a:rPr lang="en-GB" sz="1800" dirty="0"/>
              <a:t>&amp; T (1986:57-58, 1992:159-161, 1993:79) therefore postulate a functional category for morphological case called K(case) on the left-edge of </a:t>
            </a:r>
            <a:r>
              <a:rPr lang="en-GB" sz="1800" dirty="0" smtClean="0"/>
              <a:t>DPs (8), </a:t>
            </a:r>
            <a:r>
              <a:rPr lang="en-GB" sz="1800" dirty="0"/>
              <a:t>just like </a:t>
            </a:r>
            <a:r>
              <a:rPr lang="en-GB" sz="1800" dirty="0" err="1"/>
              <a:t>complementisers</a:t>
            </a:r>
            <a:r>
              <a:rPr lang="en-GB" sz="1800" dirty="0"/>
              <a:t> are postulated on the left-edge of TPs </a:t>
            </a:r>
            <a:r>
              <a:rPr lang="en-GB" sz="1800" dirty="0" smtClean="0"/>
              <a:t>(</a:t>
            </a:r>
            <a:r>
              <a:rPr lang="en-GB" sz="1800" dirty="0"/>
              <a:t>9</a:t>
            </a:r>
            <a:r>
              <a:rPr lang="en-GB" sz="1800" dirty="0" smtClean="0"/>
              <a:t>):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8)	KP		9)		CP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K</a:t>
            </a:r>
            <a:r>
              <a:rPr lang="en-GB" sz="1800" dirty="0"/>
              <a:t>		</a:t>
            </a:r>
            <a:r>
              <a:rPr lang="en-GB" sz="1800" dirty="0" smtClean="0"/>
              <a:t>DP		C		TP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D		</a:t>
            </a:r>
            <a:r>
              <a:rPr lang="en-GB" sz="1800" dirty="0" smtClean="0"/>
              <a:t>NP		T		VP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N</a:t>
            </a:r>
            <a:r>
              <a:rPr lang="en-GB" sz="1800" dirty="0"/>
              <a:t>	</a:t>
            </a:r>
            <a:r>
              <a:rPr lang="en-GB" sz="1800" dirty="0" smtClean="0"/>
              <a:t>     	    …		V</a:t>
            </a:r>
            <a:r>
              <a:rPr lang="en-GB" sz="1800" dirty="0"/>
              <a:t>	</a:t>
            </a:r>
            <a:r>
              <a:rPr lang="en-GB" sz="1800" dirty="0" smtClean="0"/>
              <a:t>           	 …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683568" y="479715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547664" y="4797152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547664" y="551723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83768" y="551723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483768" y="616530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19872" y="6165304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4283968" y="4797152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220072" y="4797152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5220072" y="551723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156176" y="5517232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6156176" y="616530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7020272" y="616530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4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Abstract case or morphological case?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Although L &amp; T’s account suggests that K(case) should only be postulated for morphological case, they subsume </a:t>
            </a:r>
            <a:r>
              <a:rPr lang="en-GB" sz="1800" dirty="0"/>
              <a:t>the ‘Case Filter’ </a:t>
            </a:r>
            <a:r>
              <a:rPr lang="en-GB" sz="1800" dirty="0" smtClean="0"/>
              <a:t>in their postulation of K(case) (L </a:t>
            </a:r>
            <a:r>
              <a:rPr lang="en-GB" sz="1800" dirty="0"/>
              <a:t>&amp; T (1986:51-52, 1992:157, 166, 1993:74, 85)</a:t>
            </a:r>
            <a:r>
              <a:rPr lang="en-GB" sz="1800" dirty="0" smtClean="0"/>
              <a:t>, which suggests that they equate K(case) with abstract case, which is held to be universal in all languages, even those that do not have morphological case (Chomsky </a:t>
            </a:r>
            <a:r>
              <a:rPr lang="en-GB" sz="1800" dirty="0"/>
              <a:t>(1980:25, 1981:49, 1982:6), </a:t>
            </a:r>
            <a:r>
              <a:rPr lang="en-GB" sz="1800" dirty="0" err="1"/>
              <a:t>Haegeman</a:t>
            </a:r>
            <a:r>
              <a:rPr lang="en-GB" sz="1800" dirty="0"/>
              <a:t> (1991:156), </a:t>
            </a:r>
            <a:r>
              <a:rPr lang="en-GB" sz="1800" dirty="0" err="1"/>
              <a:t>Webelhuth</a:t>
            </a:r>
            <a:r>
              <a:rPr lang="en-GB" sz="1800" dirty="0"/>
              <a:t> (1995:44), </a:t>
            </a:r>
            <a:r>
              <a:rPr lang="en-GB" sz="1800" dirty="0" err="1"/>
              <a:t>Bobaljik</a:t>
            </a:r>
            <a:r>
              <a:rPr lang="en-GB" sz="1800" dirty="0"/>
              <a:t> and </a:t>
            </a:r>
            <a:r>
              <a:rPr lang="en-GB" sz="1800" dirty="0" err="1"/>
              <a:t>Wurmbrand</a:t>
            </a:r>
            <a:r>
              <a:rPr lang="en-GB" sz="1800" dirty="0"/>
              <a:t> (2009:45</a:t>
            </a:r>
            <a:r>
              <a:rPr lang="en-GB" sz="1800" dirty="0" smtClean="0"/>
              <a:t>)). Indeed, there have been accounts that assume that K(case) is universal: </a:t>
            </a:r>
          </a:p>
          <a:p>
            <a:pPr marL="0" indent="0">
              <a:buNone/>
            </a:pPr>
            <a:r>
              <a:rPr lang="en-GB" sz="1800" dirty="0" err="1" smtClean="0"/>
              <a:t>Weerman</a:t>
            </a:r>
            <a:r>
              <a:rPr lang="en-GB" sz="1800" dirty="0" smtClean="0"/>
              <a:t> </a:t>
            </a:r>
            <a:r>
              <a:rPr lang="en-GB" sz="1800" dirty="0"/>
              <a:t>(1997) </a:t>
            </a:r>
            <a:r>
              <a:rPr lang="en-GB" sz="1800" dirty="0" smtClean="0"/>
              <a:t>uses K(case) to account for the rise of fixed word order in the history of Dutch, which is traditionally held to be related to the </a:t>
            </a:r>
            <a:r>
              <a:rPr lang="en-GB" sz="1800" dirty="0"/>
              <a:t>loss of morphological </a:t>
            </a:r>
            <a:r>
              <a:rPr lang="en-GB" sz="1800" dirty="0" smtClean="0"/>
              <a:t>case. K(case), which </a:t>
            </a:r>
            <a:r>
              <a:rPr lang="en-GB" sz="1800" dirty="0"/>
              <a:t>used to be lexically filled by NPs/DPs with morphological case, has become empty </a:t>
            </a:r>
            <a:r>
              <a:rPr lang="en-GB" sz="1800" dirty="0" smtClean="0"/>
              <a:t>when morphological case is lost. Due to the Empty Category Principle, K(case) leads to fixed </a:t>
            </a:r>
            <a:r>
              <a:rPr lang="en-GB" sz="1800" dirty="0"/>
              <a:t>word order in Dutch (van </a:t>
            </a:r>
            <a:r>
              <a:rPr lang="en-GB" sz="1800" dirty="0" err="1"/>
              <a:t>Kemenade</a:t>
            </a:r>
            <a:r>
              <a:rPr lang="en-GB" sz="1800" dirty="0"/>
              <a:t> and Vincent (1997:18-19), </a:t>
            </a:r>
            <a:r>
              <a:rPr lang="en-GB" sz="1800" dirty="0" err="1"/>
              <a:t>Weerman</a:t>
            </a:r>
            <a:r>
              <a:rPr lang="en-GB" sz="1800" dirty="0"/>
              <a:t> (1997:441-448</a:t>
            </a:r>
            <a:r>
              <a:rPr lang="en-GB" sz="1800" dirty="0" smtClean="0"/>
              <a:t>)). K(case) </a:t>
            </a:r>
            <a:r>
              <a:rPr lang="en-GB" sz="1800" dirty="0"/>
              <a:t>is </a:t>
            </a:r>
            <a:r>
              <a:rPr lang="en-GB" sz="1800" dirty="0" smtClean="0"/>
              <a:t>therefore universal </a:t>
            </a:r>
            <a:r>
              <a:rPr lang="en-GB" sz="1800" dirty="0"/>
              <a:t>since it is postulated even for NPs/DPs </a:t>
            </a:r>
            <a:r>
              <a:rPr lang="en-GB" sz="1800" dirty="0" smtClean="0"/>
              <a:t>that do not have morphological </a:t>
            </a:r>
            <a:r>
              <a:rPr lang="en-GB" sz="1800" dirty="0"/>
              <a:t>case and its ‘emptiness’ is used to explain the rise of adjacency/fixed word order in </a:t>
            </a:r>
            <a:r>
              <a:rPr lang="en-GB" sz="1800" dirty="0" smtClean="0"/>
              <a:t>Dutch. Bittner </a:t>
            </a:r>
            <a:r>
              <a:rPr lang="en-GB" sz="1800" dirty="0"/>
              <a:t>and Hale (1996:3-6) </a:t>
            </a:r>
            <a:r>
              <a:rPr lang="en-GB" sz="1800" dirty="0" smtClean="0"/>
              <a:t>likewise propose </a:t>
            </a:r>
            <a:r>
              <a:rPr lang="en-GB" sz="1800" dirty="0"/>
              <a:t>a K-filter which ensures that all governed NPs/DPs have </a:t>
            </a:r>
            <a:r>
              <a:rPr lang="en-GB" sz="1800" dirty="0" smtClean="0"/>
              <a:t>K(case). </a:t>
            </a:r>
          </a:p>
          <a:p>
            <a:pPr marL="0" indent="0">
              <a:buNone/>
            </a:pPr>
            <a:r>
              <a:rPr lang="en-GB" sz="1800" dirty="0"/>
              <a:t>However, case-assignment in generative grammar is highly structural and </a:t>
            </a:r>
            <a:r>
              <a:rPr lang="en-GB" sz="1800" dirty="0" err="1"/>
              <a:t>configurational</a:t>
            </a:r>
            <a:r>
              <a:rPr lang="en-GB" sz="1800" dirty="0"/>
              <a:t> anyway, since both inherent case </a:t>
            </a:r>
            <a:r>
              <a:rPr lang="en-GB" sz="1800" dirty="0" smtClean="0"/>
              <a:t>(semantic roles) and </a:t>
            </a:r>
            <a:r>
              <a:rPr lang="en-GB" sz="1800" dirty="0"/>
              <a:t>structural case </a:t>
            </a:r>
            <a:r>
              <a:rPr lang="en-GB" sz="1800" dirty="0" smtClean="0"/>
              <a:t>(grammatical relations) </a:t>
            </a:r>
            <a:r>
              <a:rPr lang="en-GB" sz="1800" dirty="0"/>
              <a:t>are assumed to occupy fixed syntactic positions (Chomsky (1981:42, 49-50, 1986a:193), </a:t>
            </a:r>
            <a:r>
              <a:rPr lang="en-GB" sz="1800" dirty="0" err="1"/>
              <a:t>Haegeman</a:t>
            </a:r>
            <a:r>
              <a:rPr lang="en-GB" sz="1800" dirty="0"/>
              <a:t> (1991:105), Blake (1994:59), </a:t>
            </a:r>
            <a:r>
              <a:rPr lang="en-GB" sz="1800" dirty="0" err="1"/>
              <a:t>Webelhuth</a:t>
            </a:r>
            <a:r>
              <a:rPr lang="en-GB" sz="1800" dirty="0"/>
              <a:t> (1995:55), </a:t>
            </a:r>
            <a:r>
              <a:rPr lang="en-GB" sz="1800" dirty="0" err="1"/>
              <a:t>Adger</a:t>
            </a:r>
            <a:r>
              <a:rPr lang="en-GB" sz="1800" dirty="0"/>
              <a:t> (2003:139), Anderson (2006:30-31), Butt (2009:35-36, 38, 85), Carnie (2007:118ff, 295ff)). </a:t>
            </a:r>
            <a:r>
              <a:rPr lang="en-GB" sz="1800" dirty="0" smtClean="0"/>
              <a:t>K(case) is therefore not necessary to account for fixed word order in languages that do not have morphological case. Should K(case) be universal?  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5632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ba</a:t>
            </a:r>
            <a:r>
              <a:rPr lang="en-GB" sz="2800" i="1" dirty="0" smtClean="0"/>
              <a:t> </a:t>
            </a:r>
            <a:r>
              <a:rPr lang="en-GB" sz="2800" dirty="0" smtClean="0"/>
              <a:t>and case-markers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1520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In the rest of this presentation, I give diachronic evidence for why K(case) should not be universal and should only be postulated for languages that have morphological case. Chinese co-verbs (e.g. </a:t>
            </a:r>
            <a:r>
              <a:rPr lang="en-GB" sz="1800" i="1" dirty="0" err="1" smtClean="0"/>
              <a:t>ba</a:t>
            </a:r>
            <a:r>
              <a:rPr lang="en-GB" sz="1800" dirty="0" smtClean="0"/>
              <a:t>) mark the </a:t>
            </a:r>
            <a:r>
              <a:rPr lang="en-GB" sz="1800" dirty="0" err="1" smtClean="0"/>
              <a:t>subcategorisation</a:t>
            </a:r>
            <a:r>
              <a:rPr lang="en-GB" sz="1800" dirty="0" smtClean="0"/>
              <a:t> between the main verb and its complements, just like morphological case. They can therefore </a:t>
            </a:r>
            <a:r>
              <a:rPr lang="en-GB" sz="1800" dirty="0"/>
              <a:t>be analysed as </a:t>
            </a:r>
            <a:r>
              <a:rPr lang="en-GB" sz="1800" dirty="0" smtClean="0"/>
              <a:t>morphological spell-outs </a:t>
            </a:r>
            <a:r>
              <a:rPr lang="en-GB" sz="1800" dirty="0"/>
              <a:t>of K i.e. </a:t>
            </a:r>
            <a:r>
              <a:rPr lang="en-GB" sz="1800" dirty="0" smtClean="0"/>
              <a:t>case-markers </a:t>
            </a:r>
            <a:r>
              <a:rPr lang="en-GB" sz="1800" dirty="0"/>
              <a:t>(Bittner and Hale (1996:4), van </a:t>
            </a:r>
            <a:r>
              <a:rPr lang="en-GB" sz="1800" dirty="0" err="1"/>
              <a:t>Kemenade</a:t>
            </a:r>
            <a:r>
              <a:rPr lang="en-GB" sz="1800" dirty="0"/>
              <a:t> and Vincent (1997:18ff), </a:t>
            </a:r>
            <a:r>
              <a:rPr lang="en-GB" sz="1800" dirty="0" smtClean="0"/>
              <a:t>Butt </a:t>
            </a:r>
            <a:r>
              <a:rPr lang="en-GB" sz="1800" dirty="0"/>
              <a:t>(2009:39), </a:t>
            </a:r>
            <a:r>
              <a:rPr lang="en-GB" sz="1800" dirty="0" err="1"/>
              <a:t>Moravcsik</a:t>
            </a:r>
            <a:r>
              <a:rPr lang="en-GB" sz="1800" dirty="0"/>
              <a:t> (2009:231-232</a:t>
            </a:r>
            <a:r>
              <a:rPr lang="en-GB" sz="1800" dirty="0" smtClean="0"/>
              <a:t>)).</a:t>
            </a:r>
          </a:p>
          <a:p>
            <a:pPr marL="0" indent="0">
              <a:buNone/>
            </a:pPr>
            <a:r>
              <a:rPr lang="en-GB" sz="1800" dirty="0" smtClean="0"/>
              <a:t>A </a:t>
            </a:r>
            <a:r>
              <a:rPr lang="en-GB" sz="1800" dirty="0"/>
              <a:t>canonical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construction displays the following alternation (Li (1990:193, 2006:377), Huang, Li, Li (2009:153, 172)): </a:t>
            </a:r>
          </a:p>
          <a:p>
            <a:pPr marL="0" indent="0">
              <a:buNone/>
            </a:pPr>
            <a:r>
              <a:rPr lang="en-GB" sz="1800" dirty="0"/>
              <a:t>10a) 	</a:t>
            </a:r>
            <a:r>
              <a:rPr lang="en-GB" sz="1800" dirty="0" err="1"/>
              <a:t>Lisi</a:t>
            </a:r>
            <a:r>
              <a:rPr lang="en-GB" sz="1800" dirty="0"/>
              <a:t>	</a:t>
            </a:r>
            <a:r>
              <a:rPr lang="en-GB" sz="1800" dirty="0" err="1"/>
              <a:t>sha</a:t>
            </a:r>
            <a:r>
              <a:rPr lang="en-GB" sz="1800" dirty="0"/>
              <a:t>-le	</a:t>
            </a:r>
            <a:r>
              <a:rPr lang="en-GB" sz="1800" dirty="0" err="1" smtClean="0"/>
              <a:t>na-ge</a:t>
            </a:r>
            <a:r>
              <a:rPr lang="en-GB" sz="1800" dirty="0"/>
              <a:t>		</a:t>
            </a:r>
            <a:r>
              <a:rPr lang="en-GB" sz="1800" dirty="0" err="1" smtClean="0"/>
              <a:t>huaidan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	</a:t>
            </a:r>
            <a:r>
              <a:rPr lang="en-GB" sz="1800" dirty="0" err="1"/>
              <a:t>Lisi</a:t>
            </a:r>
            <a:r>
              <a:rPr lang="en-GB" sz="1800" dirty="0"/>
              <a:t>	kill-PERF	that-CLASSIFIER	</a:t>
            </a:r>
            <a:r>
              <a:rPr lang="en-GB" sz="1800" dirty="0" smtClean="0"/>
              <a:t>scoundrel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10b)	</a:t>
            </a:r>
            <a:r>
              <a:rPr lang="en-GB" sz="1800" dirty="0" err="1"/>
              <a:t>Lisi</a:t>
            </a:r>
            <a:r>
              <a:rPr lang="en-GB" sz="1800" dirty="0"/>
              <a:t>	</a:t>
            </a:r>
            <a:r>
              <a:rPr lang="en-GB" sz="1800" dirty="0" err="1"/>
              <a:t>ba</a:t>
            </a:r>
            <a:r>
              <a:rPr lang="en-GB" sz="1800" dirty="0"/>
              <a:t>	</a:t>
            </a:r>
            <a:r>
              <a:rPr lang="en-GB" sz="1800" dirty="0" err="1"/>
              <a:t>na-ge</a:t>
            </a:r>
            <a:r>
              <a:rPr lang="en-GB" sz="1800" dirty="0"/>
              <a:t>		</a:t>
            </a:r>
            <a:r>
              <a:rPr lang="en-GB" sz="1800" dirty="0" err="1" smtClean="0"/>
              <a:t>huaidan</a:t>
            </a: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sha</a:t>
            </a:r>
            <a:r>
              <a:rPr lang="en-GB" sz="1800" dirty="0" smtClean="0"/>
              <a:t>-le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err="1"/>
              <a:t>Lisi</a:t>
            </a:r>
            <a:r>
              <a:rPr lang="en-GB" sz="1800" dirty="0"/>
              <a:t>	BA	that-CLASSIFIER	</a:t>
            </a:r>
            <a:r>
              <a:rPr lang="en-GB" sz="1800" dirty="0" smtClean="0"/>
              <a:t>scoundrel	kill-PERF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</a:t>
            </a:r>
            <a:r>
              <a:rPr lang="en-GB" sz="1800" dirty="0" err="1" smtClean="0"/>
              <a:t>Lisi</a:t>
            </a:r>
            <a:r>
              <a:rPr lang="en-GB" sz="1800" dirty="0" smtClean="0"/>
              <a:t> </a:t>
            </a:r>
            <a:r>
              <a:rPr lang="en-GB" sz="1800" dirty="0"/>
              <a:t>killed that scoundrel</a:t>
            </a:r>
            <a:r>
              <a:rPr lang="en-GB" sz="1800" dirty="0" smtClean="0"/>
              <a:t>.’</a:t>
            </a:r>
          </a:p>
          <a:p>
            <a:pPr marL="0" indent="0">
              <a:buNone/>
            </a:pPr>
            <a:r>
              <a:rPr lang="en-GB" sz="1800" dirty="0" err="1" smtClean="0"/>
              <a:t>Zou</a:t>
            </a:r>
            <a:r>
              <a:rPr lang="en-GB" sz="1800" dirty="0" smtClean="0"/>
              <a:t> </a:t>
            </a:r>
            <a:r>
              <a:rPr lang="en-GB" sz="1800" dirty="0"/>
              <a:t>(1995:35ff), Li (1990:196, 2006:408-413) and Huang, Li, Li (2009:175-178) </a:t>
            </a:r>
            <a:r>
              <a:rPr lang="en-GB" sz="1800" dirty="0" smtClean="0"/>
              <a:t>argue </a:t>
            </a:r>
            <a:r>
              <a:rPr lang="en-GB" sz="1800" dirty="0"/>
              <a:t>that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is a base-generated functional category higher than </a:t>
            </a:r>
            <a:r>
              <a:rPr lang="en-GB" sz="1800" dirty="0" err="1" smtClean="0"/>
              <a:t>vP</a:t>
            </a:r>
            <a:r>
              <a:rPr lang="en-GB" sz="1800" dirty="0" smtClean="0"/>
              <a:t>, while </a:t>
            </a:r>
            <a:r>
              <a:rPr lang="en-GB" sz="1800" dirty="0" err="1" smtClean="0"/>
              <a:t>Feng</a:t>
            </a:r>
            <a:r>
              <a:rPr lang="en-GB" sz="1800" dirty="0" smtClean="0"/>
              <a:t> (2000, 2005) analyses it as a case-marker (K) in little v: </a:t>
            </a:r>
          </a:p>
          <a:p>
            <a:pPr marL="0" indent="0">
              <a:buNone/>
            </a:pPr>
            <a:r>
              <a:rPr lang="en-GB" sz="1800" dirty="0" smtClean="0"/>
              <a:t>11) </a:t>
            </a:r>
            <a:r>
              <a:rPr lang="en-GB" sz="1800" dirty="0"/>
              <a:t>		</a:t>
            </a:r>
            <a:r>
              <a:rPr lang="en-GB" sz="1800" dirty="0" smtClean="0"/>
              <a:t>vP1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v1</a:t>
            </a:r>
            <a:r>
              <a:rPr lang="en-GB" sz="1800" dirty="0"/>
              <a:t>		</a:t>
            </a:r>
            <a:r>
              <a:rPr lang="en-GB" sz="1800" dirty="0" smtClean="0"/>
              <a:t>vP2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K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err="1" smtClean="0"/>
              <a:t>ba</a:t>
            </a:r>
            <a:r>
              <a:rPr lang="en-GB" sz="1800" dirty="0" smtClean="0"/>
              <a:t>	Specv2</a:t>
            </a:r>
            <a:r>
              <a:rPr lang="en-GB" sz="1800" dirty="0"/>
              <a:t>		</a:t>
            </a:r>
            <a:r>
              <a:rPr lang="en-GB" sz="1800" dirty="0" smtClean="0"/>
              <a:t>v’2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NP/DP       v2</a:t>
            </a:r>
            <a:r>
              <a:rPr lang="en-GB" sz="1800" dirty="0"/>
              <a:t>		</a:t>
            </a:r>
            <a:r>
              <a:rPr lang="en-GB" sz="1800" dirty="0" smtClean="0"/>
              <a:t>VP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619672" y="5517232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555776" y="5517232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699792" y="580526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580526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419872" y="6525344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283968" y="6525344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1547664" y="580526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9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Chinese </a:t>
            </a:r>
            <a:r>
              <a:rPr lang="en-GB" sz="2800" i="1" dirty="0" err="1" smtClean="0"/>
              <a:t>ba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87213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 err="1"/>
              <a:t>grammaticalization</a:t>
            </a:r>
            <a:r>
              <a:rPr lang="en-GB" sz="1800" dirty="0"/>
              <a:t> of Chinese </a:t>
            </a:r>
            <a:r>
              <a:rPr lang="en-GB" sz="1800" dirty="0" smtClean="0"/>
              <a:t>case-markers </a:t>
            </a:r>
            <a:r>
              <a:rPr lang="en-GB" sz="1800" dirty="0"/>
              <a:t>stems from serial verb </a:t>
            </a:r>
            <a:r>
              <a:rPr lang="en-GB" sz="1800" dirty="0" smtClean="0"/>
              <a:t>constructions where these case-markers used to be verbs (</a:t>
            </a:r>
            <a:r>
              <a:rPr lang="en-GB" sz="1800" dirty="0"/>
              <a:t>Chappell and </a:t>
            </a:r>
            <a:r>
              <a:rPr lang="en-GB" sz="1800" dirty="0" err="1"/>
              <a:t>Peyraube</a:t>
            </a:r>
            <a:r>
              <a:rPr lang="en-GB" sz="1800" dirty="0"/>
              <a:t> (2011:787ff</a:t>
            </a:r>
            <a:r>
              <a:rPr lang="en-GB" sz="1800" dirty="0" smtClean="0"/>
              <a:t>)), and in the case of </a:t>
            </a:r>
            <a:r>
              <a:rPr lang="en-GB" sz="1800" i="1" dirty="0" err="1" smtClean="0"/>
              <a:t>ba</a:t>
            </a:r>
            <a:r>
              <a:rPr lang="en-GB" sz="1800" dirty="0" smtClean="0"/>
              <a:t>,</a:t>
            </a:r>
            <a:r>
              <a:rPr lang="en-GB" sz="1800" i="1" dirty="0" smtClean="0"/>
              <a:t> </a:t>
            </a:r>
            <a:r>
              <a:rPr lang="en-GB" sz="1800" dirty="0" smtClean="0"/>
              <a:t>it used to mean ‘to </a:t>
            </a:r>
            <a:r>
              <a:rPr lang="en-GB" sz="1800" dirty="0"/>
              <a:t>take/hold’ (</a:t>
            </a:r>
            <a:r>
              <a:rPr lang="en-GB" sz="1800" dirty="0" err="1"/>
              <a:t>Feng</a:t>
            </a:r>
            <a:r>
              <a:rPr lang="en-GB" sz="1800" dirty="0"/>
              <a:t> (2002:128), Li (1990:183, 2006:379), Bennett (1981</a:t>
            </a:r>
            <a:r>
              <a:rPr lang="en-GB" sz="1800" dirty="0" smtClean="0"/>
              <a:t>)): </a:t>
            </a:r>
          </a:p>
          <a:p>
            <a:pPr marL="0" indent="0">
              <a:buNone/>
            </a:pPr>
            <a:r>
              <a:rPr lang="en-GB" sz="1800" dirty="0" smtClean="0"/>
              <a:t>12)	</a:t>
            </a:r>
            <a:r>
              <a:rPr lang="en-GB" sz="1800" dirty="0" err="1" smtClean="0"/>
              <a:t>zuo</a:t>
            </a:r>
            <a:r>
              <a:rPr lang="en-GB" sz="1800" dirty="0"/>
              <a:t>	</a:t>
            </a:r>
            <a:r>
              <a:rPr lang="en-GB" sz="1800" dirty="0" err="1"/>
              <a:t>shou</a:t>
            </a:r>
            <a:r>
              <a:rPr lang="en-GB" sz="1800" dirty="0"/>
              <a:t>	</a:t>
            </a:r>
            <a:r>
              <a:rPr lang="en-GB" sz="1800" dirty="0" err="1"/>
              <a:t>ba</a:t>
            </a:r>
            <a:r>
              <a:rPr lang="en-GB" sz="1800" dirty="0"/>
              <a:t>	qi	</a:t>
            </a:r>
            <a:r>
              <a:rPr lang="en-GB" sz="1800" dirty="0" err="1"/>
              <a:t>zhou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left</a:t>
            </a:r>
            <a:r>
              <a:rPr lang="en-GB" sz="1800" dirty="0"/>
              <a:t>	hand	BA	his	sleeve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He held his sleeve with his left hand.’ (Yan </a:t>
            </a:r>
            <a:r>
              <a:rPr lang="en-GB" sz="1800" dirty="0" err="1"/>
              <a:t>Ce</a:t>
            </a:r>
            <a:r>
              <a:rPr lang="en-GB" sz="1800" dirty="0"/>
              <a:t>, in </a:t>
            </a:r>
            <a:r>
              <a:rPr lang="en-GB" sz="1800" dirty="0" err="1"/>
              <a:t>Feng</a:t>
            </a:r>
            <a:r>
              <a:rPr lang="en-GB" sz="1800" dirty="0"/>
              <a:t> (2002:127</a:t>
            </a:r>
            <a:r>
              <a:rPr lang="en-GB" sz="1800" dirty="0" smtClean="0"/>
              <a:t>))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 serial verb constructions, </a:t>
            </a:r>
            <a:r>
              <a:rPr lang="en-GB" sz="1800" i="1" dirty="0" err="1" smtClean="0"/>
              <a:t>ba</a:t>
            </a:r>
            <a:r>
              <a:rPr lang="en-GB" sz="1800" i="1" dirty="0" smtClean="0"/>
              <a:t> </a:t>
            </a:r>
            <a:r>
              <a:rPr lang="en-GB" sz="1800" dirty="0" smtClean="0"/>
              <a:t>is ambiguous (</a:t>
            </a:r>
            <a:r>
              <a:rPr lang="en-GB" sz="1800" dirty="0" err="1" smtClean="0"/>
              <a:t>Feng</a:t>
            </a:r>
            <a:r>
              <a:rPr lang="en-GB" sz="1800" dirty="0" smtClean="0"/>
              <a:t> </a:t>
            </a:r>
            <a:r>
              <a:rPr lang="en-GB" sz="1800" dirty="0"/>
              <a:t>(2002:127, 132ff), </a:t>
            </a:r>
            <a:r>
              <a:rPr lang="en-GB" sz="1800" dirty="0" err="1"/>
              <a:t>Peyraube</a:t>
            </a:r>
            <a:r>
              <a:rPr lang="en-GB" sz="1800" dirty="0"/>
              <a:t> (1989</a:t>
            </a:r>
            <a:r>
              <a:rPr lang="en-GB" sz="1800" dirty="0" smtClean="0"/>
              <a:t>), Chappell </a:t>
            </a:r>
            <a:r>
              <a:rPr lang="en-GB" sz="1800" dirty="0"/>
              <a:t>and </a:t>
            </a:r>
            <a:r>
              <a:rPr lang="en-GB" sz="1800" dirty="0" err="1"/>
              <a:t>Peyraube</a:t>
            </a:r>
            <a:r>
              <a:rPr lang="en-GB" sz="1800" dirty="0"/>
              <a:t> (2011:788</a:t>
            </a:r>
            <a:r>
              <a:rPr lang="en-GB" sz="1800" dirty="0" smtClean="0"/>
              <a:t>)):</a:t>
            </a:r>
          </a:p>
          <a:p>
            <a:pPr marL="0" indent="0">
              <a:buNone/>
            </a:pPr>
            <a:r>
              <a:rPr lang="en-GB" sz="1800" dirty="0" smtClean="0"/>
              <a:t>13) </a:t>
            </a:r>
            <a:r>
              <a:rPr lang="en-GB" sz="1800" dirty="0"/>
              <a:t>	</a:t>
            </a:r>
            <a:r>
              <a:rPr lang="en-GB" sz="1800" dirty="0" err="1"/>
              <a:t>xian</a:t>
            </a:r>
            <a:r>
              <a:rPr lang="en-GB" sz="1800" dirty="0"/>
              <a:t>	</a:t>
            </a:r>
            <a:r>
              <a:rPr lang="en-GB" sz="1800" dirty="0" err="1"/>
              <a:t>chang</a:t>
            </a:r>
            <a:r>
              <a:rPr lang="en-GB" sz="1800" dirty="0"/>
              <a:t>	</a:t>
            </a:r>
            <a:r>
              <a:rPr lang="en-GB" sz="1800" dirty="0" err="1"/>
              <a:t>ba</a:t>
            </a:r>
            <a:r>
              <a:rPr lang="en-GB" sz="1800" dirty="0"/>
              <a:t>	</a:t>
            </a:r>
            <a:r>
              <a:rPr lang="en-GB" sz="1800" dirty="0" err="1"/>
              <a:t>qin</a:t>
            </a:r>
            <a:r>
              <a:rPr lang="en-GB" sz="1800" dirty="0"/>
              <a:t>	</a:t>
            </a:r>
            <a:r>
              <a:rPr lang="en-GB" sz="1800" dirty="0" err="1"/>
              <a:t>nong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	leisure	often	BA	lute	play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In my leisure, I often take a lute and play </a:t>
            </a:r>
            <a:r>
              <a:rPr lang="en-GB" sz="1800" dirty="0" smtClean="0"/>
              <a:t>it.’ (13a)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‘In my leisure, I </a:t>
            </a:r>
            <a:r>
              <a:rPr lang="en-GB" sz="1800" dirty="0"/>
              <a:t>often </a:t>
            </a:r>
            <a:r>
              <a:rPr lang="en-GB" sz="1800" dirty="0" smtClean="0"/>
              <a:t>play a lute.’  (13b)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(</a:t>
            </a:r>
            <a:r>
              <a:rPr lang="en-GB" sz="1800" dirty="0" err="1"/>
              <a:t>Ji</a:t>
            </a:r>
            <a:r>
              <a:rPr lang="en-GB" sz="1800" dirty="0"/>
              <a:t> Du Shi Yi, 8</a:t>
            </a:r>
            <a:r>
              <a:rPr lang="en-GB" sz="1800" baseline="30000" dirty="0"/>
              <a:t>th</a:t>
            </a:r>
            <a:r>
              <a:rPr lang="en-GB" sz="1800" dirty="0"/>
              <a:t> century AD)</a:t>
            </a:r>
          </a:p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875296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ba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can be analysed as a lexical verb meaning ‘to take/hold’ (</a:t>
            </a:r>
            <a:r>
              <a:rPr lang="en-GB" sz="1800" dirty="0" err="1"/>
              <a:t>Feng</a:t>
            </a:r>
            <a:r>
              <a:rPr lang="en-GB" sz="1800" dirty="0"/>
              <a:t> (2002:128), Li (1990:183, 2006:379), Bennett (1981)), in which case this is a serial verb construction in which there are two adjacent VPs: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18bi</a:t>
            </a:r>
            <a:r>
              <a:rPr lang="en-GB" sz="1800" dirty="0"/>
              <a:t>)	</a:t>
            </a:r>
            <a:r>
              <a:rPr lang="en-GB" sz="1800" dirty="0" smtClean="0"/>
              <a:t>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T’</a:t>
            </a:r>
          </a:p>
          <a:p>
            <a:pPr marL="0" indent="0">
              <a:buNone/>
            </a:pPr>
            <a:r>
              <a:rPr lang="en-GB" sz="1800" dirty="0" err="1" smtClean="0"/>
              <a:t>AdvP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err="1" smtClean="0"/>
              <a:t>xian</a:t>
            </a:r>
            <a:r>
              <a:rPr lang="en-GB" sz="1800" dirty="0"/>
              <a:t>	</a:t>
            </a:r>
            <a:r>
              <a:rPr lang="en-GB" sz="1800" dirty="0" err="1" smtClean="0"/>
              <a:t>AdvP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chang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T</a:t>
            </a:r>
            <a:r>
              <a:rPr lang="en-GB" sz="1800" dirty="0"/>
              <a:t>		vP1</a:t>
            </a:r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/>
              <a:t>	Ø		v’1 </a:t>
            </a:r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/>
              <a:t>		v1		</a:t>
            </a:r>
            <a:r>
              <a:rPr lang="en-GB" sz="1800" dirty="0" smtClean="0"/>
              <a:t>vP2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Ø</a:t>
            </a:r>
            <a:r>
              <a:rPr lang="en-GB" sz="1800" dirty="0"/>
              <a:t>	Specv2		v’2</a:t>
            </a:r>
          </a:p>
          <a:p>
            <a:pPr marL="0" indent="0">
              <a:buNone/>
            </a:pPr>
            <a:r>
              <a:rPr lang="en-GB" sz="1800" dirty="0" smtClean="0"/>
              <a:t>				Ø</a:t>
            </a:r>
            <a:r>
              <a:rPr lang="en-GB" sz="1800" dirty="0"/>
              <a:t>	v2		VP</a:t>
            </a:r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Ø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VP1</a:t>
            </a:r>
            <a:r>
              <a:rPr lang="en-GB" sz="1800" dirty="0"/>
              <a:t>	</a:t>
            </a:r>
            <a:r>
              <a:rPr lang="en-GB" sz="1800" dirty="0" smtClean="0"/>
              <a:t>	VP2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	</a:t>
            </a:r>
            <a:r>
              <a:rPr lang="en-GB" sz="1800" dirty="0" smtClean="0"/>
              <a:t>V’1</a:t>
            </a:r>
            <a:r>
              <a:rPr lang="en-GB" sz="1800" dirty="0"/>
              <a:t>	</a:t>
            </a:r>
            <a:r>
              <a:rPr lang="en-GB" sz="1800" dirty="0" smtClean="0"/>
              <a:t>	V’2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V1</a:t>
            </a:r>
            <a:r>
              <a:rPr lang="en-GB" sz="1800" dirty="0"/>
              <a:t>	</a:t>
            </a:r>
            <a:r>
              <a:rPr lang="en-GB" sz="1800" dirty="0" smtClean="0"/>
              <a:t>        NP	V2</a:t>
            </a:r>
            <a:r>
              <a:rPr lang="en-GB" sz="1800" dirty="0"/>
              <a:t>	  </a:t>
            </a:r>
            <a:r>
              <a:rPr lang="en-GB" sz="1800" dirty="0" smtClean="0"/>
              <a:t>     NP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			</a:t>
            </a:r>
            <a:r>
              <a:rPr lang="en-GB" sz="1800" dirty="0" err="1" smtClean="0"/>
              <a:t>ba</a:t>
            </a:r>
            <a:r>
              <a:rPr lang="en-GB" sz="1800" dirty="0"/>
              <a:t>	</a:t>
            </a:r>
            <a:r>
              <a:rPr lang="en-GB" sz="1800" dirty="0" smtClean="0"/>
              <a:t>        </a:t>
            </a:r>
            <a:r>
              <a:rPr lang="en-GB" sz="1800" dirty="0" err="1" smtClean="0"/>
              <a:t>qin</a:t>
            </a:r>
            <a:r>
              <a:rPr lang="en-GB" sz="1800" dirty="0"/>
              <a:t>	</a:t>
            </a:r>
            <a:r>
              <a:rPr lang="en-GB" sz="1800" dirty="0" err="1"/>
              <a:t>nong</a:t>
            </a:r>
            <a:r>
              <a:rPr lang="en-GB" sz="1800" dirty="0"/>
              <a:t>	</a:t>
            </a:r>
            <a:r>
              <a:rPr lang="en-GB" sz="1800" dirty="0" smtClean="0"/>
              <a:t>        Ø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[</a:t>
            </a:r>
            <a:r>
              <a:rPr lang="en-GB" sz="1800" dirty="0" err="1" smtClean="0"/>
              <a:t>i</a:t>
            </a:r>
            <a:r>
              <a:rPr lang="en-GB" sz="1800" dirty="0" smtClean="0"/>
              <a:t>-V]	      [</a:t>
            </a:r>
            <a:r>
              <a:rPr lang="en-GB" sz="1800" dirty="0" err="1" smtClean="0"/>
              <a:t>i</a:t>
            </a:r>
            <a:r>
              <a:rPr lang="en-GB" sz="1800" dirty="0" smtClean="0"/>
              <a:t>-N]	[</a:t>
            </a:r>
            <a:r>
              <a:rPr lang="en-GB" sz="1800" dirty="0" err="1" smtClean="0"/>
              <a:t>i</a:t>
            </a:r>
            <a:r>
              <a:rPr lang="en-GB" sz="1800" dirty="0" smtClean="0"/>
              <a:t>-V]	   [</a:t>
            </a:r>
            <a:r>
              <a:rPr lang="en-GB" sz="1800" dirty="0" err="1" smtClean="0"/>
              <a:t>i</a:t>
            </a:r>
            <a:r>
              <a:rPr lang="en-GB" sz="1800" dirty="0" smtClean="0"/>
              <a:t>-N]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[u-N]	      [u-V]	[u-N]	   [u-V]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547664" y="14847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899592" y="1772816"/>
            <a:ext cx="6480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547664" y="1772816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1763688" y="2132856"/>
            <a:ext cx="648072" cy="108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411760" y="2132856"/>
            <a:ext cx="936104" cy="108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2411760" y="2492896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347864" y="2492896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355976" y="314096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3419872" y="342900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355976" y="3429000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4644008" y="3789040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5220072" y="3789040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5220072" y="4077072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6084168" y="4077072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 flipH="1">
            <a:off x="6228184" y="4437112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7020272" y="4437112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228184" y="50851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8028384" y="50851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H="1">
            <a:off x="5220072" y="5373216"/>
            <a:ext cx="100811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6228184" y="5373216"/>
            <a:ext cx="32403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H="1">
            <a:off x="7092280" y="5373216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8028384" y="5373216"/>
            <a:ext cx="28803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3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ba</a:t>
            </a:r>
            <a:r>
              <a:rPr lang="en-GB" sz="2800" i="1" dirty="0" smtClean="0"/>
              <a:t> </a:t>
            </a:r>
            <a:r>
              <a:rPr lang="en-GB" sz="2800" dirty="0" smtClean="0"/>
              <a:t>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However, </a:t>
            </a:r>
            <a:r>
              <a:rPr lang="en-GB" sz="1800" dirty="0" smtClean="0"/>
              <a:t>as the argument </a:t>
            </a:r>
            <a:r>
              <a:rPr lang="en-GB" sz="1800" dirty="0"/>
              <a:t>in the second VP </a:t>
            </a:r>
            <a:r>
              <a:rPr lang="en-GB" sz="1800" dirty="0" smtClean="0"/>
              <a:t>is empty (</a:t>
            </a:r>
            <a:r>
              <a:rPr lang="en-GB" sz="1800" i="1" dirty="0" err="1" smtClean="0"/>
              <a:t>nong</a:t>
            </a:r>
            <a:r>
              <a:rPr lang="en-GB" sz="1800" i="1" dirty="0" smtClean="0"/>
              <a:t> </a:t>
            </a:r>
            <a:r>
              <a:rPr lang="en-GB" sz="1800" dirty="0"/>
              <a:t>Ø</a:t>
            </a:r>
            <a:r>
              <a:rPr lang="en-GB" sz="1800" dirty="0" smtClean="0"/>
              <a:t>), there is co-reference </a:t>
            </a:r>
            <a:r>
              <a:rPr lang="en-GB" sz="1800" dirty="0"/>
              <a:t>between the complement of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(</a:t>
            </a:r>
            <a:r>
              <a:rPr lang="en-GB" sz="1800" i="1" dirty="0" err="1"/>
              <a:t>qin</a:t>
            </a:r>
            <a:r>
              <a:rPr lang="en-GB" sz="1800" i="1" dirty="0"/>
              <a:t> </a:t>
            </a:r>
            <a:r>
              <a:rPr lang="en-GB" sz="1800" dirty="0"/>
              <a:t>‘lute’) and the object position of the second verb (</a:t>
            </a:r>
            <a:r>
              <a:rPr lang="en-GB" sz="1800" i="1" dirty="0" err="1"/>
              <a:t>nong</a:t>
            </a:r>
            <a:r>
              <a:rPr lang="en-GB" sz="1800" i="1" dirty="0"/>
              <a:t> Ø </a:t>
            </a:r>
            <a:r>
              <a:rPr lang="en-GB" sz="1800" dirty="0"/>
              <a:t>‘to play (something i.e. </a:t>
            </a:r>
            <a:r>
              <a:rPr lang="en-GB" sz="1800" dirty="0" smtClean="0"/>
              <a:t>a lute)). The previous </a:t>
            </a:r>
            <a:r>
              <a:rPr lang="en-GB" sz="1800" dirty="0" err="1" smtClean="0"/>
              <a:t>biclausal</a:t>
            </a:r>
            <a:r>
              <a:rPr lang="en-GB" sz="1800" dirty="0" smtClean="0"/>
              <a:t> structure can therefore be re-analysed as </a:t>
            </a:r>
            <a:r>
              <a:rPr lang="en-GB" sz="1800" dirty="0" err="1" smtClean="0"/>
              <a:t>monoclausal</a:t>
            </a:r>
            <a:r>
              <a:rPr lang="en-GB" sz="1800" dirty="0" smtClean="0"/>
              <a:t>: </a:t>
            </a:r>
            <a:r>
              <a:rPr lang="en-GB" sz="1800" i="1" dirty="0" err="1" smtClean="0"/>
              <a:t>ba</a:t>
            </a:r>
            <a:r>
              <a:rPr lang="en-GB" sz="1800" i="1" dirty="0" smtClean="0"/>
              <a:t> </a:t>
            </a:r>
            <a:r>
              <a:rPr lang="en-GB" sz="1800" dirty="0" smtClean="0"/>
              <a:t>is re-analysed </a:t>
            </a:r>
            <a:r>
              <a:rPr lang="en-GB" sz="1800" dirty="0"/>
              <a:t>as an accusative case-marker </a:t>
            </a:r>
            <a:r>
              <a:rPr lang="en-GB" sz="1800" dirty="0" smtClean="0"/>
              <a:t>for the second (main) verb, and is hence merged under </a:t>
            </a:r>
            <a:r>
              <a:rPr lang="en-GB" sz="1800" dirty="0"/>
              <a:t>v1 and its complement </a:t>
            </a:r>
            <a:r>
              <a:rPr lang="en-GB" sz="1800" dirty="0" smtClean="0"/>
              <a:t>(</a:t>
            </a:r>
            <a:r>
              <a:rPr lang="en-GB" sz="1800" i="1" dirty="0" err="1" smtClean="0"/>
              <a:t>qin</a:t>
            </a:r>
            <a:r>
              <a:rPr lang="en-GB" sz="1800" dirty="0" smtClean="0"/>
              <a:t>) moves </a:t>
            </a:r>
            <a:r>
              <a:rPr lang="en-GB" sz="1800" dirty="0"/>
              <a:t>to Specv2 </a:t>
            </a:r>
            <a:r>
              <a:rPr lang="en-GB" sz="1800" dirty="0" smtClean="0"/>
              <a:t>(</a:t>
            </a:r>
            <a:r>
              <a:rPr lang="en-GB" sz="1800" dirty="0" err="1"/>
              <a:t>Feng</a:t>
            </a:r>
            <a:r>
              <a:rPr lang="en-GB" sz="1800" dirty="0"/>
              <a:t> (2002:132)): </a:t>
            </a:r>
          </a:p>
          <a:p>
            <a:pPr marL="0" indent="0">
              <a:buNone/>
            </a:pPr>
            <a:r>
              <a:rPr lang="en-GB" sz="1800" dirty="0"/>
              <a:t>18bii</a:t>
            </a:r>
            <a:r>
              <a:rPr lang="en-GB" sz="1800" dirty="0" smtClean="0"/>
              <a:t>)</a:t>
            </a:r>
            <a:r>
              <a:rPr lang="en-GB" sz="1800" dirty="0"/>
              <a:t>	TP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T’</a:t>
            </a:r>
          </a:p>
          <a:p>
            <a:pPr marL="0" indent="0">
              <a:buNone/>
            </a:pPr>
            <a:r>
              <a:rPr lang="en-GB" sz="1800" dirty="0" err="1" smtClean="0"/>
              <a:t>AdvP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err="1" smtClean="0"/>
              <a:t>xian</a:t>
            </a:r>
            <a:r>
              <a:rPr lang="en-GB" sz="1800" dirty="0"/>
              <a:t>	</a:t>
            </a:r>
            <a:r>
              <a:rPr lang="en-GB" sz="1800" dirty="0" err="1"/>
              <a:t>AdvP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err="1" smtClean="0"/>
              <a:t>chang</a:t>
            </a:r>
            <a:r>
              <a:rPr lang="en-GB" sz="1800" dirty="0"/>
              <a:t>	T		vP1</a:t>
            </a:r>
          </a:p>
          <a:p>
            <a:pPr marL="0" indent="0">
              <a:buNone/>
            </a:pPr>
            <a:r>
              <a:rPr lang="en-GB" sz="1800" dirty="0" smtClean="0"/>
              <a:t>		Ø</a:t>
            </a:r>
            <a:r>
              <a:rPr lang="en-GB" sz="1800" dirty="0"/>
              <a:t>		v’1</a:t>
            </a:r>
          </a:p>
          <a:p>
            <a:pPr marL="0" indent="0">
              <a:buNone/>
            </a:pPr>
            <a:r>
              <a:rPr lang="en-GB" sz="1800" dirty="0" smtClean="0"/>
              <a:t>			v1</a:t>
            </a:r>
            <a:r>
              <a:rPr lang="en-GB" sz="1800" dirty="0"/>
              <a:t>		vP2</a:t>
            </a:r>
          </a:p>
          <a:p>
            <a:pPr marL="0" indent="0">
              <a:buNone/>
            </a:pPr>
            <a:r>
              <a:rPr lang="en-GB" sz="1800" dirty="0"/>
              <a:t>		  </a:t>
            </a:r>
            <a:r>
              <a:rPr lang="en-GB" sz="1800" dirty="0" smtClean="0"/>
              <a:t>     </a:t>
            </a:r>
            <a:r>
              <a:rPr lang="en-GB" sz="1800" dirty="0"/>
              <a:t>K(accusative)	Specv2		v’2 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ba</a:t>
            </a:r>
            <a:r>
              <a:rPr lang="en-GB" sz="1800" dirty="0"/>
              <a:t>	</a:t>
            </a:r>
            <a:r>
              <a:rPr lang="en-GB" sz="1800" dirty="0" err="1"/>
              <a:t>qin</a:t>
            </a:r>
            <a:r>
              <a:rPr lang="en-GB" sz="1800" dirty="0"/>
              <a:t> </a:t>
            </a:r>
            <a:r>
              <a:rPr lang="en-GB" sz="1800" baseline="-25000" dirty="0" err="1"/>
              <a:t>i</a:t>
            </a:r>
            <a:r>
              <a:rPr lang="en-GB" sz="1800" dirty="0"/>
              <a:t>	v2		</a:t>
            </a:r>
            <a:r>
              <a:rPr lang="en-GB" sz="1800" dirty="0" smtClean="0"/>
              <a:t>VP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[</a:t>
            </a:r>
            <a:r>
              <a:rPr lang="en-GB" sz="1800" dirty="0" err="1"/>
              <a:t>i-K:acc</a:t>
            </a:r>
            <a:r>
              <a:rPr lang="en-GB" sz="1800" dirty="0"/>
              <a:t>]	</a:t>
            </a:r>
            <a:r>
              <a:rPr lang="en-GB" sz="1800" dirty="0" smtClean="0"/>
              <a:t>[</a:t>
            </a:r>
            <a:r>
              <a:rPr lang="en-GB" sz="1800" dirty="0" err="1" smtClean="0"/>
              <a:t>i</a:t>
            </a:r>
            <a:r>
              <a:rPr lang="en-GB" sz="1800" dirty="0" smtClean="0"/>
              <a:t>-N</a:t>
            </a:r>
            <a:r>
              <a:rPr lang="en-GB" sz="1800" dirty="0"/>
              <a:t>]	Ø		</a:t>
            </a:r>
            <a:r>
              <a:rPr lang="en-GB" sz="1800" dirty="0" smtClean="0"/>
              <a:t>V’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[u-N]			</a:t>
            </a:r>
            <a:r>
              <a:rPr lang="en-GB" sz="1800" dirty="0" smtClean="0"/>
              <a:t>V</a:t>
            </a:r>
            <a:r>
              <a:rPr lang="en-GB" sz="1800" dirty="0"/>
              <a:t>		NP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smtClean="0"/>
              <a:t>[u-V]</a:t>
            </a:r>
            <a:r>
              <a:rPr lang="en-GB" sz="1800" dirty="0"/>
              <a:t>	      		</a:t>
            </a:r>
            <a:r>
              <a:rPr lang="en-GB" sz="1800" dirty="0" err="1" smtClean="0"/>
              <a:t>nong</a:t>
            </a:r>
            <a:r>
              <a:rPr lang="en-GB" sz="1800" dirty="0"/>
              <a:t>		t </a:t>
            </a:r>
            <a:r>
              <a:rPr lang="en-GB" sz="1800" baseline="-25000" dirty="0" err="1" smtClean="0"/>
              <a:t>i</a:t>
            </a:r>
            <a:endParaRPr lang="en-GB" sz="1800" baseline="-25000" dirty="0"/>
          </a:p>
          <a:p>
            <a:pPr marL="0" indent="0">
              <a:buNone/>
            </a:pPr>
            <a:r>
              <a:rPr lang="en-GB" sz="1800" baseline="-25000" dirty="0" smtClean="0"/>
              <a:t>						</a:t>
            </a:r>
            <a:r>
              <a:rPr lang="en-GB" sz="1800" dirty="0" smtClean="0"/>
              <a:t>[</a:t>
            </a:r>
            <a:r>
              <a:rPr lang="en-GB" sz="1800" dirty="0" err="1" smtClean="0"/>
              <a:t>i</a:t>
            </a:r>
            <a:r>
              <a:rPr lang="en-GB" sz="1800" dirty="0" smtClean="0"/>
              <a:t>-V]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[u-K]</a:t>
            </a:r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547664" y="220486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827584" y="2564904"/>
            <a:ext cx="72008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547664" y="2600908"/>
            <a:ext cx="792088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1763688" y="2924944"/>
            <a:ext cx="6480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411760" y="2924944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483768" y="3284984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47864" y="3284984"/>
            <a:ext cx="100811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355976" y="35730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3419872" y="3933056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83968" y="3933056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4644008" y="4293096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220072" y="4293096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5220072" y="4581128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084168" y="4581128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20272" y="48691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 flipH="1">
            <a:off x="6084168" y="5229200"/>
            <a:ext cx="9361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7020272" y="5229200"/>
            <a:ext cx="100811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3419872" y="42210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732240" y="1830303"/>
            <a:ext cx="23940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SIMPLER</a:t>
            </a:r>
            <a:r>
              <a:rPr lang="en-GB" sz="3200" dirty="0" smtClean="0"/>
              <a:t>:</a:t>
            </a:r>
          </a:p>
          <a:p>
            <a:r>
              <a:rPr lang="en-GB" dirty="0" smtClean="0"/>
              <a:t>fewer ‘feature </a:t>
            </a:r>
            <a:r>
              <a:rPr lang="en-GB" dirty="0" err="1" smtClean="0"/>
              <a:t>syncretisms</a:t>
            </a:r>
            <a:r>
              <a:rPr lang="en-GB" dirty="0" smtClean="0"/>
              <a:t>’, as the </a:t>
            </a:r>
            <a:r>
              <a:rPr lang="en-GB" i="1" dirty="0" smtClean="0"/>
              <a:t>Agree </a:t>
            </a:r>
            <a:r>
              <a:rPr lang="en-GB" dirty="0" smtClean="0"/>
              <a:t>relation between the second verb (</a:t>
            </a:r>
            <a:r>
              <a:rPr lang="en-GB" i="1" dirty="0" err="1" smtClean="0"/>
              <a:t>nong</a:t>
            </a:r>
            <a:r>
              <a:rPr lang="en-GB" dirty="0" smtClean="0"/>
              <a:t>) and its nominal is lost, and </a:t>
            </a:r>
            <a:r>
              <a:rPr lang="en-GB" dirty="0" err="1" smtClean="0"/>
              <a:t>i</a:t>
            </a:r>
            <a:r>
              <a:rPr lang="en-GB" dirty="0" smtClean="0"/>
              <a:t>-V &gt; u-V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0234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ba</a:t>
            </a:r>
            <a:r>
              <a:rPr lang="en-GB" sz="2800" dirty="0" smtClean="0"/>
              <a:t>: ‘lateral’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118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In this analysis, Chinese </a:t>
            </a:r>
            <a:r>
              <a:rPr lang="en-GB" sz="1800" i="1" dirty="0" err="1" smtClean="0"/>
              <a:t>ba</a:t>
            </a:r>
            <a:r>
              <a:rPr lang="en-GB" sz="1800" i="1" dirty="0" smtClean="0"/>
              <a:t> </a:t>
            </a:r>
            <a:r>
              <a:rPr lang="en-GB" sz="1800" dirty="0" smtClean="0"/>
              <a:t>becomes a case-marker and gains features ([</a:t>
            </a:r>
            <a:r>
              <a:rPr lang="en-GB" sz="1800" dirty="0" err="1" smtClean="0"/>
              <a:t>i</a:t>
            </a:r>
            <a:r>
              <a:rPr lang="en-GB" sz="1800" dirty="0" smtClean="0"/>
              <a:t>-K]) that are not in the original cue but are ‘laterally’ inferred from pragmatics, since Chinese has never had morphological case and should therefore not have K(case) in the first place. </a:t>
            </a:r>
          </a:p>
          <a:p>
            <a:pPr marL="0" indent="0">
              <a:buNone/>
            </a:pPr>
            <a:r>
              <a:rPr lang="en-GB" sz="1800" dirty="0" smtClean="0"/>
              <a:t>This ties in with the fact that all Chinese co-verbs (i.e. case-markers) are all phonological and syntactically strong in modern Chinese, since I </a:t>
            </a:r>
            <a:r>
              <a:rPr lang="en-GB" sz="1800" dirty="0"/>
              <a:t>have not found any evidence for ‘phonological weakening’/</a:t>
            </a:r>
            <a:r>
              <a:rPr lang="en-GB" sz="1800" dirty="0" smtClean="0"/>
              <a:t>’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in that all of them are still </a:t>
            </a:r>
            <a:r>
              <a:rPr lang="en-GB" sz="1800" dirty="0"/>
              <a:t>fully toned in modern Mandarin: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(tone 3), </a:t>
            </a:r>
            <a:r>
              <a:rPr lang="en-GB" sz="1800" i="1" dirty="0" err="1"/>
              <a:t>jiang</a:t>
            </a:r>
            <a:r>
              <a:rPr lang="en-GB" sz="1800" i="1" dirty="0"/>
              <a:t> </a:t>
            </a:r>
            <a:r>
              <a:rPr lang="en-GB" sz="1800" dirty="0"/>
              <a:t>(tone 1), </a:t>
            </a:r>
            <a:r>
              <a:rPr lang="en-GB" sz="1800" i="1" dirty="0" err="1"/>
              <a:t>qu</a:t>
            </a:r>
            <a:r>
              <a:rPr lang="en-GB" sz="1800" i="1" dirty="0"/>
              <a:t> </a:t>
            </a:r>
            <a:r>
              <a:rPr lang="en-GB" sz="1800" dirty="0"/>
              <a:t>(tone 3), </a:t>
            </a:r>
            <a:r>
              <a:rPr lang="en-GB" sz="1800" i="1" dirty="0" err="1"/>
              <a:t>na</a:t>
            </a:r>
            <a:r>
              <a:rPr lang="en-GB" sz="1800" i="1" dirty="0"/>
              <a:t> </a:t>
            </a:r>
            <a:r>
              <a:rPr lang="en-GB" sz="1800" dirty="0"/>
              <a:t>(tone 2), </a:t>
            </a:r>
            <a:r>
              <a:rPr lang="en-GB" sz="1800" i="1" dirty="0" err="1"/>
              <a:t>gei</a:t>
            </a:r>
            <a:r>
              <a:rPr lang="en-GB" sz="1800" i="1" dirty="0"/>
              <a:t> </a:t>
            </a:r>
            <a:r>
              <a:rPr lang="en-GB" sz="1800" dirty="0"/>
              <a:t>(tone 3), </a:t>
            </a:r>
            <a:r>
              <a:rPr lang="en-GB" sz="1800" i="1" dirty="0"/>
              <a:t>bang </a:t>
            </a:r>
            <a:r>
              <a:rPr lang="en-GB" sz="1800" dirty="0"/>
              <a:t>(tone 4), </a:t>
            </a:r>
            <a:r>
              <a:rPr lang="en-GB" sz="1800" i="1" dirty="0" err="1"/>
              <a:t>dai</a:t>
            </a:r>
            <a:r>
              <a:rPr lang="en-GB" sz="1800" i="1" dirty="0"/>
              <a:t> </a:t>
            </a:r>
            <a:r>
              <a:rPr lang="en-GB" sz="1800" dirty="0"/>
              <a:t>(tone 4), </a:t>
            </a:r>
            <a:r>
              <a:rPr lang="en-GB" sz="1800" i="1" dirty="0"/>
              <a:t>gong </a:t>
            </a:r>
            <a:r>
              <a:rPr lang="en-GB" sz="1800" dirty="0"/>
              <a:t>(tone 4), </a:t>
            </a:r>
            <a:r>
              <a:rPr lang="en-GB" sz="1800" i="1" dirty="0"/>
              <a:t>tong </a:t>
            </a:r>
            <a:r>
              <a:rPr lang="en-GB" sz="1800" dirty="0"/>
              <a:t>(tone 2), </a:t>
            </a:r>
            <a:r>
              <a:rPr lang="en-GB" sz="1800" i="1" dirty="0"/>
              <a:t>gen </a:t>
            </a:r>
            <a:r>
              <a:rPr lang="en-GB" sz="1800" dirty="0"/>
              <a:t>(tone 1), </a:t>
            </a:r>
            <a:r>
              <a:rPr lang="en-GB" sz="1800" i="1" dirty="0" err="1"/>
              <a:t>bei</a:t>
            </a:r>
            <a:r>
              <a:rPr lang="en-GB" sz="1800" i="1" dirty="0"/>
              <a:t> </a:t>
            </a:r>
            <a:r>
              <a:rPr lang="en-GB" sz="1800" dirty="0"/>
              <a:t>(tone 4). I have found no evidence for ‘phonological weakening’/’</a:t>
            </a:r>
            <a:r>
              <a:rPr lang="en-GB" sz="1800" dirty="0" err="1"/>
              <a:t>univerbation</a:t>
            </a:r>
            <a:r>
              <a:rPr lang="en-GB" sz="1800" dirty="0"/>
              <a:t>’ in related dialects either. </a:t>
            </a:r>
            <a:r>
              <a:rPr lang="en-GB" sz="1800" dirty="0" smtClean="0"/>
              <a:t>There </a:t>
            </a:r>
            <a:r>
              <a:rPr lang="en-GB" sz="1800" dirty="0"/>
              <a:t>is therefore no ‘semantic bleaching’ either, since these </a:t>
            </a:r>
            <a:r>
              <a:rPr lang="en-GB" sz="1800" dirty="0" err="1"/>
              <a:t>deverbal</a:t>
            </a:r>
            <a:r>
              <a:rPr lang="en-GB" sz="1800" dirty="0"/>
              <a:t> case-markers seem to have gained features from pragmatics.  </a:t>
            </a:r>
          </a:p>
          <a:p>
            <a:pPr marL="0" indent="0">
              <a:buNone/>
            </a:pPr>
            <a:r>
              <a:rPr lang="en-GB" sz="1800" dirty="0" err="1" smtClean="0"/>
              <a:t>Zou</a:t>
            </a:r>
            <a:r>
              <a:rPr lang="en-GB" sz="1800" dirty="0" smtClean="0"/>
              <a:t> </a:t>
            </a:r>
            <a:r>
              <a:rPr lang="en-GB" sz="1800" dirty="0"/>
              <a:t>(1995:77) argues that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is pronounced differently when it functions as a lexical verb (V) and as a case-marker (K), since in the certain dialects the former is retained and has to be pronounced as [</a:t>
            </a:r>
            <a:r>
              <a:rPr lang="en-GB" sz="1800" dirty="0" err="1"/>
              <a:t>ba</a:t>
            </a:r>
            <a:r>
              <a:rPr lang="en-GB" sz="1800" dirty="0"/>
              <a:t>], whereas the latter can be optionally pronounced as [</a:t>
            </a:r>
            <a:r>
              <a:rPr lang="en-GB" sz="1800" dirty="0" err="1"/>
              <a:t>bai</a:t>
            </a:r>
            <a:r>
              <a:rPr lang="en-GB" sz="1800" dirty="0"/>
              <a:t>]. However, it is hard to argue that [</a:t>
            </a:r>
            <a:r>
              <a:rPr lang="en-GB" sz="1800" dirty="0" err="1"/>
              <a:t>bai</a:t>
            </a:r>
            <a:r>
              <a:rPr lang="en-GB" sz="1800" dirty="0"/>
              <a:t>] in Chinese is ‘phonologically weaker’ than [</a:t>
            </a:r>
            <a:r>
              <a:rPr lang="en-GB" sz="1800" dirty="0" err="1"/>
              <a:t>ba</a:t>
            </a:r>
            <a:r>
              <a:rPr lang="en-GB" sz="1800" dirty="0"/>
              <a:t>], and so this is best analysed as a variant pronunciation rather than the result of ‘phonological weakening</a:t>
            </a:r>
            <a:r>
              <a:rPr lang="en-GB" sz="1800" dirty="0" smtClean="0"/>
              <a:t>’. Moreover, although </a:t>
            </a:r>
            <a:r>
              <a:rPr lang="en-GB" sz="1800" dirty="0" err="1" smtClean="0"/>
              <a:t>Feng</a:t>
            </a:r>
            <a:r>
              <a:rPr lang="en-GB" sz="1800" dirty="0" smtClean="0"/>
              <a:t> </a:t>
            </a:r>
            <a:r>
              <a:rPr lang="en-GB" sz="1800" dirty="0"/>
              <a:t>(2002:134-136) points out that in the </a:t>
            </a:r>
            <a:r>
              <a:rPr lang="en-GB" sz="1800" dirty="0" err="1"/>
              <a:t>grammaticalization</a:t>
            </a:r>
            <a:r>
              <a:rPr lang="en-GB" sz="1800" dirty="0"/>
              <a:t> of Chinese </a:t>
            </a:r>
            <a:r>
              <a:rPr lang="en-GB" sz="1800" i="1" dirty="0" err="1"/>
              <a:t>ba</a:t>
            </a:r>
            <a:r>
              <a:rPr lang="en-GB" sz="1800" dirty="0"/>
              <a:t> there has been a prosodic shift away from </a:t>
            </a:r>
            <a:r>
              <a:rPr lang="en-GB" sz="1800" i="1" dirty="0" err="1"/>
              <a:t>ba</a:t>
            </a:r>
            <a:r>
              <a:rPr lang="en-GB" sz="1800" dirty="0"/>
              <a:t> to the second verb in the serial verb construction, given that the second verb is re-analysed as the main </a:t>
            </a:r>
            <a:r>
              <a:rPr lang="en-GB" sz="1800" dirty="0" smtClean="0"/>
              <a:t>verb, this </a:t>
            </a:r>
            <a:r>
              <a:rPr lang="en-GB" sz="1800" dirty="0"/>
              <a:t>loss of prosodic focus does not seem to have led to the loss of tone or any phonological segment in modern Chinese </a:t>
            </a:r>
            <a:r>
              <a:rPr lang="en-GB" sz="1800" i="1" dirty="0" err="1"/>
              <a:t>ba</a:t>
            </a:r>
            <a:r>
              <a:rPr lang="en-GB" sz="1800" dirty="0"/>
              <a:t>. Prosody is perhaps best analysed as not causing ‘phonological weakening’ here.  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9962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in Chinese (1) 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In order to support my claim that Chinese </a:t>
            </a:r>
            <a:r>
              <a:rPr lang="en-GB" sz="1800" dirty="0" err="1"/>
              <a:t>deverbal</a:t>
            </a:r>
            <a:r>
              <a:rPr lang="en-GB" sz="1800" dirty="0"/>
              <a:t> case-markers (e.g. </a:t>
            </a:r>
            <a:r>
              <a:rPr lang="en-GB" sz="1800" i="1" dirty="0" err="1"/>
              <a:t>ba</a:t>
            </a:r>
            <a:r>
              <a:rPr lang="en-GB" sz="1800" dirty="0"/>
              <a:t>) do not undergo ‘phonological weakening’ because they conform to ‘lateral’ </a:t>
            </a:r>
            <a:r>
              <a:rPr lang="en-GB" sz="1800" dirty="0" err="1"/>
              <a:t>grammaticalization</a:t>
            </a:r>
            <a:r>
              <a:rPr lang="en-GB" sz="1800" dirty="0"/>
              <a:t>, it is important to examine the effect of ‘upward feature analysis’ in Chinese. </a:t>
            </a:r>
            <a:r>
              <a:rPr lang="en-GB" sz="1800" dirty="0" smtClean="0"/>
              <a:t>The </a:t>
            </a:r>
            <a:r>
              <a:rPr lang="en-GB" sz="1800" dirty="0"/>
              <a:t>two main examples of </a:t>
            </a:r>
            <a:r>
              <a:rPr lang="en-GB" sz="1800" dirty="0" err="1"/>
              <a:t>grammaticalization</a:t>
            </a:r>
            <a:r>
              <a:rPr lang="en-GB" sz="1800" dirty="0"/>
              <a:t> in Chinese cited by Wu (2004) which undergo ‘upward feature analysis’ are: </a:t>
            </a:r>
          </a:p>
          <a:p>
            <a:pPr marL="0" indent="0">
              <a:buNone/>
            </a:pPr>
            <a:r>
              <a:rPr lang="en-GB" sz="1800" dirty="0"/>
              <a:t>Chinese classifier </a:t>
            </a:r>
            <a:r>
              <a:rPr lang="en-GB" sz="1800" i="1" dirty="0" err="1"/>
              <a:t>ge</a:t>
            </a:r>
            <a:r>
              <a:rPr lang="en-GB" sz="1800" i="1" dirty="0"/>
              <a:t> </a:t>
            </a:r>
            <a:r>
              <a:rPr lang="en-GB" sz="1800" dirty="0"/>
              <a:t>&gt; determiner </a:t>
            </a:r>
            <a:r>
              <a:rPr lang="en-GB" sz="1800" i="1" dirty="0" err="1"/>
              <a:t>ge</a:t>
            </a:r>
            <a:r>
              <a:rPr lang="en-GB" sz="1800" dirty="0"/>
              <a:t> (Wu (2004:42-44)): </a:t>
            </a:r>
          </a:p>
          <a:p>
            <a:pPr marL="0" lvl="0" indent="0">
              <a:buNone/>
            </a:pPr>
            <a:r>
              <a:rPr lang="en-GB" sz="1800" dirty="0" smtClean="0"/>
              <a:t>19) [</a:t>
            </a:r>
            <a:r>
              <a:rPr lang="en-GB" sz="1800" baseline="-25000" dirty="0" smtClean="0"/>
              <a:t>DP</a:t>
            </a:r>
            <a:r>
              <a:rPr lang="en-GB" sz="1800" dirty="0" smtClean="0"/>
              <a:t> </a:t>
            </a:r>
            <a:r>
              <a:rPr lang="en-GB" sz="1800" dirty="0"/>
              <a:t>[</a:t>
            </a:r>
            <a:r>
              <a:rPr lang="en-GB" sz="1800" baseline="-25000" dirty="0"/>
              <a:t>D</a:t>
            </a:r>
            <a:r>
              <a:rPr lang="en-GB" sz="1800" dirty="0"/>
              <a:t> </a:t>
            </a:r>
            <a:r>
              <a:rPr lang="en-GB" sz="1800" i="1" dirty="0" err="1"/>
              <a:t>ge</a:t>
            </a:r>
            <a:r>
              <a:rPr lang="en-GB" sz="1800" i="1" dirty="0"/>
              <a:t> </a:t>
            </a:r>
            <a:r>
              <a:rPr lang="en-GB" sz="1800" baseline="-25000" dirty="0" err="1"/>
              <a:t>i</a:t>
            </a:r>
            <a:r>
              <a:rPr lang="en-GB" sz="1800" dirty="0"/>
              <a:t> [</a:t>
            </a:r>
            <a:r>
              <a:rPr lang="en-GB" sz="1800" baseline="-25000" dirty="0" err="1"/>
              <a:t>NumP</a:t>
            </a:r>
            <a:r>
              <a:rPr lang="en-GB" sz="1800" baseline="-25000" dirty="0"/>
              <a:t> </a:t>
            </a:r>
            <a:r>
              <a:rPr lang="en-GB" sz="1800" dirty="0"/>
              <a:t>[</a:t>
            </a:r>
            <a:r>
              <a:rPr lang="en-GB" sz="1800" baseline="-25000" dirty="0" err="1"/>
              <a:t>Num</a:t>
            </a:r>
            <a:r>
              <a:rPr lang="en-GB" sz="1800" dirty="0"/>
              <a:t> [</a:t>
            </a:r>
            <a:r>
              <a:rPr lang="en-GB" sz="1800" baseline="-25000" dirty="0"/>
              <a:t>CLP</a:t>
            </a:r>
            <a:r>
              <a:rPr lang="en-GB" sz="1800" dirty="0"/>
              <a:t> [</a:t>
            </a:r>
            <a:r>
              <a:rPr lang="en-GB" sz="1800" baseline="-25000" dirty="0"/>
              <a:t>CL</a:t>
            </a:r>
            <a:r>
              <a:rPr lang="en-GB" sz="1800" dirty="0"/>
              <a:t> t </a:t>
            </a:r>
            <a:r>
              <a:rPr lang="en-GB" sz="1800" baseline="-25000" dirty="0" err="1"/>
              <a:t>i</a:t>
            </a:r>
            <a:r>
              <a:rPr lang="en-GB" sz="1800" dirty="0"/>
              <a:t> NP]]]]]] &gt; [</a:t>
            </a:r>
            <a:r>
              <a:rPr lang="en-GB" sz="1800" baseline="-25000" dirty="0"/>
              <a:t>DP</a:t>
            </a:r>
            <a:r>
              <a:rPr lang="en-GB" sz="1800" dirty="0"/>
              <a:t> [</a:t>
            </a:r>
            <a:r>
              <a:rPr lang="en-GB" sz="1800" baseline="-25000" dirty="0"/>
              <a:t>D</a:t>
            </a:r>
            <a:r>
              <a:rPr lang="en-GB" sz="1800" dirty="0"/>
              <a:t> </a:t>
            </a:r>
            <a:r>
              <a:rPr lang="en-GB" sz="1800" i="1" dirty="0" err="1"/>
              <a:t>ge</a:t>
            </a:r>
            <a:r>
              <a:rPr lang="en-GB" sz="1800" i="1" dirty="0"/>
              <a:t> </a:t>
            </a:r>
            <a:r>
              <a:rPr lang="en-GB" sz="1800" baseline="-25000" dirty="0" err="1"/>
              <a:t>i</a:t>
            </a:r>
            <a:r>
              <a:rPr lang="en-GB" sz="1800" dirty="0"/>
              <a:t> [</a:t>
            </a:r>
            <a:r>
              <a:rPr lang="en-GB" sz="1800" baseline="-25000" dirty="0" err="1"/>
              <a:t>NumP</a:t>
            </a:r>
            <a:r>
              <a:rPr lang="en-GB" sz="1800" baseline="-25000" dirty="0"/>
              <a:t> </a:t>
            </a:r>
            <a:r>
              <a:rPr lang="en-GB" sz="1800" dirty="0"/>
              <a:t>[</a:t>
            </a:r>
            <a:r>
              <a:rPr lang="en-GB" sz="1800" baseline="-25000" dirty="0" err="1"/>
              <a:t>Num</a:t>
            </a:r>
            <a:r>
              <a:rPr lang="en-GB" sz="1800" dirty="0"/>
              <a:t> [</a:t>
            </a:r>
            <a:r>
              <a:rPr lang="en-GB" sz="1800" baseline="-25000" dirty="0"/>
              <a:t>CLP</a:t>
            </a:r>
            <a:r>
              <a:rPr lang="en-GB" sz="1800" dirty="0"/>
              <a:t> [</a:t>
            </a:r>
            <a:r>
              <a:rPr lang="en-GB" sz="1800" baseline="-25000" dirty="0"/>
              <a:t>CL</a:t>
            </a:r>
            <a:r>
              <a:rPr lang="en-GB" sz="1800" dirty="0"/>
              <a:t> Ø NP</a:t>
            </a:r>
            <a:r>
              <a:rPr lang="en-GB" sz="1800" dirty="0" smtClean="0"/>
              <a:t>]]]]]]</a:t>
            </a:r>
            <a:endParaRPr lang="en-GB" sz="1800" dirty="0"/>
          </a:p>
          <a:p>
            <a:pPr marL="0" lvl="0" indent="0">
              <a:buNone/>
            </a:pPr>
            <a:r>
              <a:rPr lang="en-GB" sz="1800" dirty="0" smtClean="0"/>
              <a:t>Chinese </a:t>
            </a:r>
            <a:r>
              <a:rPr lang="en-GB" sz="1800" dirty="0"/>
              <a:t>verb </a:t>
            </a:r>
            <a:r>
              <a:rPr lang="en-GB" sz="1800" i="1" dirty="0" err="1"/>
              <a:t>liao</a:t>
            </a:r>
            <a:r>
              <a:rPr lang="en-GB" sz="1800" i="1" dirty="0"/>
              <a:t> </a:t>
            </a:r>
            <a:r>
              <a:rPr lang="en-GB" sz="1800" dirty="0"/>
              <a:t>&gt; verbal perfective aspect suffix </a:t>
            </a:r>
            <a:r>
              <a:rPr lang="en-GB" sz="1800" i="1" dirty="0"/>
              <a:t>le </a:t>
            </a:r>
            <a:r>
              <a:rPr lang="en-GB" sz="1800" dirty="0"/>
              <a:t>(Shi (1989:99-101), Wu (2004:250-259)): </a:t>
            </a:r>
          </a:p>
          <a:p>
            <a:pPr marL="0" lvl="0" indent="0">
              <a:buNone/>
            </a:pPr>
            <a:r>
              <a:rPr lang="en-GB" sz="1800" dirty="0" smtClean="0"/>
              <a:t>20)[</a:t>
            </a:r>
            <a:r>
              <a:rPr lang="en-GB" sz="1800" baseline="-25000" dirty="0" smtClean="0"/>
              <a:t>VP</a:t>
            </a:r>
            <a:r>
              <a:rPr lang="en-GB" sz="1800" dirty="0" smtClean="0"/>
              <a:t> </a:t>
            </a:r>
            <a:r>
              <a:rPr lang="en-GB" sz="1800" dirty="0"/>
              <a:t>V NP [</a:t>
            </a:r>
            <a:r>
              <a:rPr lang="en-GB" sz="1800" baseline="-25000" dirty="0"/>
              <a:t>VP</a:t>
            </a:r>
            <a:r>
              <a:rPr lang="en-GB" sz="1800" dirty="0"/>
              <a:t> </a:t>
            </a:r>
            <a:r>
              <a:rPr lang="en-GB" sz="1800" i="1" dirty="0" err="1"/>
              <a:t>liao</a:t>
            </a:r>
            <a:r>
              <a:rPr lang="en-GB" sz="1800" i="1" dirty="0"/>
              <a:t> </a:t>
            </a:r>
            <a:r>
              <a:rPr lang="en-GB" sz="1800" dirty="0"/>
              <a:t>]] &gt; [</a:t>
            </a:r>
            <a:r>
              <a:rPr lang="en-GB" sz="1800" baseline="-25000" dirty="0"/>
              <a:t>VP</a:t>
            </a:r>
            <a:r>
              <a:rPr lang="en-GB" sz="1800" dirty="0"/>
              <a:t> V </a:t>
            </a:r>
            <a:r>
              <a:rPr lang="en-GB" sz="1800" i="1" dirty="0" err="1"/>
              <a:t>liao</a:t>
            </a:r>
            <a:r>
              <a:rPr lang="en-GB" sz="1800" dirty="0"/>
              <a:t>/</a:t>
            </a:r>
            <a:r>
              <a:rPr lang="en-GB" sz="1800" i="1" dirty="0"/>
              <a:t>le</a:t>
            </a:r>
            <a:r>
              <a:rPr lang="en-GB" sz="1800" dirty="0"/>
              <a:t> NP]</a:t>
            </a:r>
          </a:p>
          <a:p>
            <a:pPr marL="0" indent="0">
              <a:buNone/>
            </a:pPr>
            <a:r>
              <a:rPr lang="en-GB" sz="1800" dirty="0" smtClean="0"/>
              <a:t>These </a:t>
            </a:r>
            <a:r>
              <a:rPr lang="en-GB" sz="1800" dirty="0"/>
              <a:t>two examples </a:t>
            </a:r>
            <a:r>
              <a:rPr lang="en-GB" sz="1800" dirty="0" smtClean="0"/>
              <a:t>happen to be pronounced </a:t>
            </a:r>
            <a:r>
              <a:rPr lang="en-GB" sz="1800" dirty="0"/>
              <a:t>weakly in modern Mandarin: </a:t>
            </a:r>
            <a:r>
              <a:rPr lang="en-GB" sz="1800" i="1" dirty="0" err="1"/>
              <a:t>ge</a:t>
            </a:r>
            <a:r>
              <a:rPr lang="en-GB" sz="1800" i="1" dirty="0"/>
              <a:t> </a:t>
            </a:r>
            <a:r>
              <a:rPr lang="en-GB" sz="1800" dirty="0"/>
              <a:t>(toneless and </a:t>
            </a:r>
            <a:r>
              <a:rPr lang="en-GB" sz="1800" dirty="0" err="1"/>
              <a:t>univerbated</a:t>
            </a:r>
            <a:r>
              <a:rPr lang="en-GB" sz="1800" dirty="0"/>
              <a:t>), </a:t>
            </a:r>
            <a:r>
              <a:rPr lang="en-GB" sz="1800" i="1" dirty="0"/>
              <a:t>le </a:t>
            </a:r>
            <a:r>
              <a:rPr lang="en-GB" sz="1800" dirty="0"/>
              <a:t>(toneless and </a:t>
            </a:r>
            <a:r>
              <a:rPr lang="en-GB" sz="1800" dirty="0" err="1"/>
              <a:t>univerbated</a:t>
            </a:r>
            <a:r>
              <a:rPr lang="en-GB" sz="1800" dirty="0"/>
              <a:t>). While the former (</a:t>
            </a:r>
            <a:r>
              <a:rPr lang="en-GB" sz="1800" i="1" dirty="0" err="1"/>
              <a:t>ge</a:t>
            </a:r>
            <a:r>
              <a:rPr lang="en-GB" sz="1800" dirty="0"/>
              <a:t>) may not have undergone ‘phonological weakening’, since </a:t>
            </a:r>
            <a:r>
              <a:rPr lang="en-GB" sz="1800" i="1" dirty="0" err="1"/>
              <a:t>ge</a:t>
            </a:r>
            <a:r>
              <a:rPr lang="en-GB" sz="1800" i="1" dirty="0"/>
              <a:t> </a:t>
            </a:r>
            <a:r>
              <a:rPr lang="en-GB" sz="1800" dirty="0" smtClean="0"/>
              <a:t>is toneless both as </a:t>
            </a:r>
            <a:r>
              <a:rPr lang="en-GB" sz="1800" dirty="0"/>
              <a:t>a classifier </a:t>
            </a:r>
            <a:r>
              <a:rPr lang="en-GB" sz="1800" dirty="0" smtClean="0"/>
              <a:t>and as a determiner, </a:t>
            </a:r>
            <a:r>
              <a:rPr lang="en-GB" sz="1800" dirty="0"/>
              <a:t>the latter (</a:t>
            </a:r>
            <a:r>
              <a:rPr lang="en-GB" sz="1800" i="1" dirty="0" err="1"/>
              <a:t>liao</a:t>
            </a:r>
            <a:r>
              <a:rPr lang="en-GB" sz="1800" dirty="0"/>
              <a:t> (tone 3) &gt; </a:t>
            </a:r>
            <a:r>
              <a:rPr lang="en-GB" sz="1800" i="1" dirty="0"/>
              <a:t>le </a:t>
            </a:r>
            <a:r>
              <a:rPr lang="en-GB" sz="1800" dirty="0"/>
              <a:t>(toneless)) is unmistakably a case of ‘phonological weakening’ and ‘</a:t>
            </a:r>
            <a:r>
              <a:rPr lang="en-GB" sz="1800" dirty="0" err="1"/>
              <a:t>univerbation</a:t>
            </a:r>
            <a:r>
              <a:rPr lang="en-GB" sz="1800" dirty="0"/>
              <a:t>’. ‘Phonological weakening’ and ‘</a:t>
            </a:r>
            <a:r>
              <a:rPr lang="en-GB" sz="1800" dirty="0" err="1"/>
              <a:t>univerbation</a:t>
            </a:r>
            <a:r>
              <a:rPr lang="en-GB" sz="1800" dirty="0"/>
              <a:t>’ are therefore real possibilities in Chinese, especially in ‘upward feature analysis’. </a:t>
            </a:r>
            <a:r>
              <a:rPr lang="en-GB" sz="1800" dirty="0" smtClean="0"/>
              <a:t>This makes the lack of ‘phonological weakening’ and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in the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of Chinese case-markers particularly striking.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7097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and Minimalism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9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Generative models of language change argue that grammar is moulded in first language acquisition, which is the hence the locus for language change (Lightfoot (1999, 2006)):</a:t>
            </a:r>
            <a:r>
              <a:rPr lang="en-GB" sz="1800" dirty="0"/>
              <a:t> </a:t>
            </a:r>
          </a:p>
          <a:p>
            <a:pPr marL="0" lvl="0" indent="0">
              <a:buNone/>
            </a:pPr>
            <a:r>
              <a:rPr lang="en-GB" sz="1800" dirty="0"/>
              <a:t>Linguistic triggering experience (genotype  		phenotype)</a:t>
            </a:r>
          </a:p>
          <a:p>
            <a:pPr marL="0" lvl="0" indent="0">
              <a:buNone/>
            </a:pPr>
            <a:r>
              <a:rPr lang="it-IT" sz="1800" dirty="0"/>
              <a:t>Primary linguistic data (Universal Grammar 	 	internal grammar)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Grammaticalization</a:t>
            </a:r>
            <a:r>
              <a:rPr lang="en-GB" sz="1800" dirty="0" smtClean="0"/>
              <a:t> </a:t>
            </a:r>
            <a:r>
              <a:rPr lang="en-GB" sz="1800" dirty="0"/>
              <a:t>occurs cross-linguistically </a:t>
            </a:r>
            <a:r>
              <a:rPr lang="en-GB" sz="1800" dirty="0" smtClean="0"/>
              <a:t>(Heine </a:t>
            </a:r>
            <a:r>
              <a:rPr lang="en-GB" sz="1800" dirty="0"/>
              <a:t>and </a:t>
            </a:r>
            <a:r>
              <a:rPr lang="en-GB" sz="1800" dirty="0" err="1"/>
              <a:t>Kuteva</a:t>
            </a:r>
            <a:r>
              <a:rPr lang="en-GB" sz="1800" dirty="0"/>
              <a:t> (2002</a:t>
            </a:r>
            <a:r>
              <a:rPr lang="en-GB" sz="1800" dirty="0" smtClean="0"/>
              <a:t>)), and Roberts </a:t>
            </a:r>
            <a:r>
              <a:rPr lang="en-GB" sz="1800" dirty="0"/>
              <a:t>&amp; </a:t>
            </a:r>
            <a:r>
              <a:rPr lang="en-GB" sz="1800" dirty="0" err="1" smtClean="0"/>
              <a:t>Roussou</a:t>
            </a:r>
            <a:r>
              <a:rPr lang="en-GB" sz="1800" dirty="0" smtClean="0"/>
              <a:t> (R &amp; R) and van </a:t>
            </a:r>
            <a:r>
              <a:rPr lang="en-GB" sz="1800" dirty="0" err="1" smtClean="0"/>
              <a:t>Gelderen</a:t>
            </a:r>
            <a:r>
              <a:rPr lang="en-GB" sz="1800" dirty="0" smtClean="0"/>
              <a:t>  introduce a </a:t>
            </a:r>
            <a:r>
              <a:rPr lang="en-GB" sz="1800" dirty="0"/>
              <a:t>learning device in language acquisition that chooses the ‘simpler’ alternative in re-analysis (R &amp; R (1999:1020-1022, 2003:14-17), Clark and Roberts (1993:313-319</a:t>
            </a:r>
            <a:r>
              <a:rPr lang="en-GB" sz="1800" dirty="0" smtClean="0"/>
              <a:t>), van </a:t>
            </a:r>
            <a:r>
              <a:rPr lang="en-GB" sz="1800" dirty="0" err="1" smtClean="0"/>
              <a:t>Gelderen</a:t>
            </a:r>
            <a:r>
              <a:rPr lang="en-GB" sz="1800" dirty="0" smtClean="0"/>
              <a:t> (2011:4, 8-9)).</a:t>
            </a:r>
          </a:p>
          <a:p>
            <a:pPr marL="0" indent="0">
              <a:buNone/>
            </a:pPr>
            <a:r>
              <a:rPr lang="en-GB" sz="1800" dirty="0" smtClean="0"/>
              <a:t>R &amp; R (2003:2): ‘… structural simplification is a natural mechanism of change… it (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) is </a:t>
            </a:r>
            <a:r>
              <a:rPr lang="en-GB" sz="1800" dirty="0" err="1" smtClean="0"/>
              <a:t>categorial</a:t>
            </a:r>
            <a:r>
              <a:rPr lang="en-GB" sz="1800" dirty="0" smtClean="0"/>
              <a:t> reanalysis which creates new functional material, and… this reanalysis always involves structural simplification’ (my brackets).’ </a:t>
            </a:r>
          </a:p>
          <a:p>
            <a:pPr marL="0" indent="0">
              <a:buNone/>
            </a:pPr>
            <a:r>
              <a:rPr lang="en-GB" sz="1800" dirty="0" smtClean="0"/>
              <a:t>As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</a:t>
            </a:r>
            <a:r>
              <a:rPr lang="en-GB" sz="1800" dirty="0"/>
              <a:t>always leads to ‘simpler’ </a:t>
            </a:r>
            <a:r>
              <a:rPr lang="en-GB" sz="1800" dirty="0" smtClean="0"/>
              <a:t>structures and ‘structural simplification’ is a natural mechanism of change in language acquisition,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is </a:t>
            </a:r>
            <a:r>
              <a:rPr lang="en-GB" sz="1800" dirty="0"/>
              <a:t>a natural kind of change that can occur </a:t>
            </a:r>
            <a:r>
              <a:rPr lang="en-GB" sz="1800" dirty="0" smtClean="0"/>
              <a:t>cross-linguistically.    </a:t>
            </a:r>
            <a:r>
              <a:rPr lang="en-GB" sz="1800" b="1" u="sng" dirty="0" smtClean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R &amp; R (2003) define ‘simplicity’ as the reduction of ‘formal feature </a:t>
            </a:r>
            <a:r>
              <a:rPr lang="en-GB" sz="1800" dirty="0" err="1" smtClean="0"/>
              <a:t>syncretisms</a:t>
            </a:r>
            <a:r>
              <a:rPr lang="en-GB" sz="1800" dirty="0" smtClean="0"/>
              <a:t>’, which are defined as ‘the presence of more than one formal feature in a given structural position: H [+F, +G…]’ (R &amp; R (2003:201), Roberts (2010:49)), while van </a:t>
            </a:r>
            <a:r>
              <a:rPr lang="en-GB" sz="1800" dirty="0" err="1"/>
              <a:t>Gelderen</a:t>
            </a:r>
            <a:r>
              <a:rPr lang="en-GB" sz="1800" dirty="0"/>
              <a:t> (2011:16-17, 20-21, 41) further proposes that </a:t>
            </a:r>
            <a:r>
              <a:rPr lang="en-GB" sz="1800" dirty="0" err="1" smtClean="0"/>
              <a:t>uninterpretable</a:t>
            </a:r>
            <a:r>
              <a:rPr lang="en-GB" sz="1800" dirty="0" smtClean="0"/>
              <a:t> features are preferred to interpretable features in language acquisition,  since </a:t>
            </a:r>
            <a:r>
              <a:rPr lang="en-GB" sz="1800" dirty="0"/>
              <a:t>they </a:t>
            </a:r>
            <a:r>
              <a:rPr lang="en-GB" sz="1800" dirty="0" smtClean="0"/>
              <a:t>are ‘simpler</a:t>
            </a:r>
            <a:r>
              <a:rPr lang="en-GB" sz="1800" dirty="0"/>
              <a:t>’ </a:t>
            </a:r>
            <a:r>
              <a:rPr lang="en-GB" sz="1800" dirty="0" smtClean="0"/>
              <a:t>in </a:t>
            </a:r>
            <a:r>
              <a:rPr lang="en-GB" sz="1800" dirty="0"/>
              <a:t>having no feature-values (van </a:t>
            </a:r>
            <a:r>
              <a:rPr lang="en-GB" sz="1800" dirty="0" err="1"/>
              <a:t>Gelderen</a:t>
            </a:r>
            <a:r>
              <a:rPr lang="en-GB" sz="1800" dirty="0"/>
              <a:t> (2011:4, 17, 41-43)).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4499992" y="141277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4572000" y="170080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9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in Chinese (2)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251520" y="332656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fact, I would argue that many </a:t>
            </a:r>
            <a:r>
              <a:rPr lang="en-GB" dirty="0" err="1"/>
              <a:t>resultative</a:t>
            </a:r>
            <a:r>
              <a:rPr lang="en-GB" dirty="0"/>
              <a:t> constructions in Wu (2004:chapter 5) have also undergone ‘phonological weakening’ and ‘</a:t>
            </a:r>
            <a:r>
              <a:rPr lang="en-GB" dirty="0" err="1"/>
              <a:t>univerbation</a:t>
            </a:r>
            <a:r>
              <a:rPr lang="en-GB" dirty="0"/>
              <a:t>’: </a:t>
            </a:r>
          </a:p>
          <a:p>
            <a:pPr lvl="0"/>
            <a:r>
              <a:rPr lang="en-GB" dirty="0" smtClean="0"/>
              <a:t>21)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dirty="0"/>
              <a:t>V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dao</a:t>
            </a:r>
            <a:r>
              <a:rPr lang="en-GB" i="1" dirty="0"/>
              <a:t>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V </a:t>
            </a:r>
            <a:r>
              <a:rPr lang="en-GB" i="1" dirty="0" err="1"/>
              <a:t>dao</a:t>
            </a:r>
            <a:r>
              <a:rPr lang="en-GB" dirty="0"/>
              <a:t> NP]</a:t>
            </a:r>
          </a:p>
          <a:p>
            <a:pPr lvl="0"/>
            <a:r>
              <a:rPr lang="en-GB" dirty="0" smtClean="0"/>
              <a:t>22)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i="1" dirty="0" err="1"/>
              <a:t>kan</a:t>
            </a:r>
            <a:r>
              <a:rPr lang="en-GB" dirty="0"/>
              <a:t>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jian</a:t>
            </a:r>
            <a:r>
              <a:rPr lang="en-GB" i="1" dirty="0"/>
              <a:t>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kan</a:t>
            </a:r>
            <a:r>
              <a:rPr lang="en-GB" i="1" dirty="0"/>
              <a:t> </a:t>
            </a:r>
            <a:r>
              <a:rPr lang="en-GB" i="1" dirty="0" err="1"/>
              <a:t>jian</a:t>
            </a:r>
            <a:r>
              <a:rPr lang="en-GB" dirty="0"/>
              <a:t> NP]</a:t>
            </a:r>
          </a:p>
          <a:p>
            <a:pPr lvl="0"/>
            <a:r>
              <a:rPr lang="en-GB" dirty="0" smtClean="0"/>
              <a:t>23)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i="1" dirty="0"/>
              <a:t>da</a:t>
            </a:r>
            <a:r>
              <a:rPr lang="en-GB" dirty="0"/>
              <a:t>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kai</a:t>
            </a:r>
            <a:r>
              <a:rPr lang="en-GB" i="1" dirty="0"/>
              <a:t>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/>
              <a:t>da </a:t>
            </a:r>
            <a:r>
              <a:rPr lang="en-GB" i="1" dirty="0" err="1"/>
              <a:t>kai</a:t>
            </a:r>
            <a:r>
              <a:rPr lang="en-GB" i="1" dirty="0"/>
              <a:t> </a:t>
            </a:r>
            <a:r>
              <a:rPr lang="en-GB" dirty="0"/>
              <a:t>NP]</a:t>
            </a:r>
          </a:p>
          <a:p>
            <a:pPr lvl="0"/>
            <a:r>
              <a:rPr lang="en-GB" dirty="0" smtClean="0"/>
              <a:t>24)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dirty="0"/>
              <a:t>V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/>
              <a:t>wan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V </a:t>
            </a:r>
            <a:r>
              <a:rPr lang="en-GB" i="1" dirty="0"/>
              <a:t>wan</a:t>
            </a:r>
            <a:r>
              <a:rPr lang="en-GB" dirty="0"/>
              <a:t> NP]</a:t>
            </a:r>
          </a:p>
          <a:p>
            <a:pPr lvl="0"/>
            <a:r>
              <a:rPr lang="en-GB" dirty="0" smtClean="0"/>
              <a:t>25)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dirty="0"/>
              <a:t>V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xia</a:t>
            </a:r>
            <a:r>
              <a:rPr lang="en-GB" i="1" dirty="0"/>
              <a:t>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V </a:t>
            </a:r>
            <a:r>
              <a:rPr lang="en-GB" i="1" dirty="0" err="1"/>
              <a:t>xia</a:t>
            </a:r>
            <a:r>
              <a:rPr lang="en-GB" dirty="0"/>
              <a:t> NP]</a:t>
            </a:r>
          </a:p>
          <a:p>
            <a:pPr lvl="0"/>
            <a:r>
              <a:rPr lang="en-GB" dirty="0" smtClean="0"/>
              <a:t>26) [</a:t>
            </a:r>
            <a:r>
              <a:rPr lang="en-GB" baseline="-25000" dirty="0" smtClean="0"/>
              <a:t>VP</a:t>
            </a:r>
            <a:r>
              <a:rPr lang="en-GB" dirty="0" smtClean="0"/>
              <a:t> </a:t>
            </a:r>
            <a:r>
              <a:rPr lang="en-GB" dirty="0"/>
              <a:t>V NP [</a:t>
            </a:r>
            <a:r>
              <a:rPr lang="en-GB" baseline="-25000" dirty="0"/>
              <a:t>VP</a:t>
            </a:r>
            <a:r>
              <a:rPr lang="en-GB" dirty="0"/>
              <a:t>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dirty="0"/>
              <a:t>]] &gt; [</a:t>
            </a:r>
            <a:r>
              <a:rPr lang="en-GB" baseline="-25000" dirty="0"/>
              <a:t>VP</a:t>
            </a:r>
            <a:r>
              <a:rPr lang="en-GB" dirty="0"/>
              <a:t> V </a:t>
            </a:r>
            <a:r>
              <a:rPr lang="en-GB" i="1" dirty="0" err="1"/>
              <a:t>lai</a:t>
            </a:r>
            <a:r>
              <a:rPr lang="en-GB" dirty="0"/>
              <a:t> NP]</a:t>
            </a:r>
          </a:p>
          <a:p>
            <a:r>
              <a:rPr lang="en-GB" dirty="0"/>
              <a:t>In my native pronunciation of Chinese, </a:t>
            </a:r>
            <a:r>
              <a:rPr lang="en-GB" i="1" dirty="0" err="1"/>
              <a:t>dao</a:t>
            </a:r>
            <a:r>
              <a:rPr lang="en-GB" i="1" dirty="0"/>
              <a:t> </a:t>
            </a:r>
            <a:r>
              <a:rPr lang="en-GB" dirty="0"/>
              <a:t>(tone 4)</a:t>
            </a:r>
            <a:r>
              <a:rPr lang="en-GB" i="1" dirty="0"/>
              <a:t>, </a:t>
            </a:r>
            <a:r>
              <a:rPr lang="en-GB" i="1" dirty="0" err="1"/>
              <a:t>jian</a:t>
            </a:r>
            <a:r>
              <a:rPr lang="en-GB" i="1" dirty="0"/>
              <a:t> </a:t>
            </a:r>
            <a:r>
              <a:rPr lang="en-GB" dirty="0"/>
              <a:t>(tone 4)</a:t>
            </a:r>
            <a:r>
              <a:rPr lang="en-GB" i="1" dirty="0"/>
              <a:t>, </a:t>
            </a:r>
            <a:r>
              <a:rPr lang="en-GB" i="1" dirty="0" err="1"/>
              <a:t>kai</a:t>
            </a:r>
            <a:r>
              <a:rPr lang="en-GB" i="1" dirty="0"/>
              <a:t> </a:t>
            </a:r>
            <a:r>
              <a:rPr lang="en-GB" dirty="0"/>
              <a:t>(tone 1)</a:t>
            </a:r>
            <a:r>
              <a:rPr lang="en-GB" i="1" dirty="0"/>
              <a:t>, wan </a:t>
            </a:r>
            <a:r>
              <a:rPr lang="en-GB" dirty="0"/>
              <a:t>(2), </a:t>
            </a:r>
            <a:r>
              <a:rPr lang="en-GB" i="1" dirty="0" err="1"/>
              <a:t>xia</a:t>
            </a:r>
            <a:r>
              <a:rPr lang="en-GB" i="1" dirty="0"/>
              <a:t> </a:t>
            </a:r>
            <a:r>
              <a:rPr lang="en-GB" dirty="0"/>
              <a:t>(tone 4),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dirty="0"/>
              <a:t>(tone 2), though still toned in their </a:t>
            </a:r>
            <a:r>
              <a:rPr lang="en-GB" dirty="0" err="1"/>
              <a:t>grammaticalized</a:t>
            </a:r>
            <a:r>
              <a:rPr lang="en-GB" dirty="0"/>
              <a:t> positions, are only weakened toned and do not display the full tonal contours of their lexical (V) counterparts (</a:t>
            </a:r>
            <a:r>
              <a:rPr lang="en-GB" i="1" dirty="0" err="1"/>
              <a:t>dao</a:t>
            </a:r>
            <a:r>
              <a:rPr lang="en-GB" i="1" dirty="0"/>
              <a:t> </a:t>
            </a:r>
            <a:r>
              <a:rPr lang="en-GB" dirty="0"/>
              <a:t>‘to arrive/attain’, </a:t>
            </a:r>
            <a:r>
              <a:rPr lang="en-GB" i="1" dirty="0" err="1"/>
              <a:t>jian</a:t>
            </a:r>
            <a:r>
              <a:rPr lang="en-GB" i="1" dirty="0"/>
              <a:t> </a:t>
            </a:r>
            <a:r>
              <a:rPr lang="en-GB" dirty="0"/>
              <a:t>‘to see’, </a:t>
            </a:r>
            <a:r>
              <a:rPr lang="en-GB" i="1" dirty="0" err="1"/>
              <a:t>kai</a:t>
            </a:r>
            <a:r>
              <a:rPr lang="en-GB" i="1" dirty="0"/>
              <a:t> </a:t>
            </a:r>
            <a:r>
              <a:rPr lang="en-GB" dirty="0"/>
              <a:t>‘to open’</a:t>
            </a:r>
            <a:r>
              <a:rPr lang="en-GB" i="1" dirty="0"/>
              <a:t>, wan </a:t>
            </a:r>
            <a:r>
              <a:rPr lang="en-GB" dirty="0"/>
              <a:t>‘to finish’, </a:t>
            </a:r>
            <a:r>
              <a:rPr lang="en-GB" i="1" dirty="0" err="1"/>
              <a:t>xia</a:t>
            </a:r>
            <a:r>
              <a:rPr lang="en-GB" i="1" dirty="0"/>
              <a:t> </a:t>
            </a:r>
            <a:r>
              <a:rPr lang="en-GB" dirty="0"/>
              <a:t>‘to descend’, </a:t>
            </a:r>
            <a:r>
              <a:rPr lang="en-GB" i="1" dirty="0" err="1"/>
              <a:t>lai</a:t>
            </a:r>
            <a:r>
              <a:rPr lang="en-GB" i="1" dirty="0"/>
              <a:t> </a:t>
            </a:r>
            <a:r>
              <a:rPr lang="en-GB" dirty="0"/>
              <a:t>‘to come’). </a:t>
            </a:r>
          </a:p>
        </p:txBody>
      </p:sp>
    </p:spTree>
    <p:extLst>
      <p:ext uri="{BB962C8B-B14F-4D97-AF65-F5344CB8AC3E}">
        <p14:creationId xmlns:p14="http://schemas.microsoft.com/office/powerpoint/2010/main" val="2253370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Cross-linguistic examples of </a:t>
            </a:r>
            <a:r>
              <a:rPr lang="en-GB" sz="2800" dirty="0" err="1" smtClean="0"/>
              <a:t>deverbal</a:t>
            </a:r>
            <a:r>
              <a:rPr lang="en-GB" sz="2800" dirty="0" smtClean="0"/>
              <a:t> case-markers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Chinese </a:t>
            </a:r>
            <a:r>
              <a:rPr lang="en-GB" sz="1800" dirty="0" err="1"/>
              <a:t>deverbal</a:t>
            </a:r>
            <a:r>
              <a:rPr lang="en-GB" sz="1800" dirty="0"/>
              <a:t> case-markers are exceptional in having well-attested historical examples. It is extremely difficult to analyse </a:t>
            </a:r>
            <a:r>
              <a:rPr lang="en-GB" sz="1800" dirty="0" smtClean="0"/>
              <a:t>the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of </a:t>
            </a:r>
            <a:r>
              <a:rPr lang="en-GB" sz="1800" dirty="0" err="1" smtClean="0"/>
              <a:t>deverbal</a:t>
            </a:r>
            <a:r>
              <a:rPr lang="en-GB" sz="1800" dirty="0" smtClean="0"/>
              <a:t> </a:t>
            </a:r>
            <a:r>
              <a:rPr lang="en-GB" sz="1800" dirty="0"/>
              <a:t>case-markers in other </a:t>
            </a:r>
            <a:r>
              <a:rPr lang="en-GB" sz="1800" dirty="0" smtClean="0"/>
              <a:t>languages, </a:t>
            </a:r>
            <a:r>
              <a:rPr lang="en-GB" sz="1800" dirty="0"/>
              <a:t>given how limited their historical attestations are (Lord (1993:1)). Nonetheless, </a:t>
            </a:r>
            <a:r>
              <a:rPr lang="en-GB" sz="1800" dirty="0" smtClean="0"/>
              <a:t>the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of Ute </a:t>
            </a:r>
            <a:r>
              <a:rPr lang="en-GB" sz="1800" dirty="0" err="1" smtClean="0"/>
              <a:t>deverbal</a:t>
            </a:r>
            <a:r>
              <a:rPr lang="en-GB" sz="1800" dirty="0" smtClean="0"/>
              <a:t> </a:t>
            </a:r>
            <a:r>
              <a:rPr lang="en-GB" sz="1800" dirty="0"/>
              <a:t>case-markers </a:t>
            </a:r>
            <a:r>
              <a:rPr lang="en-GB" sz="1800" dirty="0" smtClean="0"/>
              <a:t>has been </a:t>
            </a:r>
            <a:r>
              <a:rPr lang="en-GB" sz="1800" dirty="0"/>
              <a:t>reconstructed by </a:t>
            </a:r>
            <a:r>
              <a:rPr lang="en-GB" sz="1800" dirty="0" err="1"/>
              <a:t>Givón</a:t>
            </a:r>
            <a:r>
              <a:rPr lang="en-GB" sz="1800" dirty="0"/>
              <a:t> (1996, 2006:24, 2011:chapter </a:t>
            </a:r>
            <a:r>
              <a:rPr lang="en-GB" sz="1800" dirty="0" smtClean="0"/>
              <a:t>5). Ute </a:t>
            </a:r>
            <a:r>
              <a:rPr lang="en-GB" sz="1800" dirty="0"/>
              <a:t>is </a:t>
            </a:r>
            <a:r>
              <a:rPr lang="en-GB" sz="1800" dirty="0" smtClean="0"/>
              <a:t>a head-final language and </a:t>
            </a:r>
            <a:r>
              <a:rPr lang="en-GB" sz="1800" dirty="0"/>
              <a:t>has morphological case (</a:t>
            </a:r>
            <a:r>
              <a:rPr lang="en-GB" sz="1800" dirty="0" err="1"/>
              <a:t>Givón</a:t>
            </a:r>
            <a:r>
              <a:rPr lang="en-GB" sz="1800" dirty="0"/>
              <a:t> (2006:14, 2011:chapter 5)), and its </a:t>
            </a:r>
            <a:r>
              <a:rPr lang="en-GB" sz="1800" dirty="0" err="1"/>
              <a:t>deverbal</a:t>
            </a:r>
            <a:r>
              <a:rPr lang="en-GB" sz="1800" dirty="0"/>
              <a:t> case-markers are </a:t>
            </a:r>
            <a:r>
              <a:rPr lang="en-GB" sz="1800" dirty="0" smtClean="0"/>
              <a:t>all ‘</a:t>
            </a:r>
            <a:r>
              <a:rPr lang="en-GB" sz="1800" dirty="0" err="1" smtClean="0"/>
              <a:t>univerbated</a:t>
            </a:r>
            <a:r>
              <a:rPr lang="en-GB" sz="1800" dirty="0"/>
              <a:t>’ e.g.</a:t>
            </a:r>
          </a:p>
          <a:p>
            <a:pPr marL="0" lvl="0" indent="0">
              <a:buNone/>
            </a:pPr>
            <a:r>
              <a:rPr lang="en-GB" sz="1800" dirty="0" smtClean="0"/>
              <a:t>27)	</a:t>
            </a:r>
            <a:r>
              <a:rPr lang="en-GB" sz="1800" dirty="0" err="1" smtClean="0"/>
              <a:t>kani</a:t>
            </a:r>
            <a:r>
              <a:rPr lang="en-GB" sz="1800" dirty="0" smtClean="0"/>
              <a:t>-</a:t>
            </a:r>
            <a:r>
              <a:rPr lang="en-GB" sz="1800" dirty="0" err="1" smtClean="0"/>
              <a:t>vaa</a:t>
            </a:r>
            <a:r>
              <a:rPr lang="en-GB" sz="1800" dirty="0" smtClean="0"/>
              <a:t>-tux</a:t>
            </a:r>
            <a:r>
              <a:rPr lang="en-GB" sz="1800" dirty="0"/>
              <a:t>		</a:t>
            </a:r>
            <a:r>
              <a:rPr lang="en-GB" sz="1800" dirty="0" err="1"/>
              <a:t>qxáarʉ-pʉga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house.OBL</a:t>
            </a:r>
            <a:r>
              <a:rPr lang="en-GB" sz="1800" dirty="0" smtClean="0"/>
              <a:t>-LOCATIVE.GO</a:t>
            </a:r>
            <a:r>
              <a:rPr lang="en-GB" sz="1800" dirty="0"/>
              <a:t>	run-3SG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He/she ran to the house.’</a:t>
            </a:r>
          </a:p>
          <a:p>
            <a:pPr marL="0" lvl="0" indent="0">
              <a:buNone/>
            </a:pPr>
            <a:r>
              <a:rPr lang="en-GB" sz="1800" dirty="0" smtClean="0"/>
              <a:t>28)	</a:t>
            </a:r>
            <a:r>
              <a:rPr lang="en-GB" sz="1800" dirty="0" err="1" smtClean="0"/>
              <a:t>mamachi-vaa-chux</a:t>
            </a:r>
            <a:r>
              <a:rPr lang="en-GB" sz="1800" dirty="0"/>
              <a:t>		</a:t>
            </a:r>
            <a:r>
              <a:rPr lang="en-GB" sz="1800" dirty="0" err="1"/>
              <a:t>qxáarʉ-pʉga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woman.OBL</a:t>
            </a:r>
            <a:r>
              <a:rPr lang="en-GB" sz="1800" dirty="0" smtClean="0"/>
              <a:t>-LOCATIVE-GO</a:t>
            </a:r>
            <a:r>
              <a:rPr lang="en-GB" sz="1800" dirty="0"/>
              <a:t>	run-3SG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He/she ran to the woman</a:t>
            </a:r>
            <a:r>
              <a:rPr lang="en-GB" sz="1800" dirty="0" smtClean="0"/>
              <a:t>.’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094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Ute </a:t>
            </a:r>
            <a:r>
              <a:rPr lang="en-GB" sz="2800" dirty="0" err="1" smtClean="0"/>
              <a:t>deverbal</a:t>
            </a:r>
            <a:r>
              <a:rPr lang="en-GB" sz="2800" dirty="0" smtClean="0"/>
              <a:t> case-markers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These two case-markers (-</a:t>
            </a:r>
            <a:r>
              <a:rPr lang="en-GB" sz="1800" i="1" dirty="0"/>
              <a:t>tux</a:t>
            </a:r>
            <a:r>
              <a:rPr lang="en-GB" sz="1800" dirty="0"/>
              <a:t>, -</a:t>
            </a:r>
            <a:r>
              <a:rPr lang="en-GB" sz="1800" i="1" dirty="0" err="1"/>
              <a:t>chux</a:t>
            </a:r>
            <a:r>
              <a:rPr lang="en-GB" sz="1800" dirty="0"/>
              <a:t>) are still retained as lexical verbs (</a:t>
            </a:r>
            <a:r>
              <a:rPr lang="en-GB" sz="1800" i="1" dirty="0" err="1"/>
              <a:t>tugwa</a:t>
            </a:r>
            <a:r>
              <a:rPr lang="en-GB" sz="1800" dirty="0"/>
              <a:t>,’to go’, </a:t>
            </a:r>
            <a:r>
              <a:rPr lang="en-GB" sz="1800" i="1" dirty="0" err="1"/>
              <a:t>chugwa</a:t>
            </a:r>
            <a:r>
              <a:rPr lang="en-GB" sz="1800" i="1" dirty="0"/>
              <a:t> </a:t>
            </a:r>
            <a:r>
              <a:rPr lang="en-GB" sz="1800" dirty="0"/>
              <a:t>‘to go’):</a:t>
            </a:r>
          </a:p>
          <a:p>
            <a:pPr marL="0" indent="0">
              <a:buNone/>
            </a:pPr>
            <a:r>
              <a:rPr lang="en-GB" sz="1800" dirty="0"/>
              <a:t>29)	‘u-</a:t>
            </a:r>
            <a:r>
              <a:rPr lang="en-GB" sz="1800" dirty="0" err="1"/>
              <a:t>vwaa</a:t>
            </a:r>
            <a:r>
              <a:rPr lang="en-GB" sz="1800" dirty="0"/>
              <a:t>-</a:t>
            </a:r>
            <a:r>
              <a:rPr lang="en-GB" sz="1800" dirty="0" err="1"/>
              <a:t>tugwa-pʉga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there-LOCATIVE-go-3SG</a:t>
            </a:r>
          </a:p>
          <a:p>
            <a:pPr marL="0" indent="0">
              <a:buNone/>
            </a:pPr>
            <a:r>
              <a:rPr lang="en-GB" sz="1800" dirty="0"/>
              <a:t>	‘He/she went there.’ </a:t>
            </a:r>
          </a:p>
          <a:p>
            <a:pPr marL="0" lvl="0" indent="0">
              <a:buNone/>
            </a:pPr>
            <a:r>
              <a:rPr lang="en-GB" sz="1800" dirty="0"/>
              <a:t>30)	‘</a:t>
            </a:r>
            <a:r>
              <a:rPr lang="en-GB" sz="1800" dirty="0" err="1"/>
              <a:t>uwa-chugwa-qa-kʉ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PRO.3SG.OBL-go-1PL-EMPH</a:t>
            </a:r>
          </a:p>
          <a:p>
            <a:pPr marL="0" indent="0">
              <a:buNone/>
            </a:pPr>
            <a:r>
              <a:rPr lang="en-GB" sz="1800" dirty="0"/>
              <a:t>	‘Let’s go to him.’</a:t>
            </a:r>
          </a:p>
          <a:p>
            <a:pPr marL="0" indent="0">
              <a:buNone/>
            </a:pPr>
            <a:r>
              <a:rPr lang="en-GB" sz="1800" dirty="0"/>
              <a:t>As lexical verbs, both </a:t>
            </a:r>
            <a:r>
              <a:rPr lang="en-GB" sz="1800" i="1" dirty="0" err="1"/>
              <a:t>tugwa</a:t>
            </a:r>
            <a:r>
              <a:rPr lang="en-GB" sz="1800" i="1" dirty="0"/>
              <a:t> </a:t>
            </a:r>
            <a:r>
              <a:rPr lang="en-GB" sz="1800" dirty="0" smtClean="0"/>
              <a:t>(29) </a:t>
            </a:r>
            <a:r>
              <a:rPr lang="en-GB" sz="1800" dirty="0"/>
              <a:t>and </a:t>
            </a:r>
            <a:r>
              <a:rPr lang="en-GB" sz="1800" i="1" dirty="0" err="1"/>
              <a:t>chugwa</a:t>
            </a:r>
            <a:r>
              <a:rPr lang="en-GB" sz="1800" i="1" dirty="0"/>
              <a:t> </a:t>
            </a:r>
            <a:r>
              <a:rPr lang="en-GB" sz="1800" dirty="0" smtClean="0"/>
              <a:t>(30) </a:t>
            </a:r>
            <a:r>
              <a:rPr lang="en-GB" sz="1800" dirty="0"/>
              <a:t>subcategorise for complements with morphological case (</a:t>
            </a:r>
            <a:r>
              <a:rPr lang="en-GB" sz="1800" i="1" dirty="0"/>
              <a:t>‘u-</a:t>
            </a:r>
            <a:r>
              <a:rPr lang="en-GB" sz="1800" i="1" dirty="0" err="1"/>
              <a:t>vwaa</a:t>
            </a:r>
            <a:r>
              <a:rPr lang="en-GB" sz="1800" i="1" dirty="0"/>
              <a:t> </a:t>
            </a:r>
            <a:r>
              <a:rPr lang="en-GB" sz="1800" dirty="0"/>
              <a:t>(locative) and ‘</a:t>
            </a:r>
            <a:r>
              <a:rPr lang="en-GB" sz="1800" i="1" dirty="0" err="1"/>
              <a:t>uwa</a:t>
            </a:r>
            <a:r>
              <a:rPr lang="en-GB" sz="1800" i="1" dirty="0"/>
              <a:t> </a:t>
            </a:r>
            <a:r>
              <a:rPr lang="en-GB" sz="1800" dirty="0"/>
              <a:t>(oblique) respectively, both of which are hence KPs</a:t>
            </a:r>
            <a:r>
              <a:rPr lang="en-GB" sz="1800" dirty="0" smtClean="0"/>
              <a:t>). Given </a:t>
            </a:r>
            <a:r>
              <a:rPr lang="en-GB" sz="1800" dirty="0"/>
              <a:t>that the oblique ending (-</a:t>
            </a:r>
            <a:r>
              <a:rPr lang="en-GB" sz="1800" i="1" dirty="0" err="1"/>
              <a:t>vaa</a:t>
            </a:r>
            <a:r>
              <a:rPr lang="en-GB" sz="1800" dirty="0"/>
              <a:t>) is retained in the KPs </a:t>
            </a:r>
            <a:r>
              <a:rPr lang="en-GB" sz="1800" dirty="0" smtClean="0"/>
              <a:t>in 27) and 28) (</a:t>
            </a:r>
            <a:r>
              <a:rPr lang="en-GB" sz="1800" i="1" dirty="0" err="1" smtClean="0"/>
              <a:t>kani</a:t>
            </a:r>
            <a:r>
              <a:rPr lang="en-GB" sz="1800" i="1" dirty="0" smtClean="0"/>
              <a:t>-</a:t>
            </a:r>
            <a:r>
              <a:rPr lang="en-GB" sz="1800" i="1" dirty="0" err="1" smtClean="0"/>
              <a:t>vaa</a:t>
            </a:r>
            <a:r>
              <a:rPr lang="en-GB" sz="1800" i="1" dirty="0" smtClean="0"/>
              <a:t>-tux</a:t>
            </a:r>
            <a:r>
              <a:rPr lang="en-GB" sz="1800" dirty="0"/>
              <a:t>, </a:t>
            </a:r>
            <a:r>
              <a:rPr lang="en-GB" sz="1800" i="1" dirty="0" err="1" smtClean="0"/>
              <a:t>mamachi-vaa-chux</a:t>
            </a:r>
            <a:r>
              <a:rPr lang="en-GB" sz="1800" dirty="0" smtClean="0"/>
              <a:t>), </a:t>
            </a:r>
            <a:r>
              <a:rPr lang="en-GB" sz="1800" dirty="0"/>
              <a:t>one can reconstruct a serial verb construction where the verbal antecedents (</a:t>
            </a:r>
            <a:r>
              <a:rPr lang="en-GB" sz="1800" i="1" dirty="0" err="1"/>
              <a:t>tugwa</a:t>
            </a:r>
            <a:r>
              <a:rPr lang="en-GB" sz="1800" i="1" dirty="0"/>
              <a:t>, </a:t>
            </a:r>
            <a:r>
              <a:rPr lang="en-GB" sz="1800" i="1" dirty="0" err="1"/>
              <a:t>chugwa</a:t>
            </a:r>
            <a:r>
              <a:rPr lang="en-GB" sz="1800" dirty="0"/>
              <a:t>) </a:t>
            </a:r>
            <a:r>
              <a:rPr lang="en-GB" sz="1800" dirty="0" smtClean="0"/>
              <a:t>subcategorise </a:t>
            </a:r>
            <a:r>
              <a:rPr lang="en-GB" sz="1800" dirty="0"/>
              <a:t>for complements in the oblique case (</a:t>
            </a:r>
            <a:r>
              <a:rPr lang="en-GB" sz="1800" i="1" dirty="0" err="1"/>
              <a:t>kani-vaa</a:t>
            </a:r>
            <a:r>
              <a:rPr lang="en-GB" sz="1800" dirty="0"/>
              <a:t>, </a:t>
            </a:r>
            <a:r>
              <a:rPr lang="en-GB" sz="1800" i="1" dirty="0" err="1"/>
              <a:t>mamachi-vaa</a:t>
            </a:r>
            <a:r>
              <a:rPr lang="en-GB" sz="1800" dirty="0"/>
              <a:t>):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31) 	*</a:t>
            </a:r>
            <a:r>
              <a:rPr lang="en-GB" sz="1800" dirty="0" err="1" smtClean="0"/>
              <a:t>kani-vaa-tugwa</a:t>
            </a:r>
            <a:r>
              <a:rPr lang="en-GB" sz="1800" dirty="0"/>
              <a:t>	</a:t>
            </a:r>
            <a:r>
              <a:rPr lang="en-GB" sz="1800" dirty="0" err="1"/>
              <a:t>qxáarʉ-pʉga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house.OBL</a:t>
            </a:r>
            <a:r>
              <a:rPr lang="en-GB" sz="1800" dirty="0" smtClean="0"/>
              <a:t>-go</a:t>
            </a:r>
            <a:r>
              <a:rPr lang="en-GB" sz="1800" dirty="0"/>
              <a:t>	</a:t>
            </a:r>
            <a:r>
              <a:rPr lang="en-GB" sz="1800" dirty="0" smtClean="0"/>
              <a:t>run-3SG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He/she ran and went to the house.’</a:t>
            </a:r>
          </a:p>
          <a:p>
            <a:pPr marL="0" indent="0">
              <a:buNone/>
            </a:pPr>
            <a:r>
              <a:rPr lang="en-GB" sz="1800" dirty="0" smtClean="0"/>
              <a:t>32)	*</a:t>
            </a:r>
            <a:r>
              <a:rPr lang="en-GB" sz="1800" dirty="0" err="1" smtClean="0"/>
              <a:t>mamachi-vaa-chugwa</a:t>
            </a:r>
            <a:r>
              <a:rPr lang="en-GB" sz="1800" dirty="0"/>
              <a:t>		</a:t>
            </a:r>
            <a:r>
              <a:rPr lang="en-GB" sz="1800" dirty="0" err="1"/>
              <a:t>qxáarʉ-pʉga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woman.OBL</a:t>
            </a:r>
            <a:r>
              <a:rPr lang="en-GB" sz="1800" dirty="0" smtClean="0"/>
              <a:t>-LOCATIVE-GO</a:t>
            </a:r>
            <a:r>
              <a:rPr lang="en-GB" sz="1800" dirty="0"/>
              <a:t>	run-3SG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He/she ran and went to the woman.’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3024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Ute </a:t>
            </a:r>
            <a:r>
              <a:rPr lang="en-GB" sz="2800" dirty="0" err="1" smtClean="0"/>
              <a:t>deverbal</a:t>
            </a:r>
            <a:r>
              <a:rPr lang="en-GB" sz="2800" dirty="0" smtClean="0"/>
              <a:t> case-markers 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540568" y="919261"/>
            <a:ext cx="6048672" cy="5534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/>
              <a:t>	TP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T’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      VP</a:t>
            </a:r>
            <a:r>
              <a:rPr lang="en-GB" sz="1800" dirty="0"/>
              <a:t>	    	        T</a:t>
            </a:r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err="1" smtClean="0"/>
              <a:t>qxáarʉ-pʉga</a:t>
            </a:r>
            <a:r>
              <a:rPr lang="en-GB" sz="1800" dirty="0" smtClean="0"/>
              <a:t> </a:t>
            </a:r>
            <a:r>
              <a:rPr lang="en-GB" sz="1800" baseline="-25000" dirty="0"/>
              <a:t>j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         VP1</a:t>
            </a:r>
            <a:r>
              <a:rPr lang="en-GB" sz="1800" dirty="0"/>
              <a:t>	</a:t>
            </a:r>
            <a:r>
              <a:rPr lang="en-GB" sz="1800" dirty="0" smtClean="0"/>
              <a:t>            	VP2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      V’1</a:t>
            </a:r>
            <a:r>
              <a:rPr lang="en-GB" sz="1800" dirty="0"/>
              <a:t>	</a:t>
            </a:r>
            <a:r>
              <a:rPr lang="en-GB" sz="1800" dirty="0" smtClean="0"/>
              <a:t>	V’2</a:t>
            </a:r>
            <a:r>
              <a:rPr lang="en-GB" sz="1800" dirty="0"/>
              <a:t>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KP</a:t>
            </a:r>
            <a:r>
              <a:rPr lang="en-GB" sz="1800" dirty="0"/>
              <a:t>	</a:t>
            </a:r>
            <a:r>
              <a:rPr lang="en-GB" sz="1800" dirty="0" smtClean="0"/>
              <a:t>V1</a:t>
            </a:r>
            <a:r>
              <a:rPr lang="en-GB" sz="1800" dirty="0"/>
              <a:t>	</a:t>
            </a:r>
            <a:r>
              <a:rPr lang="en-GB" sz="1800" dirty="0" smtClean="0"/>
              <a:t>V2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	</a:t>
            </a:r>
            <a:r>
              <a:rPr lang="en-GB" sz="1800" dirty="0" err="1" smtClean="0"/>
              <a:t>tugwa</a:t>
            </a:r>
            <a:r>
              <a:rPr lang="en-GB" sz="1800" dirty="0"/>
              <a:t>	 </a:t>
            </a:r>
            <a:r>
              <a:rPr lang="en-GB" sz="1800" dirty="0" smtClean="0"/>
              <a:t> </a:t>
            </a:r>
            <a:r>
              <a:rPr lang="en-GB" sz="1800" dirty="0"/>
              <a:t>t </a:t>
            </a:r>
            <a:r>
              <a:rPr lang="en-GB" sz="1800" baseline="-25000" dirty="0" smtClean="0"/>
              <a:t>j</a:t>
            </a:r>
          </a:p>
          <a:p>
            <a:pPr marL="0" indent="0">
              <a:buNone/>
            </a:pPr>
            <a:r>
              <a:rPr lang="en-GB" sz="1800" baseline="-25000" dirty="0"/>
              <a:t>	</a:t>
            </a:r>
            <a:r>
              <a:rPr lang="en-GB" sz="1800" baseline="-25000" dirty="0" smtClean="0"/>
              <a:t>	</a:t>
            </a:r>
            <a:r>
              <a:rPr lang="en-GB" sz="1800" dirty="0" smtClean="0"/>
              <a:t>K’	[</a:t>
            </a:r>
            <a:r>
              <a:rPr lang="en-GB" sz="1800" dirty="0" err="1" smtClean="0"/>
              <a:t>u-K:oblique</a:t>
            </a:r>
            <a:r>
              <a:rPr lang="en-GB" sz="1800" dirty="0" smtClean="0"/>
              <a:t>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 smtClean="0"/>
              <a:t>	NP</a:t>
            </a:r>
            <a:r>
              <a:rPr lang="en-GB" sz="1800" dirty="0"/>
              <a:t>	      K(locative</a:t>
            </a:r>
            <a:r>
              <a:rPr lang="en-GB" sz="1800" dirty="0" smtClean="0"/>
              <a:t>)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t </a:t>
            </a:r>
            <a:r>
              <a:rPr lang="en-GB" sz="1800" baseline="-25000" dirty="0" err="1"/>
              <a:t>i</a:t>
            </a:r>
            <a:r>
              <a:rPr lang="en-GB" sz="1800" dirty="0"/>
              <a:t>	 </a:t>
            </a:r>
            <a:r>
              <a:rPr lang="en-GB" sz="1800" dirty="0" smtClean="0"/>
              <a:t>   </a:t>
            </a:r>
            <a:r>
              <a:rPr lang="en-GB" sz="1800" dirty="0" err="1"/>
              <a:t>kani-vaa</a:t>
            </a:r>
            <a:r>
              <a:rPr lang="en-GB" sz="1800" dirty="0"/>
              <a:t>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[</a:t>
            </a:r>
            <a:r>
              <a:rPr lang="en-GB" sz="1800" dirty="0" err="1"/>
              <a:t>i-K:oblique</a:t>
            </a:r>
            <a:r>
              <a:rPr lang="en-GB" sz="1800" dirty="0"/>
              <a:t>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[</a:t>
            </a:r>
            <a:r>
              <a:rPr lang="en-GB" sz="1800" dirty="0"/>
              <a:t>u-N]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6" name="矩形 35"/>
          <p:cNvSpPr/>
          <p:nvPr/>
        </p:nvSpPr>
        <p:spPr>
          <a:xfrm>
            <a:off x="4572000" y="980728"/>
            <a:ext cx="4572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	</a:t>
            </a:r>
            <a:r>
              <a:rPr lang="en-GB" dirty="0" smtClean="0"/>
              <a:t>			TP</a:t>
            </a:r>
            <a:endParaRPr lang="en-GB" dirty="0"/>
          </a:p>
          <a:p>
            <a:r>
              <a:rPr lang="en-GB" dirty="0"/>
              <a:t>						</a:t>
            </a:r>
            <a:r>
              <a:rPr lang="en-GB" dirty="0" smtClean="0"/>
              <a:t>		T</a:t>
            </a:r>
            <a:r>
              <a:rPr lang="en-GB" dirty="0"/>
              <a:t>’</a:t>
            </a:r>
          </a:p>
          <a:p>
            <a:r>
              <a:rPr lang="en-GB" dirty="0"/>
              <a:t>					</a:t>
            </a:r>
            <a:r>
              <a:rPr lang="en-GB" dirty="0" smtClean="0"/>
              <a:t>		VP                       </a:t>
            </a:r>
            <a:r>
              <a:rPr lang="en-GB" dirty="0"/>
              <a:t>T</a:t>
            </a:r>
          </a:p>
          <a:p>
            <a:r>
              <a:rPr lang="en-GB" dirty="0"/>
              <a:t>					</a:t>
            </a:r>
            <a:r>
              <a:rPr lang="en-GB" dirty="0" smtClean="0"/>
              <a:t>		V’   </a:t>
            </a:r>
            <a:r>
              <a:rPr lang="en-GB" dirty="0" err="1" smtClean="0"/>
              <a:t>qxáarʉ-pʉga</a:t>
            </a:r>
            <a:r>
              <a:rPr lang="en-GB" dirty="0" smtClean="0"/>
              <a:t> </a:t>
            </a:r>
            <a:r>
              <a:rPr lang="en-GB" baseline="-25000" dirty="0" smtClean="0"/>
              <a:t>j</a:t>
            </a:r>
          </a:p>
          <a:p>
            <a:endParaRPr lang="en-GB" dirty="0"/>
          </a:p>
          <a:p>
            <a:r>
              <a:rPr lang="en-GB" dirty="0" smtClean="0"/>
              <a:t>		   KP                      V</a:t>
            </a:r>
            <a:endParaRPr lang="en-GB" dirty="0"/>
          </a:p>
          <a:p>
            <a:r>
              <a:rPr lang="en-GB" dirty="0"/>
              <a:t>		</a:t>
            </a:r>
            <a:r>
              <a:rPr lang="en-GB" dirty="0" smtClean="0"/>
              <a:t>	             t </a:t>
            </a:r>
            <a:r>
              <a:rPr lang="en-GB" baseline="-25000" dirty="0" smtClean="0"/>
              <a:t>j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		    K’		</a:t>
            </a:r>
            <a:endParaRPr lang="en-GB" dirty="0"/>
          </a:p>
          <a:p>
            <a:r>
              <a:rPr lang="en-GB" dirty="0" smtClean="0"/>
              <a:t>			</a:t>
            </a:r>
            <a:endParaRPr lang="en-GB" dirty="0"/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	NP</a:t>
            </a:r>
            <a:r>
              <a:rPr lang="en-GB" dirty="0"/>
              <a:t>		</a:t>
            </a:r>
            <a:r>
              <a:rPr lang="en-GB" dirty="0" smtClean="0"/>
              <a:t>K</a:t>
            </a:r>
          </a:p>
          <a:p>
            <a:r>
              <a:rPr lang="en-GB" dirty="0" smtClean="0"/>
              <a:t>	t </a:t>
            </a:r>
            <a:r>
              <a:rPr lang="en-GB" baseline="-25000" dirty="0" err="1"/>
              <a:t>i</a:t>
            </a:r>
            <a:r>
              <a:rPr lang="en-GB" dirty="0"/>
              <a:t>	      </a:t>
            </a:r>
            <a:r>
              <a:rPr lang="en-GB" dirty="0" err="1"/>
              <a:t>kani</a:t>
            </a:r>
            <a:r>
              <a:rPr lang="en-GB" dirty="0"/>
              <a:t>-</a:t>
            </a:r>
            <a:r>
              <a:rPr lang="en-GB" dirty="0" err="1"/>
              <a:t>vaa</a:t>
            </a:r>
            <a:r>
              <a:rPr lang="en-GB" dirty="0"/>
              <a:t>-tux </a:t>
            </a:r>
            <a:r>
              <a:rPr lang="en-GB" baseline="-25000" dirty="0" err="1"/>
              <a:t>i</a:t>
            </a:r>
            <a:endParaRPr lang="en-GB" dirty="0"/>
          </a:p>
          <a:p>
            <a:r>
              <a:rPr lang="en-GB" baseline="-25000" dirty="0"/>
              <a:t>		 </a:t>
            </a:r>
            <a:r>
              <a:rPr lang="en-GB" dirty="0" smtClean="0"/>
              <a:t>     [</a:t>
            </a:r>
            <a:r>
              <a:rPr lang="en-GB" dirty="0" err="1"/>
              <a:t>i</a:t>
            </a:r>
            <a:r>
              <a:rPr lang="en-GB" dirty="0"/>
              <a:t>-K</a:t>
            </a:r>
            <a:r>
              <a:rPr lang="en-GB" dirty="0" smtClean="0"/>
              <a:t>]</a:t>
            </a:r>
          </a:p>
          <a:p>
            <a:r>
              <a:rPr lang="en-GB" dirty="0" smtClean="0"/>
              <a:t>		      [</a:t>
            </a:r>
            <a:r>
              <a:rPr lang="en-GB" dirty="0"/>
              <a:t>u-N]</a:t>
            </a:r>
          </a:p>
        </p:txBody>
      </p:sp>
      <p:cxnSp>
        <p:nvCxnSpPr>
          <p:cNvPr id="38" name="直線接點 37"/>
          <p:cNvCxnSpPr/>
          <p:nvPr/>
        </p:nvCxnSpPr>
        <p:spPr>
          <a:xfrm>
            <a:off x="3275856" y="119675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2771800" y="184482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275856" y="1844824"/>
            <a:ext cx="129614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2051720" y="2492896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2771800" y="2492896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2051720" y="321297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3347864" y="321297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H="1">
            <a:off x="1547664" y="3861048"/>
            <a:ext cx="50405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2051720" y="3861048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347864" y="386104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1475656" y="443711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1475656" y="5085184"/>
            <a:ext cx="57606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611560" y="508518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8388424" y="119675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H="1">
            <a:off x="7596336" y="1844824"/>
            <a:ext cx="79208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8388424" y="1844824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7524328" y="2348880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H="1">
            <a:off x="6858000" y="2924944"/>
            <a:ext cx="66632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7524328" y="2924944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6732240" y="342900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H="1">
            <a:off x="5724128" y="4041068"/>
            <a:ext cx="1008112" cy="612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6732240" y="4041068"/>
            <a:ext cx="648072" cy="612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/>
          <p:nvPr/>
        </p:nvCxnSpPr>
        <p:spPr>
          <a:xfrm>
            <a:off x="4860032" y="321297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959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Ute </a:t>
            </a:r>
            <a:r>
              <a:rPr lang="en-GB" sz="2800" dirty="0" err="1" smtClean="0"/>
              <a:t>deverbal</a:t>
            </a:r>
            <a:r>
              <a:rPr lang="en-GB" sz="2800" dirty="0" smtClean="0"/>
              <a:t> case-markers 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540568" y="919261"/>
            <a:ext cx="6048672" cy="5534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/>
              <a:t>	TP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T’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      VP</a:t>
            </a:r>
            <a:r>
              <a:rPr lang="en-GB" sz="1800" dirty="0"/>
              <a:t>	    	        T</a:t>
            </a:r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err="1" smtClean="0"/>
              <a:t>qxáarʉ-pʉga</a:t>
            </a:r>
            <a:r>
              <a:rPr lang="en-GB" sz="1800" dirty="0" smtClean="0"/>
              <a:t> </a:t>
            </a:r>
            <a:r>
              <a:rPr lang="en-GB" sz="1800" baseline="-25000" dirty="0"/>
              <a:t>j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         VP1</a:t>
            </a:r>
            <a:r>
              <a:rPr lang="en-GB" sz="1800" dirty="0"/>
              <a:t>	</a:t>
            </a:r>
            <a:r>
              <a:rPr lang="en-GB" sz="1800" dirty="0" smtClean="0"/>
              <a:t>            	VP2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      V’1</a:t>
            </a:r>
            <a:r>
              <a:rPr lang="en-GB" sz="1800" dirty="0"/>
              <a:t>	</a:t>
            </a:r>
            <a:r>
              <a:rPr lang="en-GB" sz="1800" dirty="0" smtClean="0"/>
              <a:t>	V’2</a:t>
            </a:r>
            <a:r>
              <a:rPr lang="en-GB" sz="1800" dirty="0"/>
              <a:t>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KP</a:t>
            </a:r>
            <a:r>
              <a:rPr lang="en-GB" sz="1800" dirty="0"/>
              <a:t>	</a:t>
            </a:r>
            <a:r>
              <a:rPr lang="en-GB" sz="1800" dirty="0" smtClean="0"/>
              <a:t>V1</a:t>
            </a:r>
            <a:r>
              <a:rPr lang="en-GB" sz="1800" dirty="0"/>
              <a:t>	</a:t>
            </a:r>
            <a:r>
              <a:rPr lang="en-GB" sz="1800" dirty="0" smtClean="0"/>
              <a:t>V2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	</a:t>
            </a:r>
            <a:r>
              <a:rPr lang="en-GB" sz="1800" dirty="0" err="1" smtClean="0"/>
              <a:t>chugwa</a:t>
            </a:r>
            <a:r>
              <a:rPr lang="en-GB" sz="1800" dirty="0"/>
              <a:t>	 </a:t>
            </a:r>
            <a:r>
              <a:rPr lang="en-GB" sz="1800" dirty="0" smtClean="0"/>
              <a:t> </a:t>
            </a:r>
            <a:r>
              <a:rPr lang="en-GB" sz="1800" dirty="0"/>
              <a:t>t </a:t>
            </a:r>
            <a:r>
              <a:rPr lang="en-GB" sz="1800" baseline="-25000" dirty="0" smtClean="0"/>
              <a:t>j</a:t>
            </a:r>
          </a:p>
          <a:p>
            <a:pPr marL="0" indent="0">
              <a:buNone/>
            </a:pPr>
            <a:r>
              <a:rPr lang="en-GB" sz="1800" baseline="-25000" dirty="0"/>
              <a:t>	</a:t>
            </a:r>
            <a:r>
              <a:rPr lang="en-GB" sz="1800" baseline="-25000" dirty="0" smtClean="0"/>
              <a:t>	</a:t>
            </a:r>
            <a:r>
              <a:rPr lang="en-GB" sz="1800" dirty="0" smtClean="0"/>
              <a:t>K’	[</a:t>
            </a:r>
            <a:r>
              <a:rPr lang="en-GB" sz="1800" dirty="0" err="1" smtClean="0"/>
              <a:t>u-K:oblique</a:t>
            </a:r>
            <a:r>
              <a:rPr lang="en-GB" sz="1800" dirty="0" smtClean="0"/>
              <a:t>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 smtClean="0"/>
              <a:t>	NP</a:t>
            </a:r>
            <a:r>
              <a:rPr lang="en-GB" sz="1800" dirty="0"/>
              <a:t>	      K(locative</a:t>
            </a:r>
            <a:r>
              <a:rPr lang="en-GB" sz="1800" dirty="0" smtClean="0"/>
              <a:t>)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t </a:t>
            </a:r>
            <a:r>
              <a:rPr lang="en-GB" sz="1800" baseline="-25000" dirty="0" err="1"/>
              <a:t>i</a:t>
            </a:r>
            <a:r>
              <a:rPr lang="en-GB" sz="1800" dirty="0"/>
              <a:t>	 </a:t>
            </a:r>
            <a:r>
              <a:rPr lang="en-GB" sz="1800" dirty="0" smtClean="0"/>
              <a:t>   </a:t>
            </a:r>
            <a:r>
              <a:rPr lang="en-GB" sz="1800" dirty="0" err="1" smtClean="0"/>
              <a:t>mamachi-vaa</a:t>
            </a:r>
            <a:r>
              <a:rPr lang="en-GB" sz="1800" dirty="0" smtClean="0"/>
              <a:t>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[</a:t>
            </a:r>
            <a:r>
              <a:rPr lang="en-GB" sz="1800" dirty="0" err="1"/>
              <a:t>i-K:oblique</a:t>
            </a:r>
            <a:r>
              <a:rPr lang="en-GB" sz="1800" dirty="0"/>
              <a:t>]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[</a:t>
            </a:r>
            <a:r>
              <a:rPr lang="en-GB" sz="1800" dirty="0"/>
              <a:t>u-N]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6" name="矩形 35"/>
          <p:cNvSpPr/>
          <p:nvPr/>
        </p:nvSpPr>
        <p:spPr>
          <a:xfrm>
            <a:off x="4572000" y="980728"/>
            <a:ext cx="4572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	</a:t>
            </a:r>
            <a:r>
              <a:rPr lang="en-GB" dirty="0" smtClean="0"/>
              <a:t>			TP</a:t>
            </a:r>
            <a:endParaRPr lang="en-GB" dirty="0"/>
          </a:p>
          <a:p>
            <a:r>
              <a:rPr lang="en-GB" dirty="0"/>
              <a:t>						</a:t>
            </a:r>
            <a:r>
              <a:rPr lang="en-GB" dirty="0" smtClean="0"/>
              <a:t>		T</a:t>
            </a:r>
            <a:r>
              <a:rPr lang="en-GB" dirty="0"/>
              <a:t>’</a:t>
            </a:r>
          </a:p>
          <a:p>
            <a:r>
              <a:rPr lang="en-GB" dirty="0"/>
              <a:t>					</a:t>
            </a:r>
            <a:r>
              <a:rPr lang="en-GB" dirty="0" smtClean="0"/>
              <a:t>		VP                       </a:t>
            </a:r>
            <a:r>
              <a:rPr lang="en-GB" dirty="0"/>
              <a:t>T</a:t>
            </a:r>
          </a:p>
          <a:p>
            <a:r>
              <a:rPr lang="en-GB" dirty="0"/>
              <a:t>					</a:t>
            </a:r>
            <a:r>
              <a:rPr lang="en-GB" dirty="0" smtClean="0"/>
              <a:t>		V’   </a:t>
            </a:r>
            <a:r>
              <a:rPr lang="en-GB" dirty="0" err="1" smtClean="0"/>
              <a:t>qxáarʉ-pʉga</a:t>
            </a:r>
            <a:r>
              <a:rPr lang="en-GB" dirty="0" smtClean="0"/>
              <a:t> </a:t>
            </a:r>
            <a:r>
              <a:rPr lang="en-GB" baseline="-25000" dirty="0" smtClean="0"/>
              <a:t>j</a:t>
            </a:r>
          </a:p>
          <a:p>
            <a:endParaRPr lang="en-GB" dirty="0"/>
          </a:p>
          <a:p>
            <a:r>
              <a:rPr lang="en-GB" dirty="0" smtClean="0"/>
              <a:t>		   KP                      V</a:t>
            </a:r>
            <a:endParaRPr lang="en-GB" dirty="0"/>
          </a:p>
          <a:p>
            <a:r>
              <a:rPr lang="en-GB" dirty="0"/>
              <a:t>		</a:t>
            </a:r>
            <a:r>
              <a:rPr lang="en-GB" dirty="0" smtClean="0"/>
              <a:t>	             t </a:t>
            </a:r>
            <a:r>
              <a:rPr lang="en-GB" baseline="-25000" dirty="0" smtClean="0"/>
              <a:t>j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		    K’		</a:t>
            </a:r>
            <a:endParaRPr lang="en-GB" dirty="0"/>
          </a:p>
          <a:p>
            <a:r>
              <a:rPr lang="en-GB" dirty="0" smtClean="0"/>
              <a:t>			</a:t>
            </a:r>
            <a:endParaRPr lang="en-GB" dirty="0"/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	NP</a:t>
            </a:r>
            <a:r>
              <a:rPr lang="en-GB" dirty="0"/>
              <a:t>		</a:t>
            </a:r>
            <a:r>
              <a:rPr lang="en-GB" dirty="0" smtClean="0"/>
              <a:t>K</a:t>
            </a:r>
          </a:p>
          <a:p>
            <a:r>
              <a:rPr lang="en-GB" dirty="0" smtClean="0"/>
              <a:t>	t </a:t>
            </a:r>
            <a:r>
              <a:rPr lang="en-GB" baseline="-25000" dirty="0" err="1"/>
              <a:t>i</a:t>
            </a:r>
            <a:r>
              <a:rPr lang="en-GB" dirty="0"/>
              <a:t>	      </a:t>
            </a:r>
            <a:r>
              <a:rPr lang="en-GB" dirty="0" err="1" smtClean="0"/>
              <a:t>mamachi-vaa-chux</a:t>
            </a:r>
            <a:r>
              <a:rPr lang="en-GB" dirty="0" smtClean="0"/>
              <a:t> </a:t>
            </a:r>
            <a:r>
              <a:rPr lang="en-GB" baseline="-25000" dirty="0" err="1"/>
              <a:t>i</a:t>
            </a:r>
            <a:endParaRPr lang="en-GB" dirty="0"/>
          </a:p>
          <a:p>
            <a:r>
              <a:rPr lang="en-GB" baseline="-25000" dirty="0"/>
              <a:t>		 </a:t>
            </a:r>
            <a:r>
              <a:rPr lang="en-GB" dirty="0" smtClean="0"/>
              <a:t>     [</a:t>
            </a:r>
            <a:r>
              <a:rPr lang="en-GB" dirty="0" err="1"/>
              <a:t>i</a:t>
            </a:r>
            <a:r>
              <a:rPr lang="en-GB" dirty="0"/>
              <a:t>-K</a:t>
            </a:r>
            <a:r>
              <a:rPr lang="en-GB" dirty="0" smtClean="0"/>
              <a:t>]</a:t>
            </a:r>
          </a:p>
          <a:p>
            <a:r>
              <a:rPr lang="en-GB" dirty="0" smtClean="0"/>
              <a:t>		      [</a:t>
            </a:r>
            <a:r>
              <a:rPr lang="en-GB" dirty="0"/>
              <a:t>u-N]</a:t>
            </a:r>
          </a:p>
        </p:txBody>
      </p:sp>
      <p:cxnSp>
        <p:nvCxnSpPr>
          <p:cNvPr id="38" name="直線接點 37"/>
          <p:cNvCxnSpPr/>
          <p:nvPr/>
        </p:nvCxnSpPr>
        <p:spPr>
          <a:xfrm>
            <a:off x="3275856" y="119675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2771800" y="1844824"/>
            <a:ext cx="50405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275856" y="1844824"/>
            <a:ext cx="129614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H="1">
            <a:off x="2051720" y="2492896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2771800" y="2492896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2051720" y="321297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3347864" y="321297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H="1">
            <a:off x="1547664" y="3861048"/>
            <a:ext cx="50405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2051720" y="3861048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347864" y="386104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1475656" y="443711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1475656" y="5085184"/>
            <a:ext cx="57606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H="1">
            <a:off x="611560" y="508518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8388424" y="119675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H="1">
            <a:off x="7596336" y="1844824"/>
            <a:ext cx="79208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8388424" y="1844824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7524328" y="2348880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 flipH="1">
            <a:off x="6858000" y="2924944"/>
            <a:ext cx="66632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7524328" y="2924944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6732240" y="342900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H="1">
            <a:off x="5724128" y="4041068"/>
            <a:ext cx="1008112" cy="612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6732240" y="4041068"/>
            <a:ext cx="648072" cy="612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4860032" y="321297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31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of Ute </a:t>
            </a:r>
            <a:r>
              <a:rPr lang="en-GB" sz="2800" dirty="0" err="1" smtClean="0"/>
              <a:t>deverbal</a:t>
            </a:r>
            <a:r>
              <a:rPr lang="en-GB" sz="2800" dirty="0" smtClean="0"/>
              <a:t> case-markers (3)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032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There is </a:t>
            </a:r>
            <a:r>
              <a:rPr lang="en-GB" sz="1800" dirty="0"/>
              <a:t>clearly ‘upward feature analysis</a:t>
            </a:r>
            <a:r>
              <a:rPr lang="en-GB" sz="1800" dirty="0" smtClean="0"/>
              <a:t>’ in the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of Ute case-markers, </a:t>
            </a:r>
            <a:r>
              <a:rPr lang="en-GB" sz="1800" dirty="0"/>
              <a:t>since the features associated with morphological </a:t>
            </a:r>
            <a:r>
              <a:rPr lang="en-GB" sz="1800" dirty="0" smtClean="0"/>
              <a:t>case ([</a:t>
            </a:r>
            <a:r>
              <a:rPr lang="en-GB" sz="1800" dirty="0" err="1"/>
              <a:t>i</a:t>
            </a:r>
            <a:r>
              <a:rPr lang="en-GB" sz="1800" dirty="0"/>
              <a:t>-K], [u-N</a:t>
            </a:r>
            <a:r>
              <a:rPr lang="en-GB" sz="1800" dirty="0" smtClean="0"/>
              <a:t>]) are shifted </a:t>
            </a:r>
            <a:r>
              <a:rPr lang="en-GB" sz="1800" dirty="0"/>
              <a:t>upwards from the complement of the first verb (</a:t>
            </a:r>
            <a:r>
              <a:rPr lang="en-GB" sz="1800" i="1" dirty="0" err="1"/>
              <a:t>kani-</a:t>
            </a:r>
            <a:r>
              <a:rPr lang="en-GB" sz="1800" b="1" i="1" dirty="0" err="1"/>
              <a:t>vaa</a:t>
            </a:r>
            <a:r>
              <a:rPr lang="en-GB" sz="1800" i="1" dirty="0"/>
              <a:t> </a:t>
            </a:r>
            <a:r>
              <a:rPr lang="en-GB" sz="1800" i="1" dirty="0" err="1"/>
              <a:t>tugwa</a:t>
            </a:r>
            <a:r>
              <a:rPr lang="en-GB" sz="1800" dirty="0"/>
              <a:t>, </a:t>
            </a:r>
            <a:r>
              <a:rPr lang="en-GB" sz="1800" i="1" dirty="0" err="1"/>
              <a:t>mamachi-</a:t>
            </a:r>
            <a:r>
              <a:rPr lang="en-GB" sz="1800" b="1" i="1" dirty="0" err="1"/>
              <a:t>vaa</a:t>
            </a:r>
            <a:r>
              <a:rPr lang="en-GB" sz="1800" i="1" dirty="0"/>
              <a:t> </a:t>
            </a:r>
            <a:r>
              <a:rPr lang="en-GB" sz="1800" i="1" dirty="0" err="1"/>
              <a:t>chugwa</a:t>
            </a:r>
            <a:r>
              <a:rPr lang="en-GB" sz="1800" dirty="0"/>
              <a:t>) to the verb itself (</a:t>
            </a:r>
            <a:r>
              <a:rPr lang="en-GB" sz="1800" i="1" dirty="0" err="1"/>
              <a:t>kani</a:t>
            </a:r>
            <a:r>
              <a:rPr lang="en-GB" sz="1800" i="1" dirty="0"/>
              <a:t>-</a:t>
            </a:r>
            <a:r>
              <a:rPr lang="en-GB" sz="1800" i="1" dirty="0" err="1"/>
              <a:t>vaa</a:t>
            </a:r>
            <a:r>
              <a:rPr lang="en-GB" sz="1800" i="1" dirty="0"/>
              <a:t>-</a:t>
            </a:r>
            <a:r>
              <a:rPr lang="en-GB" sz="1800" b="1" i="1" dirty="0"/>
              <a:t>tux</a:t>
            </a:r>
            <a:r>
              <a:rPr lang="en-GB" sz="1800" dirty="0"/>
              <a:t>, </a:t>
            </a:r>
            <a:r>
              <a:rPr lang="en-GB" sz="1800" i="1" dirty="0" err="1"/>
              <a:t>mamachi-vaa-</a:t>
            </a:r>
            <a:r>
              <a:rPr lang="en-GB" sz="1800" b="1" i="1" dirty="0" err="1"/>
              <a:t>chux</a:t>
            </a:r>
            <a:r>
              <a:rPr lang="en-GB" sz="1800" dirty="0"/>
              <a:t>). Ute case-markers are also ‘</a:t>
            </a:r>
            <a:r>
              <a:rPr lang="en-GB" sz="1800" dirty="0" err="1"/>
              <a:t>univerbated</a:t>
            </a:r>
            <a:r>
              <a:rPr lang="en-GB" sz="1800" dirty="0"/>
              <a:t>’ as suffixes (-</a:t>
            </a:r>
            <a:r>
              <a:rPr lang="en-GB" sz="1800" i="1" dirty="0"/>
              <a:t>tux</a:t>
            </a:r>
            <a:r>
              <a:rPr lang="en-GB" sz="1800" dirty="0"/>
              <a:t>, -</a:t>
            </a:r>
            <a:r>
              <a:rPr lang="en-GB" sz="1800" i="1" dirty="0" err="1" smtClean="0"/>
              <a:t>chux</a:t>
            </a:r>
            <a:r>
              <a:rPr lang="en-GB" sz="1800" dirty="0" smtClean="0"/>
              <a:t>), which must </a:t>
            </a:r>
            <a:r>
              <a:rPr lang="en-GB" sz="1800" dirty="0"/>
              <a:t>be correlated with ‘phonological weakening’, since a comparison between these case-markers and their verbal antecedents (</a:t>
            </a:r>
            <a:r>
              <a:rPr lang="en-GB" sz="1800" i="1" dirty="0" err="1"/>
              <a:t>tugwa</a:t>
            </a:r>
            <a:r>
              <a:rPr lang="en-GB" sz="1800" dirty="0"/>
              <a:t>/</a:t>
            </a:r>
            <a:r>
              <a:rPr lang="en-GB" sz="1800" i="1" dirty="0"/>
              <a:t>tux</a:t>
            </a:r>
            <a:r>
              <a:rPr lang="en-GB" sz="1800" dirty="0"/>
              <a:t>, </a:t>
            </a:r>
            <a:r>
              <a:rPr lang="en-GB" sz="1800" i="1" dirty="0" err="1"/>
              <a:t>chugwa</a:t>
            </a:r>
            <a:r>
              <a:rPr lang="en-GB" sz="1800" dirty="0"/>
              <a:t>/</a:t>
            </a:r>
            <a:r>
              <a:rPr lang="en-GB" sz="1800" i="1" dirty="0" err="1"/>
              <a:t>chux</a:t>
            </a:r>
            <a:r>
              <a:rPr lang="en-GB" sz="1800" dirty="0"/>
              <a:t>)</a:t>
            </a:r>
            <a:r>
              <a:rPr lang="en-GB" sz="1800" i="1" dirty="0"/>
              <a:t> </a:t>
            </a:r>
            <a:r>
              <a:rPr lang="en-GB" sz="1800" dirty="0"/>
              <a:t>reveals clear signs of ‘phonological weakening’ (</a:t>
            </a:r>
            <a:r>
              <a:rPr lang="en-GB" sz="1800" dirty="0" err="1"/>
              <a:t>Givón</a:t>
            </a:r>
            <a:r>
              <a:rPr lang="en-GB" sz="1800" dirty="0"/>
              <a:t> (2006:24), Heine (2009:463)):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22613"/>
              </p:ext>
            </p:extLst>
          </p:nvPr>
        </p:nvGraphicFramePr>
        <p:xfrm>
          <a:off x="539552" y="3068966"/>
          <a:ext cx="7992888" cy="3600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Postposition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Source-verb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va</a:t>
                      </a:r>
                      <a:r>
                        <a:rPr lang="en-GB" sz="1100" dirty="0">
                          <a:effectLst/>
                        </a:rPr>
                        <a:t>/-pa ‘at’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paa</a:t>
                      </a:r>
                      <a:r>
                        <a:rPr lang="en-GB" sz="1100" dirty="0">
                          <a:effectLst/>
                        </a:rPr>
                        <a:t> ‘pass (through)’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kwa</a:t>
                      </a:r>
                      <a:r>
                        <a:rPr lang="en-GB" sz="1100" dirty="0">
                          <a:effectLst/>
                        </a:rPr>
                        <a:t> ‘to’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-kwa ‘go to’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chux</a:t>
                      </a:r>
                      <a:r>
                        <a:rPr lang="en-GB" sz="1100" dirty="0">
                          <a:effectLst/>
                        </a:rPr>
                        <a:t> ‘to (animate object)’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-chugwa ‘meet (animate object)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‘tux ‘to (inanimate object)’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-tugwa ‘go to’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mana</a:t>
                      </a:r>
                      <a:r>
                        <a:rPr lang="en-GB" sz="1100" dirty="0">
                          <a:effectLst/>
                        </a:rPr>
                        <a:t> ‘from’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-mana ‘leave’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-caw ‘toward’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-cawi ‘come to’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naagh</a:t>
                      </a:r>
                      <a:r>
                        <a:rPr lang="en-GB" sz="1100" dirty="0">
                          <a:effectLst/>
                        </a:rPr>
                        <a:t> ‘in’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-naagha ‘enter’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-tarux ‘on (top)’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-tarugwa ‘climb’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-pa’agh ‘on (top)’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-pa-agha ‘ascend’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-tʉvwa ‘down’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-tʉvwa ‘descend’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-ruk ‘under’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-rukwa ‘descend’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-yaakwi ‘down into’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-yaakwi ‘descend into’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-paw ‘down’</a:t>
                      </a:r>
                      <a:endParaRPr lang="en-GB" sz="1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</a:t>
                      </a:r>
                      <a:r>
                        <a:rPr lang="en-GB" sz="1100" dirty="0" err="1">
                          <a:effectLst/>
                        </a:rPr>
                        <a:t>pawi</a:t>
                      </a:r>
                      <a:r>
                        <a:rPr lang="en-GB" sz="1100" dirty="0">
                          <a:effectLst/>
                        </a:rPr>
                        <a:t> ‘descend’</a:t>
                      </a:r>
                      <a:endParaRPr lang="en-GB" sz="1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058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Conclusions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It is pleasing to see that the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of Chinese case-markers, a new functional category (K(case)) for the most recent formalist analysis of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(R &amp; R (2003), van </a:t>
            </a:r>
            <a:r>
              <a:rPr lang="en-GB" sz="1800" dirty="0" err="1" smtClean="0"/>
              <a:t>Gelderen</a:t>
            </a:r>
            <a:r>
              <a:rPr lang="en-GB" sz="1800" dirty="0" smtClean="0"/>
              <a:t> (2011)), conforms with their definitions of ‘structural simplification’ and ‘feature economy’. </a:t>
            </a:r>
          </a:p>
          <a:p>
            <a:pPr marL="0" indent="0">
              <a:buNone/>
            </a:pPr>
            <a:r>
              <a:rPr lang="en-GB" sz="1800" dirty="0" smtClean="0"/>
              <a:t>Furthermore, the genesis also seems to conform to </a:t>
            </a:r>
            <a:r>
              <a:rPr lang="en-GB" sz="1800" dirty="0" err="1" smtClean="0"/>
              <a:t>Tse’s</a:t>
            </a:r>
            <a:r>
              <a:rPr lang="en-GB" sz="1800" dirty="0" smtClean="0"/>
              <a:t> (2013a, b) recent analysis of the relationship between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and ‘lateral’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, which is supported by the empirical results (namely the lack of ‘phonological weakening’,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and ‘semantic bleaching’ in ‘lateral’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). </a:t>
            </a:r>
          </a:p>
          <a:p>
            <a:pPr marL="0" indent="0">
              <a:buNone/>
            </a:pPr>
            <a:r>
              <a:rPr lang="en-GB" sz="1800" dirty="0" smtClean="0"/>
              <a:t>In analysing the lack of ‘phonological weakening’, ‘</a:t>
            </a:r>
            <a:r>
              <a:rPr lang="en-GB" sz="1800" dirty="0" err="1" smtClean="0"/>
              <a:t>univerbation</a:t>
            </a:r>
            <a:r>
              <a:rPr lang="en-GB" sz="1800" dirty="0" smtClean="0"/>
              <a:t>’ and ‘semantic bleaching’ in ‘lateral’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, I have drawn internal evidence from Chinese as well as cross-linguistic evidence from Ute. In Ute, </a:t>
            </a:r>
            <a:r>
              <a:rPr lang="en-GB" sz="1800" dirty="0" err="1" smtClean="0"/>
              <a:t>deverbal</a:t>
            </a:r>
            <a:r>
              <a:rPr lang="en-GB" sz="1800" dirty="0" smtClean="0"/>
              <a:t> </a:t>
            </a:r>
            <a:r>
              <a:rPr lang="en-GB" sz="1800" dirty="0"/>
              <a:t>case-markers </a:t>
            </a:r>
            <a:r>
              <a:rPr lang="en-GB" sz="1800" dirty="0" smtClean="0"/>
              <a:t>undergo </a:t>
            </a:r>
            <a:r>
              <a:rPr lang="en-GB" sz="1800" dirty="0"/>
              <a:t>‘phonological </a:t>
            </a:r>
            <a:r>
              <a:rPr lang="en-GB" sz="1800" dirty="0" smtClean="0"/>
              <a:t>weakening’ and ‘</a:t>
            </a:r>
            <a:r>
              <a:rPr lang="en-GB" sz="1800" dirty="0" err="1"/>
              <a:t>univerbation</a:t>
            </a:r>
            <a:r>
              <a:rPr lang="en-GB" sz="1800" dirty="0"/>
              <a:t>’, whereas Chinese </a:t>
            </a:r>
            <a:r>
              <a:rPr lang="en-GB" sz="1800" dirty="0" err="1" smtClean="0"/>
              <a:t>deverbal</a:t>
            </a:r>
            <a:r>
              <a:rPr lang="en-GB" sz="1800" dirty="0" smtClean="0"/>
              <a:t> case-markers (e.g. </a:t>
            </a:r>
            <a:r>
              <a:rPr lang="en-GB" sz="1800" i="1" dirty="0" err="1" smtClean="0"/>
              <a:t>ba</a:t>
            </a:r>
            <a:r>
              <a:rPr lang="en-GB" sz="1800" dirty="0" smtClean="0"/>
              <a:t>) </a:t>
            </a:r>
            <a:r>
              <a:rPr lang="en-GB" sz="1800" dirty="0"/>
              <a:t>have </a:t>
            </a:r>
            <a:r>
              <a:rPr lang="en-GB" sz="1800" dirty="0" smtClean="0"/>
              <a:t>not. </a:t>
            </a:r>
            <a:r>
              <a:rPr lang="en-GB" sz="1800" dirty="0"/>
              <a:t>‘Phonological weakening’ and ’</a:t>
            </a:r>
            <a:r>
              <a:rPr lang="en-GB" sz="1800" dirty="0" err="1"/>
              <a:t>univerbation</a:t>
            </a:r>
            <a:r>
              <a:rPr lang="en-GB" sz="1800" dirty="0"/>
              <a:t>’ are </a:t>
            </a:r>
            <a:r>
              <a:rPr lang="en-GB" sz="1800" dirty="0" smtClean="0"/>
              <a:t>possible </a:t>
            </a:r>
            <a:r>
              <a:rPr lang="en-GB" sz="1800" dirty="0"/>
              <a:t>in the </a:t>
            </a:r>
            <a:r>
              <a:rPr lang="en-GB" sz="1800" dirty="0" err="1"/>
              <a:t>grammaticalization</a:t>
            </a:r>
            <a:r>
              <a:rPr lang="en-GB" sz="1800" dirty="0"/>
              <a:t> of </a:t>
            </a:r>
            <a:r>
              <a:rPr lang="en-GB" sz="1800" dirty="0" err="1"/>
              <a:t>deverbal</a:t>
            </a:r>
            <a:r>
              <a:rPr lang="en-GB" sz="1800" dirty="0"/>
              <a:t> case-markers, as they have occurred in a language like Ute which has always had morphological case </a:t>
            </a:r>
            <a:r>
              <a:rPr lang="en-GB" sz="1800" dirty="0" smtClean="0"/>
              <a:t>whose morphological case features </a:t>
            </a:r>
            <a:r>
              <a:rPr lang="en-GB" sz="1800" dirty="0"/>
              <a:t>([</a:t>
            </a:r>
            <a:r>
              <a:rPr lang="en-GB" sz="1800" dirty="0" err="1"/>
              <a:t>i</a:t>
            </a:r>
            <a:r>
              <a:rPr lang="en-GB" sz="1800" dirty="0"/>
              <a:t>-K], [u-N]) have been shifted upwards. Chinese </a:t>
            </a:r>
            <a:r>
              <a:rPr lang="en-GB" sz="1800" dirty="0" err="1"/>
              <a:t>deverbal</a:t>
            </a:r>
            <a:r>
              <a:rPr lang="en-GB" sz="1800" dirty="0"/>
              <a:t> case-markers, on the other hand, are </a:t>
            </a:r>
            <a:r>
              <a:rPr lang="en-GB" sz="1800" dirty="0" err="1"/>
              <a:t>grammaticalized</a:t>
            </a:r>
            <a:r>
              <a:rPr lang="en-GB" sz="1800" dirty="0"/>
              <a:t> in a language that has never had morphological case </a:t>
            </a:r>
            <a:r>
              <a:rPr lang="en-GB" sz="1800" dirty="0" smtClean="0"/>
              <a:t>and so their morphological case features </a:t>
            </a:r>
            <a:r>
              <a:rPr lang="en-GB" sz="1800" dirty="0"/>
              <a:t>must have been ‘laterally’ re-analysed. These empirical differences </a:t>
            </a:r>
            <a:r>
              <a:rPr lang="en-GB" sz="1800" dirty="0" smtClean="0"/>
              <a:t>support </a:t>
            </a:r>
            <a:r>
              <a:rPr lang="en-GB" sz="1800" dirty="0"/>
              <a:t>my partition between </a:t>
            </a:r>
            <a:r>
              <a:rPr lang="en-GB" sz="1800" dirty="0" err="1"/>
              <a:t>grammaticalization</a:t>
            </a:r>
            <a:r>
              <a:rPr lang="en-GB" sz="1800" dirty="0"/>
              <a:t> and ‘lateral’ </a:t>
            </a:r>
            <a:r>
              <a:rPr lang="en-GB" sz="1800" dirty="0" err="1"/>
              <a:t>grammaticalization</a:t>
            </a:r>
            <a:r>
              <a:rPr lang="en-GB" sz="1800" dirty="0"/>
              <a:t> </a:t>
            </a:r>
            <a:r>
              <a:rPr lang="en-GB" sz="1800" dirty="0" smtClean="0"/>
              <a:t>in </a:t>
            </a:r>
            <a:r>
              <a:rPr lang="en-GB" sz="1800" dirty="0" err="1" smtClean="0"/>
              <a:t>Tse</a:t>
            </a:r>
            <a:r>
              <a:rPr lang="en-GB" sz="1800" dirty="0" smtClean="0"/>
              <a:t> (2013a, b) as </a:t>
            </a:r>
            <a:r>
              <a:rPr lang="en-GB" sz="1800" dirty="0"/>
              <a:t>well as my synchronic postulation of </a:t>
            </a:r>
            <a:r>
              <a:rPr lang="en-GB" sz="1800" dirty="0" smtClean="0"/>
              <a:t>K(case), </a:t>
            </a:r>
            <a:r>
              <a:rPr lang="en-GB" sz="1800" dirty="0"/>
              <a:t>namely that it should not be universally postulated but only in languages that have morphological case. </a:t>
            </a:r>
            <a:r>
              <a:rPr lang="en-GB" sz="1800" dirty="0" smtClean="0"/>
              <a:t>K(case) as a functional category should not therefore be equated with abstract case, since it seems to be ‘laterally’ </a:t>
            </a:r>
            <a:r>
              <a:rPr lang="en-GB" sz="1800" dirty="0" err="1" smtClean="0"/>
              <a:t>grammaticalized</a:t>
            </a:r>
            <a:r>
              <a:rPr lang="en-GB" sz="1800" dirty="0" smtClean="0"/>
              <a:t> in a language that does not have morphological case (e.g. Chinese).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87638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Selected </a:t>
            </a:r>
            <a:r>
              <a:rPr lang="en-GB" sz="2800" dirty="0" smtClean="0"/>
              <a:t>References 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59432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Clark</a:t>
            </a:r>
            <a:r>
              <a:rPr lang="en-GB" sz="1800" dirty="0" smtClean="0"/>
              <a:t>, R. and Roberts, I. (1993): ‘A computational model of language learnability and language change’, </a:t>
            </a:r>
            <a:r>
              <a:rPr lang="en-GB" sz="1800" i="1" dirty="0" smtClean="0"/>
              <a:t>Linguistic Inquiry </a:t>
            </a:r>
            <a:r>
              <a:rPr lang="en-GB" sz="1800" dirty="0" smtClean="0"/>
              <a:t>24:299-345.</a:t>
            </a:r>
          </a:p>
          <a:p>
            <a:pPr marL="0" indent="0">
              <a:buNone/>
            </a:pPr>
            <a:r>
              <a:rPr lang="en-GB" sz="1800" dirty="0" err="1" smtClean="0"/>
              <a:t>Feng</a:t>
            </a:r>
            <a:r>
              <a:rPr lang="en-GB" sz="1800" dirty="0" smtClean="0"/>
              <a:t>, S-L (1993): ‘The Copula in Classical Chinese Declarative Sentences’, in </a:t>
            </a:r>
            <a:r>
              <a:rPr lang="en-GB" sz="1800" i="1" dirty="0" smtClean="0"/>
              <a:t>Journal of Chinese Linguistics</a:t>
            </a:r>
            <a:r>
              <a:rPr lang="en-GB" sz="1800" dirty="0" smtClean="0"/>
              <a:t> 22(2):277-311.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/>
              <a:t>Feng</a:t>
            </a:r>
            <a:r>
              <a:rPr lang="en-GB" sz="1800" dirty="0"/>
              <a:t>, S-L (2000): ‘ ‘’</a:t>
            </a:r>
            <a:r>
              <a:rPr lang="en-GB" sz="1800" dirty="0" err="1"/>
              <a:t>Xie</a:t>
            </a:r>
            <a:r>
              <a:rPr lang="en-GB" sz="1800" dirty="0"/>
              <a:t> </a:t>
            </a:r>
            <a:r>
              <a:rPr lang="en-GB" sz="1800" dirty="0" err="1"/>
              <a:t>maobi</a:t>
            </a:r>
            <a:r>
              <a:rPr lang="en-GB" sz="1800" dirty="0"/>
              <a:t>’’ </a:t>
            </a:r>
            <a:r>
              <a:rPr lang="en-GB" sz="1800" dirty="0" err="1"/>
              <a:t>yu</a:t>
            </a:r>
            <a:r>
              <a:rPr lang="en-GB" sz="1800" dirty="0"/>
              <a:t> </a:t>
            </a:r>
            <a:r>
              <a:rPr lang="en-GB" sz="1800" dirty="0" err="1"/>
              <a:t>yunlü</a:t>
            </a:r>
            <a:r>
              <a:rPr lang="en-GB" sz="1800" dirty="0"/>
              <a:t> </a:t>
            </a:r>
            <a:r>
              <a:rPr lang="en-GB" sz="1800" dirty="0" err="1"/>
              <a:t>zufa</a:t>
            </a:r>
            <a:r>
              <a:rPr lang="en-GB" sz="1800" dirty="0"/>
              <a:t> de </a:t>
            </a:r>
            <a:r>
              <a:rPr lang="en-GB" sz="1800" dirty="0" err="1"/>
              <a:t>dongci</a:t>
            </a:r>
            <a:r>
              <a:rPr lang="en-GB" sz="1800" dirty="0"/>
              <a:t> </a:t>
            </a:r>
            <a:r>
              <a:rPr lang="en-GB" sz="1800" dirty="0" err="1"/>
              <a:t>bingru</a:t>
            </a:r>
            <a:r>
              <a:rPr lang="en-GB" sz="1800" dirty="0"/>
              <a:t>’. </a:t>
            </a:r>
            <a:r>
              <a:rPr lang="en-GB" sz="1800" i="1" dirty="0" err="1"/>
              <a:t>Yuyan</a:t>
            </a:r>
            <a:r>
              <a:rPr lang="en-GB" sz="1800" i="1" dirty="0"/>
              <a:t> </a:t>
            </a:r>
            <a:r>
              <a:rPr lang="en-GB" sz="1800" i="1" dirty="0" err="1"/>
              <a:t>jiaoxue</a:t>
            </a:r>
            <a:r>
              <a:rPr lang="en-GB" sz="1800" i="1" dirty="0"/>
              <a:t> </a:t>
            </a:r>
            <a:r>
              <a:rPr lang="en-GB" sz="1800" i="1" dirty="0" err="1"/>
              <a:t>yu</a:t>
            </a:r>
            <a:r>
              <a:rPr lang="en-GB" sz="1800" i="1" dirty="0"/>
              <a:t> </a:t>
            </a:r>
            <a:r>
              <a:rPr lang="en-GB" sz="1800" i="1" dirty="0" err="1"/>
              <a:t>yanjiu</a:t>
            </a:r>
            <a:r>
              <a:rPr lang="en-GB" sz="1800" i="1" dirty="0"/>
              <a:t> </a:t>
            </a:r>
            <a:r>
              <a:rPr lang="en-GB" sz="1800" dirty="0"/>
              <a:t>1:25-31. </a:t>
            </a:r>
          </a:p>
          <a:p>
            <a:pPr marL="0" indent="0">
              <a:buNone/>
            </a:pPr>
            <a:r>
              <a:rPr lang="en-GB" sz="1800" dirty="0" err="1"/>
              <a:t>Feng</a:t>
            </a:r>
            <a:r>
              <a:rPr lang="en-GB" sz="1800" dirty="0"/>
              <a:t>, S-L (2002): ‘Prosodic structure and the origin of </a:t>
            </a:r>
            <a:r>
              <a:rPr lang="en-GB" sz="1800" i="1" dirty="0" err="1"/>
              <a:t>ba</a:t>
            </a:r>
            <a:r>
              <a:rPr lang="en-GB" sz="1800" i="1" dirty="0"/>
              <a:t> </a:t>
            </a:r>
            <a:r>
              <a:rPr lang="en-GB" sz="1800" dirty="0"/>
              <a:t>Construction’, in </a:t>
            </a:r>
            <a:r>
              <a:rPr lang="en-GB" sz="1800" dirty="0" err="1"/>
              <a:t>Triskova</a:t>
            </a:r>
            <a:r>
              <a:rPr lang="en-GB" sz="1800" dirty="0"/>
              <a:t>, H. (</a:t>
            </a:r>
            <a:r>
              <a:rPr lang="en-GB" sz="1800" dirty="0" err="1"/>
              <a:t>ed</a:t>
            </a:r>
            <a:r>
              <a:rPr lang="en-GB" sz="1800" dirty="0"/>
              <a:t>), </a:t>
            </a:r>
            <a:r>
              <a:rPr lang="en-GB" sz="1800" i="1" dirty="0"/>
              <a:t>Tone, Stress and Rhythm in Spoken Chinese, Journal of Chinese Linguistic </a:t>
            </a:r>
            <a:r>
              <a:rPr lang="en-GB" sz="1800" dirty="0"/>
              <a:t>monograph 17:119-168. </a:t>
            </a:r>
          </a:p>
          <a:p>
            <a:pPr marL="0" indent="0">
              <a:buNone/>
            </a:pPr>
            <a:r>
              <a:rPr lang="en-GB" sz="1800" dirty="0" err="1" smtClean="0"/>
              <a:t>Feng</a:t>
            </a:r>
            <a:r>
              <a:rPr lang="en-GB" sz="1800" dirty="0"/>
              <a:t>, S-L (2005): ‘</a:t>
            </a:r>
            <a:r>
              <a:rPr lang="en-GB" sz="1800" dirty="0" err="1"/>
              <a:t>Qingdongci</a:t>
            </a:r>
            <a:r>
              <a:rPr lang="en-GB" sz="1800" dirty="0"/>
              <a:t> </a:t>
            </a:r>
            <a:r>
              <a:rPr lang="en-GB" sz="1800" dirty="0" err="1"/>
              <a:t>yiwei</a:t>
            </a:r>
            <a:r>
              <a:rPr lang="en-GB" sz="1800" dirty="0"/>
              <a:t> </a:t>
            </a:r>
            <a:r>
              <a:rPr lang="en-GB" sz="1800" dirty="0" err="1"/>
              <a:t>yu</a:t>
            </a:r>
            <a:r>
              <a:rPr lang="en-GB" sz="1800" dirty="0"/>
              <a:t> </a:t>
            </a:r>
            <a:r>
              <a:rPr lang="en-GB" sz="1800" dirty="0" err="1"/>
              <a:t>gujin</a:t>
            </a:r>
            <a:r>
              <a:rPr lang="en-GB" sz="1800" dirty="0"/>
              <a:t> </a:t>
            </a:r>
            <a:r>
              <a:rPr lang="en-GB" sz="1800" dirty="0" err="1"/>
              <a:t>hanyu</a:t>
            </a:r>
            <a:r>
              <a:rPr lang="en-GB" sz="1800" dirty="0"/>
              <a:t> de </a:t>
            </a:r>
            <a:r>
              <a:rPr lang="en-GB" sz="1800" dirty="0" err="1"/>
              <a:t>dongbin</a:t>
            </a:r>
            <a:r>
              <a:rPr lang="en-GB" sz="1800" dirty="0"/>
              <a:t> </a:t>
            </a:r>
            <a:r>
              <a:rPr lang="en-GB" sz="1800" dirty="0" err="1"/>
              <a:t>guanxi</a:t>
            </a:r>
            <a:r>
              <a:rPr lang="en-GB" sz="1800" dirty="0"/>
              <a:t> [Light verb movement in Modern and Classical Chinese]’. </a:t>
            </a:r>
            <a:r>
              <a:rPr lang="en-GB" sz="1800" i="1" dirty="0" err="1"/>
              <a:t>Yuyan</a:t>
            </a:r>
            <a:r>
              <a:rPr lang="en-GB" sz="1800" i="1" dirty="0"/>
              <a:t> </a:t>
            </a:r>
            <a:r>
              <a:rPr lang="en-GB" sz="1800" i="1" dirty="0" err="1"/>
              <a:t>kexue</a:t>
            </a:r>
            <a:r>
              <a:rPr lang="en-GB" sz="1800" i="1" dirty="0"/>
              <a:t> </a:t>
            </a:r>
            <a:r>
              <a:rPr lang="en-GB" sz="1800" dirty="0"/>
              <a:t>[Linguistic Science] 1:3-16. </a:t>
            </a:r>
          </a:p>
          <a:p>
            <a:pPr marL="0" indent="0">
              <a:buNone/>
            </a:pPr>
            <a:r>
              <a:rPr lang="en-GB" sz="1800" dirty="0" err="1" smtClean="0"/>
              <a:t>Gelderen</a:t>
            </a:r>
            <a:r>
              <a:rPr lang="en-GB" sz="1800" dirty="0" smtClean="0"/>
              <a:t>, E. van. (2011): </a:t>
            </a:r>
            <a:r>
              <a:rPr lang="en-GB" sz="1800" i="1" dirty="0" smtClean="0"/>
              <a:t>The Linguistics Cycle. Language Change and the Language Faculty. </a:t>
            </a:r>
            <a:r>
              <a:rPr lang="en-GB" sz="1800" dirty="0" smtClean="0"/>
              <a:t>Oxford: Oxford University Press. </a:t>
            </a:r>
          </a:p>
          <a:p>
            <a:pPr marL="0" indent="0">
              <a:buNone/>
            </a:pPr>
            <a:r>
              <a:rPr lang="en-GB" sz="1800" dirty="0" smtClean="0"/>
              <a:t>Heine</a:t>
            </a:r>
            <a:r>
              <a:rPr lang="en-GB" sz="1800" dirty="0" smtClean="0"/>
              <a:t>, B. and </a:t>
            </a:r>
            <a:r>
              <a:rPr lang="en-GB" sz="1800" dirty="0" err="1" smtClean="0"/>
              <a:t>Kuteva</a:t>
            </a:r>
            <a:r>
              <a:rPr lang="en-GB" sz="1800" dirty="0" smtClean="0"/>
              <a:t>, T. (2002): </a:t>
            </a:r>
            <a:r>
              <a:rPr lang="en-GB" sz="1800" i="1" dirty="0" smtClean="0"/>
              <a:t>World Lexicon of </a:t>
            </a:r>
            <a:r>
              <a:rPr lang="en-GB" sz="1800" i="1" dirty="0" err="1" smtClean="0"/>
              <a:t>Grammaticalization</a:t>
            </a:r>
            <a:r>
              <a:rPr lang="en-GB" sz="1800" i="1" dirty="0" smtClean="0"/>
              <a:t>. </a:t>
            </a:r>
            <a:r>
              <a:rPr lang="en-GB" sz="1800" dirty="0" smtClean="0"/>
              <a:t>Cambridge: Cambridge University Press. </a:t>
            </a:r>
          </a:p>
          <a:p>
            <a:pPr marL="0" indent="0">
              <a:buNone/>
            </a:pPr>
            <a:r>
              <a:rPr lang="en-GB" sz="1800" dirty="0" err="1"/>
              <a:t>Kemenade</a:t>
            </a:r>
            <a:r>
              <a:rPr lang="en-GB" sz="1800" dirty="0"/>
              <a:t>, A. van and Vincent, N. (1997): ‘Introduction: parameters and </a:t>
            </a:r>
            <a:r>
              <a:rPr lang="en-GB" sz="1800" dirty="0" err="1"/>
              <a:t>morphosyntactic</a:t>
            </a:r>
            <a:r>
              <a:rPr lang="en-GB" sz="1800" dirty="0"/>
              <a:t> change’, in Vincent, N. and </a:t>
            </a:r>
            <a:r>
              <a:rPr lang="en-GB" sz="1800" dirty="0" err="1"/>
              <a:t>Kemenade</a:t>
            </a:r>
            <a:r>
              <a:rPr lang="en-GB" sz="1800" dirty="0"/>
              <a:t>, A. van (</a:t>
            </a:r>
            <a:r>
              <a:rPr lang="en-GB" sz="1800" dirty="0" err="1"/>
              <a:t>eds</a:t>
            </a:r>
            <a:r>
              <a:rPr lang="en-GB" sz="1800" dirty="0"/>
              <a:t>) </a:t>
            </a:r>
            <a:r>
              <a:rPr lang="en-GB" sz="1800" i="1" dirty="0"/>
              <a:t>Parameters of </a:t>
            </a:r>
            <a:r>
              <a:rPr lang="en-GB" sz="1800" i="1" dirty="0" err="1"/>
              <a:t>morphosyntactic</a:t>
            </a:r>
            <a:r>
              <a:rPr lang="en-GB" sz="1800" i="1" dirty="0"/>
              <a:t> change. </a:t>
            </a:r>
            <a:r>
              <a:rPr lang="en-GB" sz="1800" dirty="0"/>
              <a:t>Cambridge : Cambridge University Press, p. 1-25.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Lamontagne</a:t>
            </a:r>
            <a:r>
              <a:rPr lang="en-GB" sz="1800" dirty="0"/>
              <a:t>, G. and Travis, L. (1992): ‘The Case Filter and Licensing of Empty K’. </a:t>
            </a:r>
            <a:r>
              <a:rPr lang="en-GB" sz="1800" i="1" dirty="0"/>
              <a:t>Canadian Journal of Linguistics </a:t>
            </a:r>
            <a:r>
              <a:rPr lang="en-GB" sz="1800" dirty="0"/>
              <a:t>37(2):157-174. </a:t>
            </a:r>
            <a:r>
              <a:rPr lang="en-GB" sz="1800" i="1" dirty="0"/>
              <a:t> </a:t>
            </a:r>
            <a:endParaRPr lang="en-GB" sz="1800" i="1" dirty="0" smtClean="0"/>
          </a:p>
          <a:p>
            <a:pPr marL="0" indent="0">
              <a:buNone/>
            </a:pPr>
            <a:r>
              <a:rPr lang="en-GB" sz="1800" dirty="0"/>
              <a:t>Lightfoot, D. (1999): </a:t>
            </a:r>
            <a:r>
              <a:rPr lang="en-GB" sz="1800" i="1" dirty="0"/>
              <a:t>The Development of Language: Acquisition, Change, and Evolution. </a:t>
            </a:r>
            <a:r>
              <a:rPr lang="en-GB" sz="1800" dirty="0"/>
              <a:t>Oxford: Blackwell.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613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Selected </a:t>
            </a:r>
            <a:r>
              <a:rPr lang="en-GB" sz="2800" dirty="0" smtClean="0"/>
              <a:t>References 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59432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Li, C. N. and Thompson, S. A. (1977): ‘A Mechanism for the Development of Copula Morphemes’, in Li, C. (</a:t>
            </a:r>
            <a:r>
              <a:rPr lang="en-GB" sz="1800" dirty="0" err="1" smtClean="0"/>
              <a:t>ed</a:t>
            </a:r>
            <a:r>
              <a:rPr lang="en-GB" sz="1800" dirty="0" smtClean="0"/>
              <a:t>) </a:t>
            </a:r>
            <a:r>
              <a:rPr lang="en-GB" sz="1800" i="1" dirty="0" smtClean="0"/>
              <a:t>Mechanisms of Syntactic Change, </a:t>
            </a:r>
            <a:r>
              <a:rPr lang="en-GB" sz="1800" dirty="0" smtClean="0"/>
              <a:t>Austin and London: University of Texas Press, p. 419-444. </a:t>
            </a:r>
          </a:p>
          <a:p>
            <a:pPr marL="0" indent="0">
              <a:buNone/>
            </a:pPr>
            <a:r>
              <a:rPr lang="en-GB" sz="1800" dirty="0" smtClean="0"/>
              <a:t>Roberts</a:t>
            </a:r>
            <a:r>
              <a:rPr lang="en-GB" sz="1800" dirty="0"/>
              <a:t>, I. (2010): ‘</a:t>
            </a:r>
            <a:r>
              <a:rPr lang="en-GB" sz="1800" dirty="0" err="1"/>
              <a:t>Grammaticalization</a:t>
            </a:r>
            <a:r>
              <a:rPr lang="en-GB" sz="1800" dirty="0"/>
              <a:t>, the clausal hierarchy and semantic bleaching’. In </a:t>
            </a:r>
            <a:r>
              <a:rPr lang="en-GB" sz="1800" dirty="0" err="1"/>
              <a:t>Traugott</a:t>
            </a:r>
            <a:r>
              <a:rPr lang="en-GB" sz="1800" dirty="0"/>
              <a:t>, E. C. and </a:t>
            </a:r>
            <a:r>
              <a:rPr lang="en-GB" sz="1800" dirty="0" err="1"/>
              <a:t>Trousdale</a:t>
            </a:r>
            <a:r>
              <a:rPr lang="en-GB" sz="1800" dirty="0"/>
              <a:t>, G. (</a:t>
            </a:r>
            <a:r>
              <a:rPr lang="en-GB" sz="1800" dirty="0" err="1"/>
              <a:t>eds</a:t>
            </a:r>
            <a:r>
              <a:rPr lang="en-GB" sz="1800" dirty="0"/>
              <a:t>), </a:t>
            </a:r>
            <a:r>
              <a:rPr lang="en-GB" sz="1800" i="1" dirty="0" err="1"/>
              <a:t>Gradience</a:t>
            </a:r>
            <a:r>
              <a:rPr lang="en-GB" sz="1800" i="1" dirty="0"/>
              <a:t>, Gradualness and </a:t>
            </a:r>
            <a:r>
              <a:rPr lang="en-GB" sz="1800" i="1" dirty="0" err="1"/>
              <a:t>Grammaticalization</a:t>
            </a:r>
            <a:r>
              <a:rPr lang="en-GB" sz="1800" dirty="0"/>
              <a:t>. John </a:t>
            </a:r>
            <a:r>
              <a:rPr lang="en-GB" sz="1800" dirty="0" err="1"/>
              <a:t>Benjamins</a:t>
            </a:r>
            <a:r>
              <a:rPr lang="en-GB" sz="1800" dirty="0"/>
              <a:t> Publishing Company, p. 45-73. </a:t>
            </a:r>
            <a:r>
              <a:rPr lang="en-GB" sz="1800" i="1" dirty="0"/>
              <a:t>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Roberts</a:t>
            </a:r>
            <a:r>
              <a:rPr lang="en-GB" sz="1800" dirty="0"/>
              <a:t>, I. and </a:t>
            </a:r>
            <a:r>
              <a:rPr lang="en-GB" sz="1800" dirty="0" err="1"/>
              <a:t>Roussou</a:t>
            </a:r>
            <a:r>
              <a:rPr lang="en-GB" sz="1800" dirty="0"/>
              <a:t>, A. (2003): </a:t>
            </a:r>
            <a:r>
              <a:rPr lang="en-GB" sz="1800" i="1" dirty="0"/>
              <a:t>Syntactic change. A Minimalist approach to </a:t>
            </a:r>
            <a:r>
              <a:rPr lang="en-GB" sz="1800" i="1" dirty="0" err="1"/>
              <a:t>grammaticalization</a:t>
            </a:r>
            <a:r>
              <a:rPr lang="en-GB" sz="1800" i="1" dirty="0"/>
              <a:t>. </a:t>
            </a:r>
            <a:r>
              <a:rPr lang="en-GB" sz="1800" dirty="0"/>
              <a:t>Cambridge: Cambridge University Press. </a:t>
            </a:r>
          </a:p>
          <a:p>
            <a:pPr marL="0" indent="0">
              <a:buNone/>
            </a:pPr>
            <a:r>
              <a:rPr lang="en-GB" sz="1800" dirty="0"/>
              <a:t>Simpson, A. and Wu, Z. (2002): ‘From D to T – determiner incorporation and the creation of tense.’ </a:t>
            </a:r>
            <a:r>
              <a:rPr lang="en-GB" sz="1800" i="1" dirty="0"/>
              <a:t>Journal of East Asian Linguistics </a:t>
            </a:r>
            <a:r>
              <a:rPr lang="en-GB" sz="1800" dirty="0"/>
              <a:t>11:169-202. </a:t>
            </a:r>
          </a:p>
          <a:p>
            <a:pPr marL="0" indent="0">
              <a:buNone/>
            </a:pPr>
            <a:r>
              <a:rPr lang="en-GB" sz="1800" dirty="0" err="1"/>
              <a:t>Tse</a:t>
            </a:r>
            <a:r>
              <a:rPr lang="en-GB" sz="1800" dirty="0"/>
              <a:t>, K. (2013a): ‘</a:t>
            </a:r>
            <a:r>
              <a:rPr lang="en-GB" sz="1800" dirty="0" err="1"/>
              <a:t>Grammaticalization</a:t>
            </a:r>
            <a:r>
              <a:rPr lang="en-GB" sz="1800" dirty="0"/>
              <a:t> and ‘lateral’ </a:t>
            </a:r>
            <a:r>
              <a:rPr lang="en-GB" sz="1800" dirty="0" err="1"/>
              <a:t>grammaticalization</a:t>
            </a:r>
            <a:r>
              <a:rPr lang="en-GB" sz="1800" dirty="0"/>
              <a:t>, formalism and functionalism’, in </a:t>
            </a:r>
            <a:r>
              <a:rPr lang="en-GB" sz="1800" i="1" dirty="0"/>
              <a:t>Working papers of the University of Geneva, GG@G, SWIGG 12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r>
              <a:rPr lang="en-GB" sz="1800" u="sng" dirty="0">
                <a:hlinkClick r:id="rId2"/>
              </a:rPr>
              <a:t>http://www.unige.ch/lettres/linge/syntaxe/journal/volume_huit_2012.html</a:t>
            </a:r>
            <a:endParaRPr lang="en-GB" sz="1800" u="sng" dirty="0"/>
          </a:p>
          <a:p>
            <a:pPr marL="0" indent="0">
              <a:buNone/>
            </a:pPr>
            <a:r>
              <a:rPr lang="en-GB" sz="1800" dirty="0" err="1"/>
              <a:t>Tse</a:t>
            </a:r>
            <a:r>
              <a:rPr lang="en-GB" sz="1800" dirty="0"/>
              <a:t>, K. (2013b): ‘What is ‘lateral’ </a:t>
            </a:r>
            <a:r>
              <a:rPr lang="en-GB" sz="1800" dirty="0" err="1"/>
              <a:t>grammaticalization</a:t>
            </a:r>
            <a:r>
              <a:rPr lang="en-GB" sz="1800" dirty="0"/>
              <a:t>?’, in Languages at the University of Essex (</a:t>
            </a:r>
            <a:r>
              <a:rPr lang="en-GB" sz="1800" dirty="0" err="1"/>
              <a:t>LangUE</a:t>
            </a:r>
            <a:r>
              <a:rPr lang="en-GB" sz="1800" dirty="0"/>
              <a:t>), </a:t>
            </a:r>
            <a:r>
              <a:rPr lang="en-GB" sz="1800" i="1" dirty="0"/>
              <a:t>Proceedings for </a:t>
            </a:r>
            <a:r>
              <a:rPr lang="en-GB" sz="1800" i="1" dirty="0" err="1"/>
              <a:t>LangUE</a:t>
            </a:r>
            <a:r>
              <a:rPr lang="en-GB" sz="1800" i="1" dirty="0"/>
              <a:t> 2012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r>
              <a:rPr lang="en-GB" sz="1800" u="sng" dirty="0">
                <a:hlinkClick r:id="rId3"/>
              </a:rPr>
              <a:t>http://www.essex.ac.uk/linguistics/department/events/langue/2012/proceedings/papers.aspx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Wu, Z. (2004): </a:t>
            </a:r>
            <a:r>
              <a:rPr lang="en-GB" sz="1800" i="1" dirty="0" err="1"/>
              <a:t>Grammaticalization</a:t>
            </a:r>
            <a:r>
              <a:rPr lang="en-GB" sz="1800" i="1" dirty="0"/>
              <a:t> and Language Change in Chinese: a Formal View. </a:t>
            </a:r>
            <a:r>
              <a:rPr lang="en-GB" sz="1800" dirty="0"/>
              <a:t>Oxford: Oxford University Press.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Zou</a:t>
            </a:r>
            <a:r>
              <a:rPr lang="en-GB" sz="1800" dirty="0"/>
              <a:t>, K. (1995): ‘The Syntax of the Chinese </a:t>
            </a:r>
            <a:r>
              <a:rPr lang="en-GB" sz="1800" i="1" dirty="0"/>
              <a:t>BA-</a:t>
            </a:r>
            <a:r>
              <a:rPr lang="en-GB" sz="1800" dirty="0"/>
              <a:t>constructions and Verb Compounds: a </a:t>
            </a:r>
            <a:r>
              <a:rPr lang="en-GB" sz="1800" dirty="0" err="1"/>
              <a:t>Morphosyntactic</a:t>
            </a:r>
            <a:r>
              <a:rPr lang="en-GB" sz="1800" dirty="0"/>
              <a:t> Analysis .’ PhD dissertation, University of South California.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638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 &amp; R (2003)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R &amp; R have </a:t>
            </a:r>
            <a:r>
              <a:rPr lang="en-GB" sz="1800" dirty="0"/>
              <a:t>discovered three types of </a:t>
            </a:r>
            <a:r>
              <a:rPr lang="en-GB" sz="1800" dirty="0" err="1"/>
              <a:t>grammaticalization</a:t>
            </a:r>
            <a:r>
              <a:rPr lang="en-GB" sz="1800" dirty="0"/>
              <a:t> (R &amp; R (2003:198-199)):  </a:t>
            </a:r>
          </a:p>
          <a:p>
            <a:pPr marL="0" lvl="0" indent="0">
              <a:buNone/>
            </a:pPr>
            <a:r>
              <a:rPr lang="en-GB" sz="1800" dirty="0" smtClean="0"/>
              <a:t>1) [</a:t>
            </a:r>
            <a:r>
              <a:rPr lang="en-GB" sz="1800" baseline="-25000" dirty="0" smtClean="0"/>
              <a:t>XP</a:t>
            </a:r>
            <a:r>
              <a:rPr lang="en-GB" sz="1800" dirty="0" smtClean="0"/>
              <a:t> </a:t>
            </a:r>
            <a:r>
              <a:rPr lang="en-GB" sz="1800" dirty="0"/>
              <a:t>Y + X [</a:t>
            </a:r>
            <a:r>
              <a:rPr lang="en-GB" sz="1800" baseline="-25000" dirty="0"/>
              <a:t>YP</a:t>
            </a:r>
            <a:r>
              <a:rPr lang="en-GB" sz="1800" dirty="0"/>
              <a:t>…</a:t>
            </a:r>
            <a:r>
              <a:rPr lang="en-GB" sz="1800" dirty="0" err="1"/>
              <a:t>t</a:t>
            </a:r>
            <a:r>
              <a:rPr lang="en-GB" sz="1800" baseline="-25000" dirty="0" err="1"/>
              <a:t>Y</a:t>
            </a:r>
            <a:r>
              <a:rPr lang="en-GB" sz="1800" dirty="0"/>
              <a:t>…]] &gt; [</a:t>
            </a:r>
            <a:r>
              <a:rPr lang="en-GB" sz="1800" baseline="-25000" dirty="0"/>
              <a:t>XP</a:t>
            </a:r>
            <a:r>
              <a:rPr lang="en-GB" sz="1800" dirty="0"/>
              <a:t> Y=X [</a:t>
            </a:r>
            <a:r>
              <a:rPr lang="en-GB" sz="1800" baseline="-25000" dirty="0"/>
              <a:t>YP</a:t>
            </a:r>
            <a:r>
              <a:rPr lang="en-GB" sz="1800" dirty="0"/>
              <a:t>…Y…]]</a:t>
            </a:r>
          </a:p>
          <a:p>
            <a:pPr marL="0" lvl="0" indent="0">
              <a:buNone/>
            </a:pPr>
            <a:r>
              <a:rPr lang="en-GB" sz="1800" dirty="0" smtClean="0"/>
              <a:t>2) [</a:t>
            </a:r>
            <a:r>
              <a:rPr lang="en-GB" sz="1800" baseline="-25000" dirty="0" smtClean="0"/>
              <a:t>XP</a:t>
            </a:r>
            <a:r>
              <a:rPr lang="en-GB" sz="1800" dirty="0" smtClean="0"/>
              <a:t> </a:t>
            </a:r>
            <a:r>
              <a:rPr lang="en-GB" sz="1800" dirty="0"/>
              <a:t>X</a:t>
            </a:r>
            <a:r>
              <a:rPr lang="en-GB" sz="1800" baseline="-25000" dirty="0"/>
              <a:t>F</a:t>
            </a:r>
            <a:r>
              <a:rPr lang="en-GB" sz="1800" dirty="0"/>
              <a:t>… [</a:t>
            </a:r>
            <a:r>
              <a:rPr lang="en-GB" sz="1800" baseline="-25000" dirty="0"/>
              <a:t>YP</a:t>
            </a:r>
            <a:r>
              <a:rPr lang="en-GB" sz="1800" dirty="0"/>
              <a:t>…Y</a:t>
            </a:r>
            <a:r>
              <a:rPr lang="en-GB" sz="1800" baseline="-25000" dirty="0"/>
              <a:t>F</a:t>
            </a:r>
            <a:r>
              <a:rPr lang="en-GB" sz="1800" dirty="0"/>
              <a:t>…]] &gt; [</a:t>
            </a:r>
            <a:r>
              <a:rPr lang="en-GB" sz="1800" baseline="-25000" dirty="0"/>
              <a:t>XP</a:t>
            </a:r>
            <a:r>
              <a:rPr lang="en-GB" sz="1800" dirty="0"/>
              <a:t> X</a:t>
            </a:r>
            <a:r>
              <a:rPr lang="en-GB" sz="1800" baseline="-25000" dirty="0"/>
              <a:t>F</a:t>
            </a:r>
            <a:r>
              <a:rPr lang="en-GB" sz="1800" dirty="0"/>
              <a:t>… [</a:t>
            </a:r>
            <a:r>
              <a:rPr lang="en-GB" sz="1800" baseline="-25000" dirty="0"/>
              <a:t>YP</a:t>
            </a:r>
            <a:r>
              <a:rPr lang="en-GB" sz="1800" dirty="0"/>
              <a:t>…Y…]]</a:t>
            </a:r>
          </a:p>
          <a:p>
            <a:pPr marL="0" lvl="0" indent="0">
              <a:buNone/>
            </a:pPr>
            <a:r>
              <a:rPr lang="en-GB" sz="1800" dirty="0" smtClean="0"/>
              <a:t>3) [</a:t>
            </a:r>
            <a:r>
              <a:rPr lang="en-GB" sz="1800" baseline="-25000" dirty="0" smtClean="0"/>
              <a:t>XP</a:t>
            </a:r>
            <a:r>
              <a:rPr lang="en-GB" sz="1800" dirty="0" smtClean="0"/>
              <a:t> </a:t>
            </a:r>
            <a:r>
              <a:rPr lang="en-GB" sz="1800" dirty="0"/>
              <a:t>YP X … [ … </a:t>
            </a:r>
            <a:r>
              <a:rPr lang="en-GB" sz="1800" dirty="0" err="1"/>
              <a:t>t</a:t>
            </a:r>
            <a:r>
              <a:rPr lang="en-GB" sz="1800" baseline="-25000" dirty="0" err="1"/>
              <a:t>YP</a:t>
            </a:r>
            <a:r>
              <a:rPr lang="en-GB" sz="1800" dirty="0"/>
              <a:t> … ]] &gt; [</a:t>
            </a:r>
            <a:r>
              <a:rPr lang="en-GB" sz="1800" baseline="-25000" dirty="0"/>
              <a:t>XP</a:t>
            </a:r>
            <a:r>
              <a:rPr lang="en-GB" sz="1800" dirty="0"/>
              <a:t> Y=X … [ … ]]</a:t>
            </a:r>
          </a:p>
          <a:p>
            <a:pPr marL="0" indent="0">
              <a:buNone/>
            </a:pPr>
            <a:r>
              <a:rPr lang="en-GB" sz="1800" dirty="0"/>
              <a:t>In all three types, features in a lower syntactic position (Y) are re-analysed onto a higher functional position (X). </a:t>
            </a:r>
            <a:r>
              <a:rPr lang="en-GB" sz="1800" dirty="0" smtClean="0"/>
              <a:t>R </a:t>
            </a:r>
            <a:r>
              <a:rPr lang="en-GB" sz="1800" dirty="0"/>
              <a:t>&amp; R (2003:200) therefore </a:t>
            </a:r>
            <a:r>
              <a:rPr lang="en-GB" sz="1800" dirty="0" smtClean="0"/>
              <a:t>represent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</a:t>
            </a:r>
            <a:r>
              <a:rPr lang="en-GB" sz="1800" dirty="0"/>
              <a:t>thus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r>
              <a:rPr lang="en-GB" sz="1800" dirty="0" smtClean="0"/>
              <a:t> 4)</a:t>
            </a:r>
            <a:r>
              <a:rPr lang="en-GB" sz="1800" dirty="0"/>
              <a:t> 				XP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smtClean="0"/>
              <a:t>Y=X</a:t>
            </a:r>
            <a:r>
              <a:rPr lang="en-GB" sz="1800" dirty="0"/>
              <a:t>	…	YP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Y</a:t>
            </a:r>
            <a:r>
              <a:rPr lang="en-GB" sz="1800" dirty="0"/>
              <a:t>		</a:t>
            </a:r>
            <a:r>
              <a:rPr lang="en-GB" sz="1800" dirty="0" smtClean="0"/>
              <a:t>…</a:t>
            </a: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 smtClean="0"/>
              <a:t>Roberts </a:t>
            </a:r>
            <a:r>
              <a:rPr lang="en-GB" sz="1800" dirty="0"/>
              <a:t>(2010:50-1) generalises between </a:t>
            </a:r>
            <a:r>
              <a:rPr lang="en-GB" sz="1800" i="1" dirty="0"/>
              <a:t>Move </a:t>
            </a:r>
            <a:r>
              <a:rPr lang="en-GB" sz="1800" dirty="0"/>
              <a:t>and </a:t>
            </a:r>
            <a:r>
              <a:rPr lang="en-GB" sz="1800" i="1" dirty="0"/>
              <a:t>Agree </a:t>
            </a:r>
            <a:r>
              <a:rPr lang="en-GB" sz="1800" dirty="0"/>
              <a:t>in that both </a:t>
            </a:r>
            <a:r>
              <a:rPr lang="en-GB" sz="1800" dirty="0" smtClean="0"/>
              <a:t>have probe </a:t>
            </a:r>
            <a:r>
              <a:rPr lang="en-GB" sz="1800" dirty="0"/>
              <a:t>and goal features where the former checks feature-values with the </a:t>
            </a:r>
            <a:r>
              <a:rPr lang="en-GB" sz="1800" dirty="0" smtClean="0"/>
              <a:t>latter. </a:t>
            </a:r>
            <a:r>
              <a:rPr lang="en-GB" sz="1800" dirty="0" err="1"/>
              <a:t>Grammaticalization</a:t>
            </a:r>
            <a:r>
              <a:rPr lang="en-GB" sz="1800" dirty="0"/>
              <a:t> therefore involves the loss of probe features and an upward shift of goal features. 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3491880" y="2780928"/>
            <a:ext cx="792088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283968" y="2780928"/>
            <a:ext cx="936104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4283968" y="3465476"/>
            <a:ext cx="936104" cy="3778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214882" y="3465476"/>
            <a:ext cx="792088" cy="3778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7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Simpson and Wu (S &amp; W) (2002) and Wu (2004)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76064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‘Lateral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’ is a term dubbed by S &amp; W (2002) and Wu (2004) for Chinese </a:t>
            </a:r>
            <a:r>
              <a:rPr lang="en-GB" sz="1800" i="1" dirty="0" smtClean="0"/>
              <a:t>de</a:t>
            </a:r>
            <a:r>
              <a:rPr lang="en-GB" sz="1800" dirty="0" smtClean="0"/>
              <a:t>, which has undergone change from being a determiner (D) to a past tense suffix (T(past)). The following alternation is found in certain northern dialects of Mandarin </a:t>
            </a:r>
            <a:r>
              <a:rPr lang="en-GB" sz="1800" dirty="0"/>
              <a:t>(S &amp; W (</a:t>
            </a:r>
            <a:r>
              <a:rPr lang="en-GB" sz="1800" dirty="0" smtClean="0"/>
              <a:t>2002:169</a:t>
            </a:r>
            <a:r>
              <a:rPr lang="en-GB" sz="1800" dirty="0"/>
              <a:t>), Wu (2004:120)):  </a:t>
            </a:r>
          </a:p>
          <a:p>
            <a:pPr marL="0" indent="0">
              <a:buNone/>
            </a:pPr>
            <a:r>
              <a:rPr lang="en-GB" sz="1800" dirty="0" smtClean="0"/>
              <a:t>5) </a:t>
            </a:r>
            <a:r>
              <a:rPr lang="en-GB" sz="1800" dirty="0"/>
              <a:t>	</a:t>
            </a:r>
            <a:r>
              <a:rPr lang="it-IT" sz="1800" dirty="0"/>
              <a:t>wo	shi	zuotian	</a:t>
            </a:r>
            <a:r>
              <a:rPr lang="it-IT" sz="1800" dirty="0" smtClean="0"/>
              <a:t>	mai</a:t>
            </a:r>
            <a:r>
              <a:rPr lang="it-IT" sz="1800" dirty="0"/>
              <a:t>	piao	de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I	be	yesterday	</a:t>
            </a:r>
            <a:r>
              <a:rPr lang="en-GB" sz="1800" dirty="0" smtClean="0"/>
              <a:t>	buy</a:t>
            </a:r>
            <a:r>
              <a:rPr lang="en-GB" sz="1800" dirty="0"/>
              <a:t>	ticket	DE</a:t>
            </a:r>
          </a:p>
          <a:p>
            <a:pPr marL="0" indent="0">
              <a:buNone/>
            </a:pPr>
            <a:r>
              <a:rPr lang="en-GB" sz="1800" dirty="0"/>
              <a:t>6</a:t>
            </a:r>
            <a:r>
              <a:rPr lang="en-GB" sz="1800" dirty="0" smtClean="0"/>
              <a:t>) </a:t>
            </a:r>
            <a:r>
              <a:rPr lang="en-GB" sz="1800" dirty="0"/>
              <a:t>	</a:t>
            </a:r>
            <a:r>
              <a:rPr lang="en-GB" sz="1800" dirty="0" err="1"/>
              <a:t>wo</a:t>
            </a:r>
            <a:r>
              <a:rPr lang="en-GB" sz="1800" dirty="0"/>
              <a:t>	</a:t>
            </a:r>
            <a:r>
              <a:rPr lang="en-GB" sz="1800" dirty="0" err="1"/>
              <a:t>shi</a:t>
            </a:r>
            <a:r>
              <a:rPr lang="en-GB" sz="1800" dirty="0"/>
              <a:t>	</a:t>
            </a:r>
            <a:r>
              <a:rPr lang="en-GB" sz="1800" dirty="0" err="1"/>
              <a:t>zuotian</a:t>
            </a: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mai</a:t>
            </a:r>
            <a:r>
              <a:rPr lang="en-GB" sz="1800" dirty="0"/>
              <a:t>	</a:t>
            </a:r>
            <a:r>
              <a:rPr lang="en-GB" sz="1800" dirty="0" smtClean="0"/>
              <a:t>de</a:t>
            </a:r>
            <a:r>
              <a:rPr lang="en-GB" sz="1800" dirty="0"/>
              <a:t>	</a:t>
            </a:r>
            <a:r>
              <a:rPr lang="en-GB" sz="1800" dirty="0" err="1"/>
              <a:t>piao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I	be	yesterday	</a:t>
            </a:r>
            <a:r>
              <a:rPr lang="en-GB" sz="1800" dirty="0" smtClean="0"/>
              <a:t>	buy</a:t>
            </a:r>
            <a:r>
              <a:rPr lang="en-GB" sz="1800" dirty="0"/>
              <a:t>	</a:t>
            </a:r>
            <a:r>
              <a:rPr lang="en-GB" sz="1800" dirty="0" smtClean="0"/>
              <a:t>DE</a:t>
            </a:r>
            <a:r>
              <a:rPr lang="en-GB" sz="1800" dirty="0"/>
              <a:t>	ticket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It was yesterday that I bought the ticket.’</a:t>
            </a:r>
          </a:p>
          <a:p>
            <a:pPr marL="0" indent="0">
              <a:buNone/>
            </a:pPr>
            <a:r>
              <a:rPr lang="en-GB" sz="1800" dirty="0" smtClean="0"/>
              <a:t>6) </a:t>
            </a:r>
            <a:r>
              <a:rPr lang="en-GB" sz="1800" dirty="0"/>
              <a:t>is argued to be derived from </a:t>
            </a:r>
            <a:r>
              <a:rPr lang="en-GB" sz="1800" dirty="0" smtClean="0"/>
              <a:t>5), </a:t>
            </a:r>
            <a:r>
              <a:rPr lang="en-GB" sz="1800" dirty="0"/>
              <a:t>since examples like </a:t>
            </a:r>
            <a:r>
              <a:rPr lang="en-GB" sz="1800" dirty="0" smtClean="0"/>
              <a:t>5) </a:t>
            </a:r>
            <a:r>
              <a:rPr lang="en-GB" sz="1800" dirty="0"/>
              <a:t>are attested earlier and are </a:t>
            </a:r>
            <a:r>
              <a:rPr lang="en-GB" sz="1800" dirty="0" smtClean="0"/>
              <a:t>pan-Chinese, whereas examples like 6) only occur in certain dialects </a:t>
            </a:r>
            <a:r>
              <a:rPr lang="en-GB" sz="1800" dirty="0"/>
              <a:t>(S &amp; W (2002:171), Wu (2004:122)). One is therefore investigating why </a:t>
            </a:r>
            <a:r>
              <a:rPr lang="en-GB" sz="1800" i="1" dirty="0"/>
              <a:t>de </a:t>
            </a:r>
            <a:r>
              <a:rPr lang="en-GB" sz="1800" dirty="0"/>
              <a:t>has been </a:t>
            </a:r>
            <a:r>
              <a:rPr lang="en-GB" sz="1800" dirty="0" err="1"/>
              <a:t>preposed</a:t>
            </a:r>
            <a:r>
              <a:rPr lang="en-GB" sz="1800" dirty="0"/>
              <a:t> from sentence-final </a:t>
            </a:r>
            <a:r>
              <a:rPr lang="en-GB" sz="1800" dirty="0" smtClean="0"/>
              <a:t>to </a:t>
            </a:r>
            <a:r>
              <a:rPr lang="en-GB" sz="1800" dirty="0" err="1" smtClean="0"/>
              <a:t>postverbal</a:t>
            </a:r>
            <a:r>
              <a:rPr lang="en-GB" sz="1800" dirty="0" smtClean="0"/>
              <a:t> </a:t>
            </a:r>
            <a:r>
              <a:rPr lang="en-GB" sz="1800" dirty="0"/>
              <a:t>position (</a:t>
            </a:r>
            <a:r>
              <a:rPr lang="en-GB" sz="1800" i="1" dirty="0"/>
              <a:t>… </a:t>
            </a:r>
            <a:r>
              <a:rPr lang="en-GB" sz="1800" i="1" dirty="0" err="1"/>
              <a:t>mai</a:t>
            </a:r>
            <a:r>
              <a:rPr lang="en-GB" sz="1800" i="1" dirty="0"/>
              <a:t> </a:t>
            </a:r>
            <a:r>
              <a:rPr lang="en-GB" sz="1800" i="1" dirty="0" err="1"/>
              <a:t>piao</a:t>
            </a:r>
            <a:r>
              <a:rPr lang="en-GB" sz="1800" i="1" dirty="0"/>
              <a:t> de &gt; …</a:t>
            </a:r>
            <a:r>
              <a:rPr lang="en-GB" sz="1800" i="1" dirty="0" err="1"/>
              <a:t>mai</a:t>
            </a:r>
            <a:r>
              <a:rPr lang="en-GB" sz="1800" i="1" dirty="0"/>
              <a:t> de </a:t>
            </a:r>
            <a:r>
              <a:rPr lang="en-GB" sz="1800" i="1" dirty="0" err="1"/>
              <a:t>piao</a:t>
            </a:r>
            <a:r>
              <a:rPr lang="en-GB" sz="1800" dirty="0"/>
              <a:t>). This has precedents in Chinese historical syntax e.g. Chinese perfective suffix </a:t>
            </a:r>
            <a:r>
              <a:rPr lang="en-GB" sz="1800" i="1" dirty="0"/>
              <a:t>le</a:t>
            </a:r>
            <a:r>
              <a:rPr lang="en-GB" sz="1800" dirty="0"/>
              <a:t>, which is derived from sentence-final </a:t>
            </a:r>
            <a:r>
              <a:rPr lang="en-GB" sz="1800" i="1" dirty="0" err="1"/>
              <a:t>liao</a:t>
            </a:r>
            <a:r>
              <a:rPr lang="en-GB" sz="1800" i="1" dirty="0"/>
              <a:t> </a:t>
            </a:r>
            <a:r>
              <a:rPr lang="en-GB" sz="1800" dirty="0"/>
              <a:t>(S &amp; W (2002a:174-175), Wu (2004:122-125, 200ff)). 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8732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208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856" y="288032"/>
            <a:ext cx="82296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As a determiner, </a:t>
            </a:r>
            <a:r>
              <a:rPr lang="en-GB" sz="1800" i="1" dirty="0" smtClean="0"/>
              <a:t>de </a:t>
            </a:r>
            <a:r>
              <a:rPr lang="en-GB" sz="1800" dirty="0" smtClean="0"/>
              <a:t>is a D which subcategorises for a complex noun phrase containing a clause (</a:t>
            </a:r>
            <a:r>
              <a:rPr lang="en-GB" sz="1800" i="1" dirty="0" err="1" smtClean="0"/>
              <a:t>zuotian</a:t>
            </a:r>
            <a:r>
              <a:rPr lang="en-GB" sz="1800" i="1" dirty="0" smtClean="0"/>
              <a:t> </a:t>
            </a:r>
            <a:r>
              <a:rPr lang="en-GB" sz="1800" i="1" dirty="0" err="1"/>
              <a:t>mai</a:t>
            </a:r>
            <a:r>
              <a:rPr lang="en-GB" sz="1800" i="1" dirty="0"/>
              <a:t> </a:t>
            </a:r>
            <a:r>
              <a:rPr lang="en-GB" sz="1800" i="1" dirty="0" err="1"/>
              <a:t>piao</a:t>
            </a:r>
            <a:r>
              <a:rPr lang="en-GB" sz="1800" i="1" dirty="0"/>
              <a:t> </a:t>
            </a:r>
            <a:r>
              <a:rPr lang="en-GB" sz="1800" dirty="0"/>
              <a:t>‘to buy ticket yesterday</a:t>
            </a:r>
            <a:r>
              <a:rPr lang="en-GB" sz="1800" dirty="0" smtClean="0"/>
              <a:t>’) (S </a:t>
            </a:r>
            <a:r>
              <a:rPr lang="en-GB" sz="1800" dirty="0"/>
              <a:t>&amp; W (2002a:180-189</a:t>
            </a:r>
            <a:r>
              <a:rPr lang="en-GB" sz="1800" dirty="0" smtClean="0"/>
              <a:t>), Wu </a:t>
            </a:r>
            <a:r>
              <a:rPr lang="en-GB" sz="1800" dirty="0"/>
              <a:t>(2004:139-140</a:t>
            </a:r>
            <a:r>
              <a:rPr lang="en-GB" sz="1800" dirty="0" smtClean="0"/>
              <a:t>)): 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5</a:t>
            </a:r>
            <a:r>
              <a:rPr lang="en-GB" sz="1800" dirty="0" smtClean="0"/>
              <a:t>)</a:t>
            </a:r>
            <a:r>
              <a:rPr lang="en-GB" sz="1800" dirty="0"/>
              <a:t>	</a:t>
            </a:r>
            <a:r>
              <a:rPr lang="en-GB" sz="1800" dirty="0" smtClean="0"/>
              <a:t>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SpecT</a:t>
            </a:r>
            <a:r>
              <a:rPr lang="en-GB" sz="1800" dirty="0"/>
              <a:t>	</a:t>
            </a:r>
            <a:r>
              <a:rPr lang="en-GB" sz="1800" dirty="0" smtClean="0"/>
              <a:t>                T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 smtClean="0"/>
              <a:t>wo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		VP</a:t>
            </a:r>
          </a:p>
          <a:p>
            <a:pPr marL="0" indent="0">
              <a:buNone/>
            </a:pPr>
            <a:r>
              <a:rPr lang="en-GB" sz="1800" dirty="0" smtClean="0"/>
              <a:t>                 </a:t>
            </a:r>
            <a:r>
              <a:rPr lang="en-GB" sz="1800" dirty="0" err="1"/>
              <a:t>shi</a:t>
            </a:r>
            <a:r>
              <a:rPr lang="en-GB" sz="1800" dirty="0"/>
              <a:t>		</a:t>
            </a:r>
            <a:r>
              <a:rPr lang="en-GB" sz="1800" dirty="0" smtClean="0"/>
              <a:t>V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V</a:t>
            </a:r>
            <a:r>
              <a:rPr lang="en-GB" sz="1800" dirty="0"/>
              <a:t>		DP</a:t>
            </a:r>
          </a:p>
          <a:p>
            <a:pPr marL="0" indent="0">
              <a:buNone/>
            </a:pPr>
            <a:r>
              <a:rPr lang="en-GB" sz="1800" dirty="0" smtClean="0"/>
              <a:t>		Ø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</a:t>
            </a:r>
            <a:r>
              <a:rPr lang="en-GB" sz="1800" dirty="0" err="1" smtClean="0"/>
              <a:t>SpecD</a:t>
            </a:r>
            <a:r>
              <a:rPr lang="en-GB" sz="1800" dirty="0"/>
              <a:t>		</a:t>
            </a:r>
            <a:r>
              <a:rPr lang="en-GB" sz="1800" dirty="0" smtClean="0"/>
              <a:t>	D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 </a:t>
            </a:r>
            <a:r>
              <a:rPr lang="en-GB" sz="1800" baseline="-25000" dirty="0"/>
              <a:t>i</a:t>
            </a:r>
            <a:r>
              <a:rPr lang="en-GB" sz="1800" dirty="0"/>
              <a:t>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D</a:t>
            </a:r>
            <a:r>
              <a:rPr lang="en-GB" sz="1800" dirty="0"/>
              <a:t>		</a:t>
            </a:r>
            <a:r>
              <a:rPr lang="en-GB" sz="1800" dirty="0" smtClean="0"/>
              <a:t>NP</a:t>
            </a:r>
          </a:p>
          <a:p>
            <a:pPr marL="0" indent="0">
              <a:buNone/>
            </a:pPr>
            <a:r>
              <a:rPr lang="en-GB" sz="1800" dirty="0" smtClean="0"/>
              <a:t>		        </a:t>
            </a:r>
            <a:r>
              <a:rPr lang="en-GB" sz="1800" dirty="0" err="1" smtClean="0"/>
              <a:t>zuotian</a:t>
            </a:r>
            <a:r>
              <a:rPr lang="en-GB" sz="1800" dirty="0" smtClean="0"/>
              <a:t> </a:t>
            </a:r>
            <a:r>
              <a:rPr lang="en-GB" sz="1800" dirty="0" err="1" smtClean="0"/>
              <a:t>mai</a:t>
            </a:r>
            <a:r>
              <a:rPr lang="en-GB" sz="1800" dirty="0" smtClean="0"/>
              <a:t> </a:t>
            </a:r>
            <a:r>
              <a:rPr lang="en-GB" sz="1800" dirty="0" err="1" smtClean="0"/>
              <a:t>piao</a:t>
            </a:r>
            <a:r>
              <a:rPr lang="en-GB" sz="1800" dirty="0" smtClean="0"/>
              <a:t>	de		N’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  			[</a:t>
            </a:r>
            <a:r>
              <a:rPr lang="en-GB" sz="1800" dirty="0" err="1" smtClean="0"/>
              <a:t>i</a:t>
            </a:r>
            <a:r>
              <a:rPr lang="en-GB" sz="1800" dirty="0" smtClean="0"/>
              <a:t>-D]	N		Asp/IP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[u-N]	Ø 	</a:t>
            </a:r>
            <a:r>
              <a:rPr lang="en-GB" sz="1800" dirty="0"/>
              <a:t>	</a:t>
            </a:r>
            <a:r>
              <a:rPr lang="en-GB" sz="1800" dirty="0" smtClean="0"/>
              <a:t>    t </a:t>
            </a:r>
            <a:r>
              <a:rPr lang="en-GB" sz="1800" baseline="-25000" dirty="0" err="1"/>
              <a:t>i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[</a:t>
            </a:r>
            <a:r>
              <a:rPr lang="en-GB" sz="1800" dirty="0" err="1" smtClean="0"/>
              <a:t>i</a:t>
            </a:r>
            <a:r>
              <a:rPr lang="en-GB" sz="1800" dirty="0" smtClean="0"/>
              <a:t>-phi]	[</a:t>
            </a:r>
            <a:r>
              <a:rPr lang="en-GB" sz="1800" dirty="0" err="1" smtClean="0"/>
              <a:t>i</a:t>
            </a:r>
            <a:r>
              <a:rPr lang="en-GB" sz="1800" dirty="0" smtClean="0"/>
              <a:t>-N]</a:t>
            </a:r>
            <a:r>
              <a:rPr lang="en-GB" sz="1800" dirty="0"/>
              <a:t>	     	</a:t>
            </a:r>
          </a:p>
          <a:p>
            <a:pPr marL="0" indent="0">
              <a:buNone/>
            </a:pPr>
            <a:r>
              <a:rPr lang="en-GB" sz="1800" dirty="0" smtClean="0"/>
              <a:t>						[u-D]</a:t>
            </a: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827584" y="1426205"/>
            <a:ext cx="711714" cy="492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539298" y="1426205"/>
            <a:ext cx="792088" cy="492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543163" y="2086417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331386" y="2086417"/>
            <a:ext cx="972579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347864" y="2780928"/>
            <a:ext cx="0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528084" y="3140968"/>
            <a:ext cx="8197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03965" y="3140968"/>
            <a:ext cx="956357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671900" y="3805590"/>
            <a:ext cx="612068" cy="396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249388" y="3805590"/>
            <a:ext cx="1823846" cy="382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563888" y="436510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245142" y="4437112"/>
            <a:ext cx="828092" cy="415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084168" y="4431105"/>
            <a:ext cx="1008112" cy="438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020272" y="5085184"/>
            <a:ext cx="0" cy="121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6084168" y="5373216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20272" y="5373216"/>
            <a:ext cx="108012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等腰三角形 33"/>
          <p:cNvSpPr/>
          <p:nvPr/>
        </p:nvSpPr>
        <p:spPr>
          <a:xfrm>
            <a:off x="2717794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20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(2)</a:t>
            </a:r>
            <a:endParaRPr lang="en-GB" sz="2800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529208" y="332656"/>
            <a:ext cx="82296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S &amp; W (2002:175-177) and Wu (2004:125-126) argue that examples like 1) often imply that the action of the embedded clause (here </a:t>
            </a:r>
            <a:r>
              <a:rPr lang="en-GB" sz="1800" i="1" dirty="0" err="1"/>
              <a:t>mai</a:t>
            </a:r>
            <a:r>
              <a:rPr lang="en-GB" sz="1800" i="1" dirty="0"/>
              <a:t> </a:t>
            </a:r>
            <a:r>
              <a:rPr lang="en-GB" sz="1800" i="1" dirty="0" err="1"/>
              <a:t>piao</a:t>
            </a:r>
            <a:r>
              <a:rPr lang="en-GB" sz="1800" i="1" dirty="0"/>
              <a:t> </a:t>
            </a:r>
            <a:r>
              <a:rPr lang="en-GB" sz="1800" dirty="0"/>
              <a:t>‘to buy ticket’) has already occurred, and so past tense is implied for the verb </a:t>
            </a:r>
            <a:r>
              <a:rPr lang="en-GB" sz="1800" i="1" dirty="0" err="1"/>
              <a:t>mai</a:t>
            </a:r>
            <a:r>
              <a:rPr lang="en-GB" sz="1800" i="1" dirty="0"/>
              <a:t>. de </a:t>
            </a:r>
            <a:r>
              <a:rPr lang="en-GB" sz="1800" dirty="0"/>
              <a:t>can </a:t>
            </a:r>
            <a:r>
              <a:rPr lang="en-GB" sz="1800" dirty="0" smtClean="0"/>
              <a:t>be alternatively analysed </a:t>
            </a:r>
            <a:r>
              <a:rPr lang="en-GB" sz="1800" dirty="0"/>
              <a:t>as a past tense marker (T(past</a:t>
            </a:r>
            <a:r>
              <a:rPr lang="en-GB" sz="1800" dirty="0" smtClean="0"/>
              <a:t>)) (</a:t>
            </a:r>
            <a:r>
              <a:rPr lang="en-GB" sz="1800" dirty="0"/>
              <a:t>S &amp; W (2002:176-177), Wu (2004:127</a:t>
            </a:r>
            <a:r>
              <a:rPr lang="en-GB" sz="1800" dirty="0" smtClean="0"/>
              <a:t>)):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6)</a:t>
            </a:r>
            <a:r>
              <a:rPr lang="en-GB" sz="1800" dirty="0"/>
              <a:t>	</a:t>
            </a:r>
            <a:r>
              <a:rPr lang="en-GB" sz="1800" dirty="0" smtClean="0"/>
              <a:t>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SpecT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/>
              <a:t>wo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T</a:t>
            </a:r>
            <a:r>
              <a:rPr lang="en-GB" sz="1800" dirty="0"/>
              <a:t>		VP</a:t>
            </a:r>
          </a:p>
          <a:p>
            <a:pPr marL="0" indent="0">
              <a:buNone/>
            </a:pPr>
            <a:r>
              <a:rPr lang="en-GB" sz="1800" dirty="0" smtClean="0"/>
              <a:t>                 </a:t>
            </a:r>
            <a:r>
              <a:rPr lang="en-GB" sz="1800" dirty="0" err="1"/>
              <a:t>shi</a:t>
            </a:r>
            <a:r>
              <a:rPr lang="en-GB" sz="1800" dirty="0"/>
              <a:t>		</a:t>
            </a:r>
            <a:r>
              <a:rPr lang="en-GB" sz="1800" dirty="0" smtClean="0"/>
              <a:t>V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V</a:t>
            </a:r>
            <a:r>
              <a:rPr lang="en-GB" sz="1800" dirty="0"/>
              <a:t>		</a:t>
            </a:r>
            <a:r>
              <a:rPr lang="en-GB" sz="1800" dirty="0" smtClean="0"/>
              <a:t>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Ø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</a:t>
            </a:r>
            <a:r>
              <a:rPr lang="en-GB" sz="1800" dirty="0" err="1" smtClean="0"/>
              <a:t>SpecT</a:t>
            </a:r>
            <a:r>
              <a:rPr lang="en-GB" sz="1800" dirty="0"/>
              <a:t>		</a:t>
            </a:r>
            <a:r>
              <a:rPr lang="en-GB" sz="1800" dirty="0" smtClean="0"/>
              <a:t>	T’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 	T(past)</a:t>
            </a: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        </a:t>
            </a:r>
            <a:r>
              <a:rPr lang="en-GB" sz="1800" dirty="0" err="1" smtClean="0"/>
              <a:t>zuotian</a:t>
            </a:r>
            <a:r>
              <a:rPr lang="en-GB" sz="1800" dirty="0" smtClean="0"/>
              <a:t> </a:t>
            </a:r>
            <a:r>
              <a:rPr lang="en-GB" sz="1800" dirty="0" err="1" smtClean="0"/>
              <a:t>mai</a:t>
            </a:r>
            <a:r>
              <a:rPr lang="en-GB" sz="1800" dirty="0" smtClean="0"/>
              <a:t> de </a:t>
            </a:r>
            <a:r>
              <a:rPr lang="en-GB" sz="1100" dirty="0" smtClean="0"/>
              <a:t>j</a:t>
            </a:r>
            <a:r>
              <a:rPr lang="en-GB" sz="1800" dirty="0"/>
              <a:t> </a:t>
            </a:r>
            <a:r>
              <a:rPr lang="en-GB" sz="1800" dirty="0" err="1" smtClean="0"/>
              <a:t>piao</a:t>
            </a:r>
            <a:r>
              <a:rPr lang="en-GB" sz="1800" dirty="0" smtClean="0"/>
              <a:t>	   t </a:t>
            </a:r>
            <a:r>
              <a:rPr lang="en-GB" sz="1800" baseline="-25000" dirty="0"/>
              <a:t>j</a:t>
            </a:r>
            <a:r>
              <a:rPr lang="en-GB" sz="1800" dirty="0" smtClean="0"/>
              <a:t>		      t </a:t>
            </a:r>
            <a:r>
              <a:rPr lang="en-GB" sz="1800" baseline="-25000" dirty="0" err="1" smtClean="0"/>
              <a:t>i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	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[</a:t>
            </a:r>
            <a:r>
              <a:rPr lang="en-GB" sz="1800" dirty="0" err="1" smtClean="0"/>
              <a:t>i</a:t>
            </a:r>
            <a:r>
              <a:rPr lang="en-GB" sz="1800" dirty="0" smtClean="0"/>
              <a:t>-T]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[</a:t>
            </a:r>
            <a:r>
              <a:rPr lang="en-GB" sz="1800" dirty="0"/>
              <a:t>u</a:t>
            </a:r>
            <a:r>
              <a:rPr lang="en-GB" sz="1800" dirty="0" smtClean="0"/>
              <a:t>-phi]</a:t>
            </a:r>
            <a:r>
              <a:rPr lang="en-GB" sz="1800" dirty="0"/>
              <a:t>	</a:t>
            </a:r>
            <a:r>
              <a:rPr lang="en-GB" sz="1800" dirty="0" smtClean="0"/>
              <a:t>            					</a:t>
            </a:r>
            <a:r>
              <a:rPr lang="en-GB" sz="1800" dirty="0"/>
              <a:t>	     	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矩形 5"/>
          <p:cNvSpPr/>
          <p:nvPr/>
        </p:nvSpPr>
        <p:spPr>
          <a:xfrm>
            <a:off x="6192180" y="1896682"/>
            <a:ext cx="23940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SIMPLER</a:t>
            </a:r>
            <a:r>
              <a:rPr lang="en-GB" sz="3200" dirty="0" smtClean="0"/>
              <a:t>:</a:t>
            </a:r>
          </a:p>
          <a:p>
            <a:r>
              <a:rPr lang="en-GB" dirty="0" smtClean="0"/>
              <a:t>fewer ‘feature </a:t>
            </a:r>
            <a:r>
              <a:rPr lang="en-GB" dirty="0" err="1" smtClean="0"/>
              <a:t>syncretisms</a:t>
            </a:r>
            <a:r>
              <a:rPr lang="en-GB" dirty="0" smtClean="0"/>
              <a:t>’, as the </a:t>
            </a:r>
            <a:r>
              <a:rPr lang="en-GB" i="1" dirty="0" smtClean="0"/>
              <a:t>Agree </a:t>
            </a:r>
            <a:r>
              <a:rPr lang="en-GB" dirty="0" smtClean="0"/>
              <a:t>relation between </a:t>
            </a:r>
            <a:r>
              <a:rPr lang="en-GB" i="1" dirty="0" smtClean="0"/>
              <a:t>de </a:t>
            </a:r>
            <a:r>
              <a:rPr lang="en-GB" dirty="0" smtClean="0"/>
              <a:t>and its nominal complement is lost, and </a:t>
            </a:r>
            <a:r>
              <a:rPr lang="en-GB" dirty="0" err="1" smtClean="0"/>
              <a:t>i</a:t>
            </a:r>
            <a:r>
              <a:rPr lang="en-GB" dirty="0" smtClean="0"/>
              <a:t>-phi &gt; u-phi</a:t>
            </a:r>
            <a:endParaRPr lang="en-GB" sz="32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050682" y="1782039"/>
            <a:ext cx="576064" cy="406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1782039"/>
            <a:ext cx="906843" cy="406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26746" y="2503153"/>
            <a:ext cx="861140" cy="349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482881" y="2512708"/>
            <a:ext cx="983357" cy="340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3068960"/>
            <a:ext cx="0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540622" y="3467877"/>
            <a:ext cx="87925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20289" y="3467877"/>
            <a:ext cx="925688" cy="367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703758" y="4143451"/>
            <a:ext cx="652810" cy="359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331416" y="4159463"/>
            <a:ext cx="1738191" cy="359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688935" y="472514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564222" y="4725144"/>
            <a:ext cx="612068" cy="433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192180" y="4728247"/>
            <a:ext cx="1008112" cy="433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2951820" y="5085184"/>
            <a:ext cx="16921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‘Cross-linguistic distribution’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6816"/>
            <a:ext cx="8229600" cy="559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‘Lateral </a:t>
            </a:r>
            <a:r>
              <a:rPr lang="en-GB" sz="1800" dirty="0" err="1"/>
              <a:t>grammaticalization</a:t>
            </a:r>
            <a:r>
              <a:rPr lang="en-GB" sz="1800" dirty="0"/>
              <a:t>’, as exemplified by Chinese </a:t>
            </a:r>
            <a:r>
              <a:rPr lang="en-GB" sz="1800" i="1" dirty="0"/>
              <a:t>de</a:t>
            </a:r>
            <a:r>
              <a:rPr lang="en-GB" sz="1800" dirty="0"/>
              <a:t>, </a:t>
            </a:r>
            <a:r>
              <a:rPr lang="en-GB" sz="1800" dirty="0" smtClean="0"/>
              <a:t>does seem to </a:t>
            </a:r>
            <a:r>
              <a:rPr lang="en-GB" sz="1800" dirty="0"/>
              <a:t>conform with R &amp; R and van </a:t>
            </a:r>
            <a:r>
              <a:rPr lang="en-GB" sz="1800" dirty="0" err="1"/>
              <a:t>Gelderen’s</a:t>
            </a:r>
            <a:r>
              <a:rPr lang="en-GB" sz="1800" dirty="0"/>
              <a:t> ‘structural simplification’. </a:t>
            </a:r>
            <a:r>
              <a:rPr lang="en-GB" sz="1800" dirty="0" smtClean="0"/>
              <a:t>We therefore expect ‘lateral’ </a:t>
            </a:r>
            <a:r>
              <a:rPr lang="en-GB" sz="1800" dirty="0" err="1" smtClean="0"/>
              <a:t>grammaticalization</a:t>
            </a:r>
            <a:r>
              <a:rPr lang="en-GB" sz="1800" dirty="0" smtClean="0"/>
              <a:t> to have cross-linguistic examples, which is </a:t>
            </a:r>
            <a:r>
              <a:rPr lang="en-GB" sz="1800" dirty="0"/>
              <a:t>indeed borne out.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 </a:t>
            </a:r>
            <a:r>
              <a:rPr lang="en-GB" sz="1800" dirty="0"/>
              <a:t>&amp; W (2002:199-202) and Wu (2004:149-153) </a:t>
            </a:r>
            <a:r>
              <a:rPr lang="en-GB" sz="1800" dirty="0" smtClean="0"/>
              <a:t>give </a:t>
            </a:r>
            <a:r>
              <a:rPr lang="en-GB" sz="1800" dirty="0"/>
              <a:t>cross-linguistic counterparts </a:t>
            </a:r>
            <a:r>
              <a:rPr lang="en-GB" sz="1800" dirty="0" smtClean="0"/>
              <a:t>for Chinese </a:t>
            </a:r>
            <a:r>
              <a:rPr lang="en-GB" sz="1800" i="1" dirty="0" smtClean="0"/>
              <a:t>de, </a:t>
            </a:r>
            <a:r>
              <a:rPr lang="en-GB" sz="1800" dirty="0" smtClean="0"/>
              <a:t>namely </a:t>
            </a:r>
            <a:r>
              <a:rPr lang="en-GB" sz="1800" dirty="0"/>
              <a:t>copula verbs </a:t>
            </a:r>
            <a:r>
              <a:rPr lang="en-GB" sz="1800" dirty="0" smtClean="0"/>
              <a:t>(T) that </a:t>
            </a:r>
            <a:r>
              <a:rPr lang="en-GB" sz="1800" dirty="0"/>
              <a:t>are </a:t>
            </a:r>
            <a:r>
              <a:rPr lang="en-GB" sz="1800" dirty="0" err="1" smtClean="0"/>
              <a:t>grammaticalized</a:t>
            </a:r>
            <a:r>
              <a:rPr lang="en-GB" sz="1800" dirty="0" smtClean="0"/>
              <a:t> from </a:t>
            </a:r>
            <a:r>
              <a:rPr lang="en-GB" sz="1800" dirty="0" err="1"/>
              <a:t>from</a:t>
            </a:r>
            <a:r>
              <a:rPr lang="en-GB" sz="1800" dirty="0"/>
              <a:t> </a:t>
            </a:r>
            <a:r>
              <a:rPr lang="en-GB" sz="1800" dirty="0" smtClean="0"/>
              <a:t>pronouns (D) e.g</a:t>
            </a:r>
            <a:r>
              <a:rPr lang="en-GB" sz="1800" dirty="0"/>
              <a:t>. Chinese </a:t>
            </a:r>
            <a:r>
              <a:rPr lang="en-GB" sz="1800" i="1" dirty="0" err="1" smtClean="0"/>
              <a:t>shi</a:t>
            </a:r>
            <a:r>
              <a:rPr lang="en-GB" sz="1800" dirty="0" smtClean="0"/>
              <a:t>. 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Chinese </a:t>
            </a:r>
            <a:r>
              <a:rPr lang="en-GB" sz="1800" i="1" dirty="0" err="1"/>
              <a:t>shi</a:t>
            </a:r>
            <a:r>
              <a:rPr lang="en-GB" sz="1800" i="1" dirty="0"/>
              <a:t> </a:t>
            </a:r>
            <a:r>
              <a:rPr lang="en-GB" sz="1800" dirty="0"/>
              <a:t>is </a:t>
            </a:r>
            <a:r>
              <a:rPr lang="en-GB" sz="1800" dirty="0" smtClean="0"/>
              <a:t>originally used as the </a:t>
            </a:r>
            <a:r>
              <a:rPr lang="en-GB" sz="1800" dirty="0"/>
              <a:t>subject of the clause in apposition with the topic and the predicate </a:t>
            </a:r>
            <a:r>
              <a:rPr lang="en-GB" sz="1800" dirty="0" smtClean="0"/>
              <a:t>(7a) (Li </a:t>
            </a:r>
            <a:r>
              <a:rPr lang="en-GB" sz="1800" dirty="0"/>
              <a:t>&amp; </a:t>
            </a:r>
            <a:r>
              <a:rPr lang="en-GB" sz="1800" dirty="0" smtClean="0"/>
              <a:t>Thompson </a:t>
            </a:r>
            <a:r>
              <a:rPr lang="en-GB" sz="1800" dirty="0"/>
              <a:t>(1977:420), van </a:t>
            </a:r>
            <a:r>
              <a:rPr lang="en-GB" sz="1800" dirty="0" err="1"/>
              <a:t>Gelderen</a:t>
            </a:r>
            <a:r>
              <a:rPr lang="en-GB" sz="1800" dirty="0"/>
              <a:t> (2011:130), </a:t>
            </a:r>
            <a:r>
              <a:rPr lang="en-GB" sz="1800" dirty="0" err="1"/>
              <a:t>Feng</a:t>
            </a:r>
            <a:r>
              <a:rPr lang="en-GB" sz="1800" dirty="0"/>
              <a:t> (1993:284</a:t>
            </a:r>
            <a:r>
              <a:rPr lang="en-GB" sz="1800" dirty="0" smtClean="0"/>
              <a:t>)). Since </a:t>
            </a:r>
            <a:r>
              <a:rPr lang="en-GB" sz="1800" dirty="0"/>
              <a:t>identity between the </a:t>
            </a:r>
            <a:r>
              <a:rPr lang="en-GB" sz="1800" dirty="0" smtClean="0"/>
              <a:t>three constituents is implied in this apposition, </a:t>
            </a:r>
            <a:r>
              <a:rPr lang="en-GB" sz="1800" i="1" dirty="0" err="1"/>
              <a:t>shi</a:t>
            </a:r>
            <a:r>
              <a:rPr lang="en-GB" sz="1800" dirty="0"/>
              <a:t> can be re-analysed as a copula verb linking the </a:t>
            </a:r>
            <a:r>
              <a:rPr lang="en-GB" sz="1800" dirty="0" smtClean="0"/>
              <a:t>other two constituents (</a:t>
            </a:r>
            <a:r>
              <a:rPr lang="en-GB" sz="1800" dirty="0"/>
              <a:t>7</a:t>
            </a:r>
            <a:r>
              <a:rPr lang="en-GB" sz="1800" dirty="0" smtClean="0"/>
              <a:t>b) (van </a:t>
            </a:r>
            <a:r>
              <a:rPr lang="en-GB" sz="1800" dirty="0" err="1"/>
              <a:t>Gelderen</a:t>
            </a:r>
            <a:r>
              <a:rPr lang="en-GB" sz="1800" dirty="0"/>
              <a:t> (2011:130-131), </a:t>
            </a:r>
            <a:r>
              <a:rPr lang="en-GB" sz="1800" dirty="0" err="1"/>
              <a:t>Feng</a:t>
            </a:r>
            <a:r>
              <a:rPr lang="en-GB" sz="1800" dirty="0"/>
              <a:t> (1993:301</a:t>
            </a:r>
            <a:r>
              <a:rPr lang="en-GB" sz="1800" dirty="0" smtClean="0"/>
              <a:t>)). </a:t>
            </a:r>
          </a:p>
          <a:p>
            <a:pPr marL="0" indent="0">
              <a:buNone/>
            </a:pPr>
            <a:r>
              <a:rPr lang="en-GB" sz="1800" dirty="0"/>
              <a:t>7</a:t>
            </a:r>
            <a:r>
              <a:rPr lang="en-GB" sz="1800" dirty="0" smtClean="0"/>
              <a:t>) 	</a:t>
            </a:r>
            <a:r>
              <a:rPr lang="en-GB" sz="1800" dirty="0" err="1" smtClean="0"/>
              <a:t>qian</a:t>
            </a:r>
            <a:r>
              <a:rPr lang="en-GB" sz="1800" dirty="0"/>
              <a:t>		li	</a:t>
            </a:r>
            <a:r>
              <a:rPr lang="en-GB" sz="1800" dirty="0" err="1"/>
              <a:t>er</a:t>
            </a:r>
            <a:r>
              <a:rPr lang="en-GB" sz="1800" dirty="0"/>
              <a:t>	</a:t>
            </a:r>
            <a:r>
              <a:rPr lang="en-GB" sz="1800" dirty="0" err="1"/>
              <a:t>jian</a:t>
            </a:r>
            <a:r>
              <a:rPr lang="en-GB" sz="1800" dirty="0"/>
              <a:t>	</a:t>
            </a:r>
            <a:r>
              <a:rPr lang="en-GB" sz="1800" dirty="0" err="1"/>
              <a:t>wang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    	thousand</a:t>
            </a:r>
            <a:r>
              <a:rPr lang="en-GB" sz="1800" dirty="0"/>
              <a:t>	</a:t>
            </a:r>
            <a:r>
              <a:rPr lang="en-GB" sz="1800" dirty="0" smtClean="0"/>
              <a:t>	mile</a:t>
            </a:r>
            <a:r>
              <a:rPr lang="en-GB" sz="1800" dirty="0"/>
              <a:t>	then	see	king</a:t>
            </a:r>
          </a:p>
          <a:p>
            <a:pPr marL="0" indent="0">
              <a:buNone/>
            </a:pPr>
            <a:r>
              <a:rPr lang="en-GB" sz="1800" dirty="0" smtClean="0"/>
              <a:t>     	</a:t>
            </a:r>
            <a:r>
              <a:rPr lang="en-GB" sz="1800" dirty="0" err="1" smtClean="0"/>
              <a:t>shi</a:t>
            </a:r>
            <a:r>
              <a:rPr lang="en-GB" sz="1800" dirty="0"/>
              <a:t>	</a:t>
            </a:r>
            <a:r>
              <a:rPr lang="en-GB" sz="1800" dirty="0" err="1"/>
              <a:t>wo</a:t>
            </a:r>
            <a:r>
              <a:rPr lang="en-GB" sz="1800" dirty="0"/>
              <a:t>	</a:t>
            </a:r>
            <a:r>
              <a:rPr lang="en-GB" sz="1800" dirty="0" err="1"/>
              <a:t>suo</a:t>
            </a:r>
            <a:r>
              <a:rPr lang="en-GB" sz="1800" dirty="0"/>
              <a:t>		</a:t>
            </a:r>
            <a:r>
              <a:rPr lang="en-GB" sz="1800" dirty="0" err="1" smtClean="0"/>
              <a:t>yu</a:t>
            </a:r>
            <a:r>
              <a:rPr lang="en-GB" sz="1800" dirty="0"/>
              <a:t>	ye</a:t>
            </a:r>
          </a:p>
          <a:p>
            <a:pPr marL="0" indent="0">
              <a:buNone/>
            </a:pPr>
            <a:r>
              <a:rPr lang="en-GB" sz="1800" dirty="0" smtClean="0"/>
              <a:t>     	this</a:t>
            </a:r>
            <a:r>
              <a:rPr lang="en-GB" sz="1800" dirty="0"/>
              <a:t>	I	NOMINALISER	</a:t>
            </a:r>
            <a:r>
              <a:rPr lang="en-GB" sz="1800" dirty="0" smtClean="0"/>
              <a:t>desire</a:t>
            </a:r>
            <a:r>
              <a:rPr lang="en-GB" sz="1800" dirty="0"/>
              <a:t>	</a:t>
            </a:r>
            <a:r>
              <a:rPr lang="en-GB" sz="1800" dirty="0" smtClean="0"/>
              <a:t>DECLARATIVE.PARTICLE</a:t>
            </a:r>
          </a:p>
          <a:p>
            <a:pPr marL="0" indent="0">
              <a:buNone/>
            </a:pPr>
            <a:r>
              <a:rPr lang="en-GB" sz="1800" dirty="0" smtClean="0"/>
              <a:t>	‘</a:t>
            </a:r>
            <a:r>
              <a:rPr lang="en-GB" sz="1800" dirty="0"/>
              <a:t>To see the king after travelling a thousand miles, this (is) what I want.’ </a:t>
            </a:r>
            <a:r>
              <a:rPr lang="en-GB" sz="1800" dirty="0" smtClean="0"/>
              <a:t>(</a:t>
            </a:r>
            <a:r>
              <a:rPr lang="en-GB" sz="1800" dirty="0"/>
              <a:t>7</a:t>
            </a:r>
            <a:r>
              <a:rPr lang="en-GB" sz="1800" dirty="0" smtClean="0"/>
              <a:t>a)</a:t>
            </a:r>
          </a:p>
          <a:p>
            <a:pPr marL="0" indent="0">
              <a:buNone/>
            </a:pPr>
            <a:r>
              <a:rPr lang="en-GB" sz="1800" dirty="0" smtClean="0"/>
              <a:t>	‘To </a:t>
            </a:r>
            <a:r>
              <a:rPr lang="en-GB" sz="1800" dirty="0"/>
              <a:t>see the king after travelling a thousand miles is what I want.’ </a:t>
            </a:r>
            <a:r>
              <a:rPr lang="en-GB" sz="1800" dirty="0" smtClean="0"/>
              <a:t>(7b</a:t>
            </a:r>
            <a:r>
              <a:rPr lang="en-GB" sz="1800" dirty="0"/>
              <a:t>) </a:t>
            </a:r>
          </a:p>
          <a:p>
            <a:pPr marL="0" indent="0">
              <a:buNone/>
            </a:pPr>
            <a:r>
              <a:rPr lang="en-GB" sz="1800" dirty="0" smtClean="0"/>
              <a:t>	(</a:t>
            </a:r>
            <a:r>
              <a:rPr lang="en-GB" sz="1800" dirty="0"/>
              <a:t>Mencius, 4</a:t>
            </a:r>
            <a:r>
              <a:rPr lang="en-GB" sz="1800" baseline="30000" dirty="0"/>
              <a:t>th</a:t>
            </a:r>
            <a:r>
              <a:rPr lang="en-GB" sz="1800" dirty="0"/>
              <a:t> century BC)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12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0628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smtClean="0"/>
              <a:t>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52128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7</a:t>
            </a:r>
            <a:r>
              <a:rPr lang="en-GB" sz="1800" dirty="0" smtClean="0"/>
              <a:t>a</a:t>
            </a:r>
            <a:r>
              <a:rPr lang="en-GB" sz="1800" dirty="0"/>
              <a:t>)		</a:t>
            </a:r>
            <a:r>
              <a:rPr lang="en-GB" sz="1800" dirty="0" smtClean="0"/>
              <a:t>	CP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>
                <a:effectLst/>
              </a:rPr>
              <a:t>       </a:t>
            </a:r>
            <a:r>
              <a:rPr lang="en-GB" sz="1800" dirty="0"/>
              <a:t>	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C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 smtClean="0"/>
              <a:t>             </a:t>
            </a:r>
          </a:p>
          <a:p>
            <a:pPr marL="0" indent="0">
              <a:buNone/>
            </a:pPr>
            <a:r>
              <a:rPr lang="en-GB" sz="1800" dirty="0"/>
              <a:t>	 </a:t>
            </a:r>
            <a:r>
              <a:rPr lang="en-GB" sz="1800" dirty="0" err="1" smtClean="0"/>
              <a:t>TopP</a:t>
            </a:r>
            <a:r>
              <a:rPr lang="en-GB" sz="1800" dirty="0" smtClean="0"/>
              <a:t> 	</a:t>
            </a:r>
            <a:r>
              <a:rPr lang="en-GB" sz="1800" dirty="0"/>
              <a:t>		</a:t>
            </a:r>
            <a:r>
              <a:rPr lang="en-GB" sz="1800" dirty="0" smtClean="0"/>
              <a:t>		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   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          TP </a:t>
            </a:r>
            <a:r>
              <a:rPr lang="en-GB" sz="1800" baseline="-25000" dirty="0" err="1"/>
              <a:t>i</a:t>
            </a:r>
            <a:r>
              <a:rPr lang="en-GB" sz="1800" dirty="0"/>
              <a:t>		</a:t>
            </a:r>
            <a:r>
              <a:rPr lang="en-GB" sz="1800" dirty="0" smtClean="0"/>
              <a:t>	DP	</a:t>
            </a:r>
            <a:r>
              <a:rPr lang="en-GB" sz="1800" dirty="0"/>
              <a:t>	</a:t>
            </a:r>
            <a:r>
              <a:rPr lang="en-GB" sz="1800" dirty="0" smtClean="0"/>
              <a:t>	T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 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 smtClean="0"/>
              <a:t>qian</a:t>
            </a:r>
            <a:r>
              <a:rPr lang="en-GB" sz="1800" dirty="0" smtClean="0"/>
              <a:t> li </a:t>
            </a:r>
            <a:r>
              <a:rPr lang="en-GB" sz="1800" dirty="0" err="1" smtClean="0"/>
              <a:t>er</a:t>
            </a:r>
            <a:r>
              <a:rPr lang="en-GB" sz="1800" dirty="0" smtClean="0"/>
              <a:t> </a:t>
            </a:r>
            <a:r>
              <a:rPr lang="en-GB" sz="1800" dirty="0" err="1" smtClean="0"/>
              <a:t>jian</a:t>
            </a:r>
            <a:r>
              <a:rPr lang="en-GB" sz="1800" dirty="0" smtClean="0"/>
              <a:t> </a:t>
            </a:r>
            <a:r>
              <a:rPr lang="en-GB" sz="1800" dirty="0" err="1" smtClean="0"/>
              <a:t>wang</a:t>
            </a:r>
            <a:r>
              <a:rPr lang="en-GB" sz="1800" dirty="0" smtClean="0"/>
              <a:t> 		D</a:t>
            </a:r>
            <a:r>
              <a:rPr lang="en-GB" sz="1800" dirty="0"/>
              <a:t>’	</a:t>
            </a:r>
            <a:r>
              <a:rPr lang="en-GB" sz="1800" dirty="0" smtClean="0"/>
              <a:t>	T</a:t>
            </a:r>
            <a:r>
              <a:rPr lang="en-GB" sz="1800" dirty="0"/>
              <a:t>		VP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		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	D</a:t>
            </a:r>
            <a:r>
              <a:rPr lang="en-GB" sz="1800" dirty="0"/>
              <a:t>		NP			V’	</a:t>
            </a:r>
            <a:r>
              <a:rPr lang="en-GB" sz="1800" dirty="0" smtClean="0"/>
              <a:t>			</a:t>
            </a:r>
            <a:r>
              <a:rPr lang="en-GB" sz="1800" dirty="0" err="1" smtClean="0"/>
              <a:t>shi</a:t>
            </a:r>
            <a:r>
              <a:rPr lang="en-GB" sz="1800" dirty="0" smtClean="0"/>
              <a:t> </a:t>
            </a:r>
            <a:r>
              <a:rPr lang="en-GB" sz="1800" baseline="-25000" dirty="0" err="1"/>
              <a:t>i</a:t>
            </a:r>
            <a:r>
              <a:rPr lang="en-GB" sz="1800" dirty="0"/>
              <a:t> 		Ø		</a:t>
            </a:r>
          </a:p>
          <a:p>
            <a:pPr marL="0" indent="0">
              <a:buNone/>
            </a:pPr>
            <a:r>
              <a:rPr lang="en-GB" sz="1800" dirty="0" smtClean="0"/>
              <a:t>			[</a:t>
            </a:r>
            <a:r>
              <a:rPr lang="en-GB" sz="1800" dirty="0" err="1"/>
              <a:t>i</a:t>
            </a:r>
            <a:r>
              <a:rPr lang="en-GB" sz="1800" dirty="0"/>
              <a:t>-D]				</a:t>
            </a:r>
            <a:r>
              <a:rPr lang="en-GB" sz="1800" dirty="0" smtClean="0"/>
              <a:t>V</a:t>
            </a:r>
            <a:r>
              <a:rPr lang="en-GB" sz="1800" dirty="0"/>
              <a:t>	</a:t>
            </a:r>
            <a:r>
              <a:rPr lang="en-GB" sz="1800" dirty="0" smtClean="0"/>
              <a:t>        NP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           </a:t>
            </a:r>
            <a:r>
              <a:rPr lang="en-GB" sz="1800" dirty="0" smtClean="0"/>
              <a:t>		[</a:t>
            </a:r>
            <a:r>
              <a:rPr lang="en-GB" sz="1800" dirty="0"/>
              <a:t>u-N]			</a:t>
            </a:r>
            <a:r>
              <a:rPr lang="en-GB" sz="1800" dirty="0" smtClean="0"/>
              <a:t>	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            </a:t>
            </a:r>
            <a:r>
              <a:rPr lang="en-GB" sz="1800" dirty="0" smtClean="0"/>
              <a:t>		[</a:t>
            </a:r>
            <a:r>
              <a:rPr lang="en-GB" sz="1800" dirty="0" err="1"/>
              <a:t>i</a:t>
            </a:r>
            <a:r>
              <a:rPr lang="en-GB" sz="1800" dirty="0"/>
              <a:t>-phi]			</a:t>
            </a:r>
            <a:r>
              <a:rPr lang="en-GB" sz="1800" dirty="0" smtClean="0"/>
              <a:t>	           </a:t>
            </a:r>
            <a:r>
              <a:rPr lang="en-GB" sz="1800" dirty="0"/>
              <a:t> </a:t>
            </a:r>
            <a:r>
              <a:rPr lang="en-GB" sz="1800" dirty="0" smtClean="0"/>
              <a:t>   </a:t>
            </a:r>
            <a:r>
              <a:rPr lang="en-GB" sz="1800" dirty="0" err="1" smtClean="0"/>
              <a:t>wo</a:t>
            </a:r>
            <a:r>
              <a:rPr lang="en-GB" sz="1800" dirty="0" smtClean="0"/>
              <a:t> </a:t>
            </a:r>
            <a:r>
              <a:rPr lang="en-GB" sz="1800" dirty="0" err="1"/>
              <a:t>suo</a:t>
            </a:r>
            <a:r>
              <a:rPr lang="en-GB" sz="1800" dirty="0"/>
              <a:t> </a:t>
            </a:r>
            <a:r>
              <a:rPr lang="en-GB" sz="1800" dirty="0" err="1"/>
              <a:t>yu</a:t>
            </a:r>
            <a:r>
              <a:rPr lang="en-GB" sz="1800" dirty="0"/>
              <a:t> ye</a:t>
            </a:r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915816" y="148478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317268" y="2099864"/>
            <a:ext cx="1598548" cy="465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5816" y="2094202"/>
            <a:ext cx="2736304" cy="39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129608" y="278092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851920" y="2724091"/>
            <a:ext cx="1765067" cy="416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596190" y="2724091"/>
            <a:ext cx="864096" cy="416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779912" y="342900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27504" y="3415988"/>
            <a:ext cx="924816" cy="445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5596190" y="3415988"/>
            <a:ext cx="920026" cy="445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2843808" y="4077072"/>
            <a:ext cx="936104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779912" y="4077072"/>
            <a:ext cx="90010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452320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527504" y="4755105"/>
            <a:ext cx="924816" cy="258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452320" y="4755105"/>
            <a:ext cx="432048" cy="258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35496" y="3429000"/>
            <a:ext cx="2088232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7164288" y="5373216"/>
            <a:ext cx="1440160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smtClean="0"/>
              <a:t>(2)</a:t>
            </a:r>
            <a:endParaRPr lang="en-GB" sz="2800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7</a:t>
            </a:r>
            <a:r>
              <a:rPr lang="en-GB" sz="1800" dirty="0"/>
              <a:t>b</a:t>
            </a:r>
            <a:r>
              <a:rPr lang="en-GB" sz="1800" dirty="0" smtClean="0"/>
              <a:t>)</a:t>
            </a:r>
            <a:r>
              <a:rPr lang="en-GB" sz="1800" dirty="0"/>
              <a:t>		</a:t>
            </a:r>
            <a:r>
              <a:rPr lang="en-GB" sz="1800" dirty="0" smtClean="0"/>
              <a:t>	TP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>
                <a:effectLst/>
              </a:rPr>
              <a:t>       </a:t>
            </a:r>
            <a:r>
              <a:rPr lang="en-GB" sz="1800" dirty="0"/>
              <a:t>		</a:t>
            </a:r>
            <a:r>
              <a:rPr lang="en-GB" sz="1800" dirty="0" smtClean="0"/>
              <a:t>	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        </a:t>
            </a:r>
            <a:r>
              <a:rPr lang="en-GB" sz="1800" dirty="0"/>
              <a:t> </a:t>
            </a:r>
            <a:r>
              <a:rPr lang="en-GB" sz="1800" dirty="0" err="1" smtClean="0"/>
              <a:t>SpecTP</a:t>
            </a:r>
            <a:r>
              <a:rPr lang="en-GB" sz="1800" dirty="0" smtClean="0"/>
              <a:t> 	</a:t>
            </a:r>
            <a:r>
              <a:rPr lang="en-GB" sz="1800" dirty="0"/>
              <a:t>		</a:t>
            </a:r>
            <a:r>
              <a:rPr lang="en-GB" sz="1800" dirty="0" smtClean="0"/>
              <a:t>	T’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r>
              <a:rPr lang="en-GB" sz="1800" dirty="0" smtClean="0"/>
              <a:t>   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        TP </a:t>
            </a:r>
            <a:r>
              <a:rPr lang="en-GB" sz="1200" dirty="0" err="1" smtClean="0"/>
              <a:t>i</a:t>
            </a:r>
            <a:r>
              <a:rPr lang="en-GB" sz="1800" dirty="0"/>
              <a:t>		</a:t>
            </a:r>
            <a:r>
              <a:rPr lang="en-GB" sz="1800" dirty="0" smtClean="0"/>
              <a:t>	T</a:t>
            </a:r>
            <a:r>
              <a:rPr lang="en-GB" sz="1800" dirty="0"/>
              <a:t>		VP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err="1" smtClean="0"/>
              <a:t>shi</a:t>
            </a:r>
            <a:r>
              <a:rPr lang="en-GB" sz="1800" dirty="0" smtClean="0"/>
              <a:t>  	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qian</a:t>
            </a:r>
            <a:r>
              <a:rPr lang="en-GB" sz="1800" dirty="0" smtClean="0"/>
              <a:t> </a:t>
            </a:r>
            <a:r>
              <a:rPr lang="en-GB" sz="1800" dirty="0"/>
              <a:t>li </a:t>
            </a:r>
            <a:r>
              <a:rPr lang="en-GB" sz="1800" dirty="0" err="1"/>
              <a:t>er</a:t>
            </a:r>
            <a:r>
              <a:rPr lang="en-GB" sz="1800" dirty="0"/>
              <a:t> </a:t>
            </a:r>
            <a:r>
              <a:rPr lang="en-GB" sz="1800" dirty="0" err="1"/>
              <a:t>jian</a:t>
            </a:r>
            <a:r>
              <a:rPr lang="en-GB" sz="1800" dirty="0"/>
              <a:t> </a:t>
            </a:r>
            <a:r>
              <a:rPr lang="en-GB" sz="1800" dirty="0" err="1"/>
              <a:t>wang</a:t>
            </a:r>
            <a:r>
              <a:rPr lang="en-GB" sz="1800" dirty="0"/>
              <a:t>   	</a:t>
            </a:r>
            <a:r>
              <a:rPr lang="en-GB" sz="1800" dirty="0" smtClean="0"/>
              <a:t>	[</a:t>
            </a:r>
            <a:r>
              <a:rPr lang="en-GB" sz="1800" dirty="0" err="1" smtClean="0"/>
              <a:t>i</a:t>
            </a:r>
            <a:r>
              <a:rPr lang="en-GB" sz="1800" dirty="0" smtClean="0"/>
              <a:t>-T]		V</a:t>
            </a:r>
            <a:r>
              <a:rPr lang="en-GB" sz="1800" dirty="0"/>
              <a:t>’	</a:t>
            </a:r>
            <a:r>
              <a:rPr lang="en-GB" sz="1800" dirty="0" smtClean="0"/>
              <a:t>						[u-phi]</a:t>
            </a:r>
            <a:r>
              <a:rPr lang="en-GB" sz="1800" dirty="0"/>
              <a:t>				</a:t>
            </a:r>
          </a:p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/>
              <a:t>		</a:t>
            </a:r>
            <a:r>
              <a:rPr lang="en-GB" sz="1800" dirty="0" smtClean="0"/>
              <a:t>V</a:t>
            </a:r>
            <a:r>
              <a:rPr lang="en-GB" sz="1800" dirty="0"/>
              <a:t>	</a:t>
            </a:r>
            <a:r>
              <a:rPr lang="en-GB" sz="1800" dirty="0" smtClean="0"/>
              <a:t>        NP </a:t>
            </a:r>
            <a:r>
              <a:rPr lang="en-GB" sz="1200" dirty="0" err="1" smtClean="0"/>
              <a:t>i</a:t>
            </a:r>
            <a:endParaRPr lang="en-GB" sz="1200" dirty="0"/>
          </a:p>
          <a:p>
            <a:pPr marL="0" indent="0">
              <a:buNone/>
            </a:pPr>
            <a:r>
              <a:rPr lang="en-GB" sz="1800" dirty="0"/>
              <a:t>	           </a:t>
            </a:r>
            <a:r>
              <a:rPr lang="en-GB" sz="1800" dirty="0" smtClean="0"/>
              <a:t>		</a:t>
            </a:r>
            <a:r>
              <a:rPr lang="en-GB" sz="1800" dirty="0"/>
              <a:t>		</a:t>
            </a:r>
            <a:r>
              <a:rPr lang="en-GB" sz="1800" dirty="0" smtClean="0"/>
              <a:t>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            </a:t>
            </a:r>
            <a:r>
              <a:rPr lang="en-GB" sz="1800" dirty="0" smtClean="0"/>
              <a:t>		</a:t>
            </a:r>
            <a:r>
              <a:rPr lang="en-GB" sz="1800" dirty="0"/>
              <a:t>		</a:t>
            </a:r>
            <a:r>
              <a:rPr lang="en-GB" sz="1800" dirty="0" smtClean="0"/>
              <a:t>            	</a:t>
            </a:r>
            <a:r>
              <a:rPr lang="en-GB" sz="1800" dirty="0" err="1" smtClean="0"/>
              <a:t>wo</a:t>
            </a:r>
            <a:r>
              <a:rPr lang="en-GB" sz="1800" dirty="0" smtClean="0"/>
              <a:t> </a:t>
            </a:r>
            <a:r>
              <a:rPr lang="en-GB" sz="1800" dirty="0" err="1"/>
              <a:t>suo</a:t>
            </a:r>
            <a:r>
              <a:rPr lang="en-GB" sz="1800" dirty="0"/>
              <a:t> </a:t>
            </a:r>
            <a:r>
              <a:rPr lang="en-GB" sz="1800" dirty="0" err="1"/>
              <a:t>yu</a:t>
            </a:r>
            <a:r>
              <a:rPr lang="en-GB" sz="1800" dirty="0"/>
              <a:t> ye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矩形 4"/>
          <p:cNvSpPr/>
          <p:nvPr/>
        </p:nvSpPr>
        <p:spPr>
          <a:xfrm>
            <a:off x="6784304" y="900879"/>
            <a:ext cx="23940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SIMPLER</a:t>
            </a:r>
            <a:r>
              <a:rPr lang="en-GB" sz="3200" dirty="0" smtClean="0"/>
              <a:t>:</a:t>
            </a:r>
          </a:p>
          <a:p>
            <a:r>
              <a:rPr lang="en-GB" dirty="0" smtClean="0"/>
              <a:t>fewer ‘feature </a:t>
            </a:r>
            <a:r>
              <a:rPr lang="en-GB" dirty="0" err="1" smtClean="0"/>
              <a:t>syncretisms</a:t>
            </a:r>
            <a:r>
              <a:rPr lang="en-GB" dirty="0" smtClean="0"/>
              <a:t>’, as the </a:t>
            </a:r>
            <a:r>
              <a:rPr lang="en-GB" i="1" dirty="0" smtClean="0"/>
              <a:t>Agree </a:t>
            </a:r>
            <a:r>
              <a:rPr lang="en-GB" dirty="0" smtClean="0"/>
              <a:t>relation between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and its nominal complement as well as the </a:t>
            </a:r>
            <a:r>
              <a:rPr lang="en-GB" i="1" dirty="0" smtClean="0"/>
              <a:t>Agree </a:t>
            </a:r>
            <a:r>
              <a:rPr lang="en-GB" dirty="0" smtClean="0"/>
              <a:t>relation between the three constituents are lost, and </a:t>
            </a:r>
            <a:r>
              <a:rPr lang="en-GB" dirty="0" err="1" smtClean="0"/>
              <a:t>i</a:t>
            </a:r>
            <a:r>
              <a:rPr lang="en-GB" dirty="0" smtClean="0"/>
              <a:t>-phi &gt; u-phi</a:t>
            </a:r>
            <a:endParaRPr lang="en-GB" sz="32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115616" y="1484784"/>
            <a:ext cx="1800200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915816" y="1484784"/>
            <a:ext cx="1728192" cy="324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971600" y="2068689"/>
            <a:ext cx="0" cy="424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3851920" y="2048689"/>
            <a:ext cx="900100" cy="444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752020" y="2048689"/>
            <a:ext cx="936104" cy="444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688124" y="2708920"/>
            <a:ext cx="0" cy="424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752020" y="3356992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5688124" y="3356992"/>
            <a:ext cx="46805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等腰三角形 19"/>
          <p:cNvSpPr/>
          <p:nvPr/>
        </p:nvSpPr>
        <p:spPr>
          <a:xfrm>
            <a:off x="5436096" y="4005064"/>
            <a:ext cx="14401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等腰三角形 28"/>
          <p:cNvSpPr/>
          <p:nvPr/>
        </p:nvSpPr>
        <p:spPr>
          <a:xfrm>
            <a:off x="35496" y="2708920"/>
            <a:ext cx="1944216" cy="42420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4414</Words>
  <Application>Microsoft Office PowerPoint</Application>
  <PresentationFormat>如螢幕大小 (4:3)</PresentationFormat>
  <Paragraphs>361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The grammaticalization of Chinese ba:  grammaticalization, ‘lateral’ grammaticalization, and case theory</vt:lpstr>
      <vt:lpstr>Grammaticalization and Minimalism</vt:lpstr>
      <vt:lpstr>R &amp; R (2003)</vt:lpstr>
      <vt:lpstr>Simpson and Wu (S &amp; W) (2002) and Wu (2004)</vt:lpstr>
      <vt:lpstr>Chinese de (1)</vt:lpstr>
      <vt:lpstr>Chinese de (2)</vt:lpstr>
      <vt:lpstr>‘Cross-linguistic distribution’</vt:lpstr>
      <vt:lpstr>Chinese shi (1)</vt:lpstr>
      <vt:lpstr>Chinese shi (2)</vt:lpstr>
      <vt:lpstr>Tse (2013a, b) (1)</vt:lpstr>
      <vt:lpstr>Tse (2013a, b) (2)</vt:lpstr>
      <vt:lpstr>K(case)</vt:lpstr>
      <vt:lpstr>Abstract case or morphological case?</vt:lpstr>
      <vt:lpstr>Chinese ba and case-markers</vt:lpstr>
      <vt:lpstr>The grammaticalization of Chinese ba</vt:lpstr>
      <vt:lpstr>Chinese ba</vt:lpstr>
      <vt:lpstr>Chinese ba (2)</vt:lpstr>
      <vt:lpstr>Chinese ba: ‘lateral’ grammaticalization? </vt:lpstr>
      <vt:lpstr>Grammaticalization in Chinese (1) </vt:lpstr>
      <vt:lpstr>Grammaticalization in Chinese (2)</vt:lpstr>
      <vt:lpstr>Cross-linguistic examples of deverbal case-markers</vt:lpstr>
      <vt:lpstr>Ute deverbal case-markers</vt:lpstr>
      <vt:lpstr>The grammaticalization of Ute deverbal case-markers (1)</vt:lpstr>
      <vt:lpstr>The grammaticalization of Ute deverbal case-markers (2)</vt:lpstr>
      <vt:lpstr>The grammaticalization of Ute deverbal case-markers (3)</vt:lpstr>
      <vt:lpstr>Conclusions</vt:lpstr>
      <vt:lpstr>Selected References (1)</vt:lpstr>
      <vt:lpstr>Selected References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‘lateral grammaticalization’?</dc:title>
  <dc:creator>Keith Tse</dc:creator>
  <cp:lastModifiedBy>Keith Tse</cp:lastModifiedBy>
  <cp:revision>50</cp:revision>
  <dcterms:created xsi:type="dcterms:W3CDTF">2012-06-13T22:46:50Z</dcterms:created>
  <dcterms:modified xsi:type="dcterms:W3CDTF">2013-07-07T04:02:07Z</dcterms:modified>
</cp:coreProperties>
</file>