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91" r:id="rId5"/>
    <p:sldId id="294" r:id="rId6"/>
    <p:sldId id="292" r:id="rId7"/>
    <p:sldId id="293" r:id="rId8"/>
    <p:sldId id="276" r:id="rId9"/>
    <p:sldId id="257" r:id="rId10"/>
    <p:sldId id="258" r:id="rId11"/>
    <p:sldId id="277" r:id="rId12"/>
    <p:sldId id="278" r:id="rId13"/>
    <p:sldId id="262" r:id="rId14"/>
    <p:sldId id="279" r:id="rId15"/>
    <p:sldId id="263" r:id="rId16"/>
    <p:sldId id="280" r:id="rId17"/>
    <p:sldId id="264" r:id="rId18"/>
    <p:sldId id="281" r:id="rId19"/>
    <p:sldId id="313" r:id="rId20"/>
    <p:sldId id="314" r:id="rId21"/>
    <p:sldId id="315" r:id="rId22"/>
    <p:sldId id="268" r:id="rId23"/>
    <p:sldId id="269" r:id="rId24"/>
    <p:sldId id="270" r:id="rId25"/>
    <p:sldId id="316" r:id="rId26"/>
    <p:sldId id="317" r:id="rId27"/>
    <p:sldId id="271" r:id="rId28"/>
    <p:sldId id="318" r:id="rId29"/>
    <p:sldId id="272" r:id="rId30"/>
    <p:sldId id="273" r:id="rId31"/>
    <p:sldId id="274" r:id="rId32"/>
    <p:sldId id="319" r:id="rId33"/>
    <p:sldId id="320" r:id="rId34"/>
    <p:sldId id="321" r:id="rId35"/>
    <p:sldId id="282" r:id="rId36"/>
    <p:sldId id="322" r:id="rId37"/>
    <p:sldId id="283" r:id="rId38"/>
    <p:sldId id="284" r:id="rId39"/>
    <p:sldId id="285" r:id="rId40"/>
    <p:sldId id="323" r:id="rId41"/>
    <p:sldId id="324" r:id="rId42"/>
    <p:sldId id="325" r:id="rId43"/>
    <p:sldId id="327" r:id="rId44"/>
    <p:sldId id="286" r:id="rId45"/>
    <p:sldId id="295" r:id="rId46"/>
    <p:sldId id="296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32" r:id="rId58"/>
    <p:sldId id="287" r:id="rId59"/>
    <p:sldId id="288" r:id="rId60"/>
    <p:sldId id="289" r:id="rId61"/>
    <p:sldId id="290" r:id="rId62"/>
    <p:sldId id="309" r:id="rId63"/>
    <p:sldId id="310" r:id="rId64"/>
    <p:sldId id="329" r:id="rId65"/>
    <p:sldId id="311" r:id="rId66"/>
    <p:sldId id="312" r:id="rId67"/>
    <p:sldId id="326" r:id="rId68"/>
    <p:sldId id="328" r:id="rId69"/>
    <p:sldId id="330" r:id="rId70"/>
    <p:sldId id="331" r:id="rId71"/>
    <p:sldId id="333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6A3B-B55A-4793-9DBD-17C5BE58A974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604-1B43-4654-862A-7C12D85ED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64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6A3B-B55A-4793-9DBD-17C5BE58A974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604-1B43-4654-862A-7C12D85ED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812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6A3B-B55A-4793-9DBD-17C5BE58A974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604-1B43-4654-862A-7C12D85ED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62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6A3B-B55A-4793-9DBD-17C5BE58A974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604-1B43-4654-862A-7C12D85ED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96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6A3B-B55A-4793-9DBD-17C5BE58A974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604-1B43-4654-862A-7C12D85ED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066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6A3B-B55A-4793-9DBD-17C5BE58A974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604-1B43-4654-862A-7C12D85ED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220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6A3B-B55A-4793-9DBD-17C5BE58A974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604-1B43-4654-862A-7C12D85ED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048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6A3B-B55A-4793-9DBD-17C5BE58A974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604-1B43-4654-862A-7C12D85ED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397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6A3B-B55A-4793-9DBD-17C5BE58A974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604-1B43-4654-862A-7C12D85ED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908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6A3B-B55A-4793-9DBD-17C5BE58A974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604-1B43-4654-862A-7C12D85ED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98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A6A3B-B55A-4793-9DBD-17C5BE58A974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E3604-1B43-4654-862A-7C12D85ED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66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GB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A6A3B-B55A-4793-9DBD-17C5BE58A974}" type="datetimeFigureOut">
              <a:rPr lang="en-GB" smtClean="0"/>
              <a:t>30/10/2020</a:t>
            </a:fld>
            <a:endParaRPr lang="en-GB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E3604-1B43-4654-862A-7C12D85ED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50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Grammaticalization</a:t>
            </a:r>
            <a:r>
              <a:rPr lang="en-GB" dirty="0" smtClean="0"/>
              <a:t> </a:t>
            </a:r>
            <a:r>
              <a:rPr lang="en-GB" dirty="0" err="1" smtClean="0"/>
              <a:t>vs</a:t>
            </a:r>
            <a:r>
              <a:rPr lang="en-GB" dirty="0" smtClean="0"/>
              <a:t> lateral </a:t>
            </a:r>
            <a:r>
              <a:rPr lang="en-GB" dirty="0" err="1" smtClean="0"/>
              <a:t>grammaticalization</a:t>
            </a:r>
            <a:endParaRPr lang="en-GB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4988768"/>
            <a:ext cx="6400800" cy="1752600"/>
          </a:xfrm>
        </p:spPr>
        <p:txBody>
          <a:bodyPr/>
          <a:lstStyle/>
          <a:p>
            <a:r>
              <a:rPr lang="en-GB" dirty="0" smtClean="0"/>
              <a:t>Keith </a:t>
            </a:r>
            <a:r>
              <a:rPr lang="en-GB" dirty="0" err="1" smtClean="0"/>
              <a:t>Tse</a:t>
            </a:r>
            <a:r>
              <a:rPr lang="en-GB" dirty="0" smtClean="0"/>
              <a:t> (2012)</a:t>
            </a:r>
            <a:endParaRPr lang="en-GB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848580" y="357301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within Minimalism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22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Expanding </a:t>
            </a:r>
            <a:r>
              <a:rPr lang="en-GB" dirty="0" err="1" smtClean="0"/>
              <a:t>grammaticalization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287413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I propose to include anything that occurs frequently enough in these thirty-six definitions, even if not in all of them</a:t>
            </a:r>
            <a:endParaRPr lang="en-GB" sz="2400" dirty="0"/>
          </a:p>
        </p:txBody>
      </p:sp>
      <p:sp>
        <p:nvSpPr>
          <p:cNvPr id="4" name="矩形 3"/>
          <p:cNvSpPr/>
          <p:nvPr/>
        </p:nvSpPr>
        <p:spPr>
          <a:xfrm>
            <a:off x="899592" y="3068960"/>
            <a:ext cx="3592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Phonological weakening (X13)</a:t>
            </a:r>
            <a:endParaRPr lang="en-GB" sz="2400" dirty="0"/>
          </a:p>
        </p:txBody>
      </p:sp>
      <p:sp>
        <p:nvSpPr>
          <p:cNvPr id="5" name="矩形 4"/>
          <p:cNvSpPr/>
          <p:nvPr/>
        </p:nvSpPr>
        <p:spPr>
          <a:xfrm>
            <a:off x="878723" y="3899957"/>
            <a:ext cx="3592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/>
              <a:t>Univerbation</a:t>
            </a:r>
            <a:r>
              <a:rPr lang="en-GB" sz="2400" dirty="0" smtClean="0"/>
              <a:t> (X18)</a:t>
            </a:r>
            <a:endParaRPr lang="en-GB" sz="2400" dirty="0"/>
          </a:p>
        </p:txBody>
      </p:sp>
      <p:sp>
        <p:nvSpPr>
          <p:cNvPr id="6" name="矩形 5"/>
          <p:cNvSpPr/>
          <p:nvPr/>
        </p:nvSpPr>
        <p:spPr>
          <a:xfrm>
            <a:off x="899592" y="4540369"/>
            <a:ext cx="3592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Semantic  bleaching (X18)</a:t>
            </a:r>
            <a:endParaRPr lang="en-GB" sz="2400" dirty="0"/>
          </a:p>
        </p:txBody>
      </p:sp>
      <p:sp>
        <p:nvSpPr>
          <p:cNvPr id="7" name="矩形 6"/>
          <p:cNvSpPr/>
          <p:nvPr/>
        </p:nvSpPr>
        <p:spPr>
          <a:xfrm>
            <a:off x="971600" y="5055567"/>
            <a:ext cx="3592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Re-analysis (X5)</a:t>
            </a:r>
            <a:endParaRPr lang="en-GB" sz="2400" dirty="0"/>
          </a:p>
        </p:txBody>
      </p:sp>
      <p:sp>
        <p:nvSpPr>
          <p:cNvPr id="8" name="矩形 7"/>
          <p:cNvSpPr/>
          <p:nvPr/>
        </p:nvSpPr>
        <p:spPr>
          <a:xfrm>
            <a:off x="971600" y="5483859"/>
            <a:ext cx="3592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Cross-linguistic distribution (X7)</a:t>
            </a:r>
            <a:endParaRPr lang="en-GB" sz="2400" dirty="0"/>
          </a:p>
        </p:txBody>
      </p:sp>
      <p:sp>
        <p:nvSpPr>
          <p:cNvPr id="9" name="矩形 8"/>
          <p:cNvSpPr/>
          <p:nvPr/>
        </p:nvSpPr>
        <p:spPr>
          <a:xfrm>
            <a:off x="5551984" y="4182179"/>
            <a:ext cx="3592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dirty="0" smtClean="0"/>
              <a:t>PARTITION</a:t>
            </a:r>
            <a:endParaRPr lang="en-GB" sz="4800" b="1" dirty="0"/>
          </a:p>
        </p:txBody>
      </p:sp>
      <p:sp>
        <p:nvSpPr>
          <p:cNvPr id="10" name="矩形 9"/>
          <p:cNvSpPr/>
          <p:nvPr/>
        </p:nvSpPr>
        <p:spPr>
          <a:xfrm>
            <a:off x="4491608" y="4451605"/>
            <a:ext cx="3592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&gt;</a:t>
            </a:r>
            <a:endParaRPr lang="en-GB" sz="2400" dirty="0"/>
          </a:p>
        </p:txBody>
      </p:sp>
      <p:sp>
        <p:nvSpPr>
          <p:cNvPr id="11" name="矩形 10"/>
          <p:cNvSpPr/>
          <p:nvPr/>
        </p:nvSpPr>
        <p:spPr>
          <a:xfrm>
            <a:off x="5535960" y="4924176"/>
            <a:ext cx="3592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/>
              <a:t>Grammaticalization</a:t>
            </a:r>
            <a:r>
              <a:rPr lang="en-GB" sz="2400" dirty="0" smtClean="0"/>
              <a:t> </a:t>
            </a:r>
            <a:r>
              <a:rPr lang="en-GB" sz="2400" dirty="0" err="1" smtClean="0"/>
              <a:t>vs</a:t>
            </a:r>
            <a:r>
              <a:rPr lang="en-GB" sz="2400" dirty="0" smtClean="0"/>
              <a:t> lateral </a:t>
            </a:r>
            <a:r>
              <a:rPr lang="en-GB" sz="2400" dirty="0" err="1" smtClean="0"/>
              <a:t>grammaticalization</a:t>
            </a:r>
            <a:endParaRPr lang="en-GB" sz="2400" dirty="0"/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457200" y="141277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C &amp; J’s conclusion is reductionist, since it only identifies one feature for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79597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Roberts and </a:t>
            </a:r>
            <a:r>
              <a:rPr lang="en-GB" dirty="0" err="1" smtClean="0"/>
              <a:t>Roussou</a:t>
            </a:r>
            <a:r>
              <a:rPr lang="en-GB" dirty="0" smtClean="0"/>
              <a:t> (R &amp; R) (2003)</a:t>
            </a:r>
            <a:endParaRPr lang="en-GB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Roberts and </a:t>
            </a:r>
            <a:r>
              <a:rPr lang="en-GB" sz="2800" dirty="0" err="1"/>
              <a:t>Roussou</a:t>
            </a:r>
            <a:r>
              <a:rPr lang="en-GB" sz="2800" dirty="0"/>
              <a:t> (R &amp; R) (2003:2): ‘… structural simplification is a natural mechanism of </a:t>
            </a:r>
            <a:r>
              <a:rPr lang="en-GB" sz="2800" dirty="0" smtClean="0"/>
              <a:t>change… it </a:t>
            </a:r>
            <a:r>
              <a:rPr lang="en-GB" sz="2800" dirty="0"/>
              <a:t>(</a:t>
            </a:r>
            <a:r>
              <a:rPr lang="en-GB" sz="2800" dirty="0" err="1"/>
              <a:t>grammaticalization</a:t>
            </a:r>
            <a:r>
              <a:rPr lang="en-GB" sz="2800" dirty="0"/>
              <a:t>) is </a:t>
            </a:r>
            <a:r>
              <a:rPr lang="en-GB" sz="2800" dirty="0" err="1"/>
              <a:t>categorial</a:t>
            </a:r>
            <a:r>
              <a:rPr lang="en-GB" sz="2800" dirty="0"/>
              <a:t> reanalysis which creates new </a:t>
            </a:r>
            <a:r>
              <a:rPr lang="en-GB" sz="2800" dirty="0" smtClean="0"/>
              <a:t>functional material, </a:t>
            </a:r>
            <a:r>
              <a:rPr lang="en-GB" sz="2800" dirty="0"/>
              <a:t>and that this reanalysis always involves structural simplification.’  </a:t>
            </a:r>
          </a:p>
          <a:p>
            <a:endParaRPr lang="en-GB" sz="2000" dirty="0"/>
          </a:p>
        </p:txBody>
      </p:sp>
      <p:sp>
        <p:nvSpPr>
          <p:cNvPr id="5" name="內容版面配置區 3"/>
          <p:cNvSpPr txBox="1">
            <a:spLocks/>
          </p:cNvSpPr>
          <p:nvPr/>
        </p:nvSpPr>
        <p:spPr>
          <a:xfrm>
            <a:off x="323528" y="4413762"/>
            <a:ext cx="8229600" cy="181588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i.e.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always involves structural simplification, and since structural simplification is a natural type of change,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can occur cross-linguistically.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6669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‘Structural simplification’ 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 &amp; R (2003:201): a structural representation … is </a:t>
            </a:r>
          </a:p>
          <a:p>
            <a:endParaRPr lang="en-GB" sz="4000" dirty="0" smtClean="0"/>
          </a:p>
          <a:p>
            <a:endParaRPr lang="en-GB" sz="4000" dirty="0"/>
          </a:p>
        </p:txBody>
      </p:sp>
      <p:sp>
        <p:nvSpPr>
          <p:cNvPr id="4" name="矩形 3"/>
          <p:cNvSpPr/>
          <p:nvPr/>
        </p:nvSpPr>
        <p:spPr>
          <a:xfrm>
            <a:off x="1619672" y="2050849"/>
            <a:ext cx="18722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simpler</a:t>
            </a:r>
            <a:endParaRPr lang="en-GB" sz="4000" b="1" dirty="0"/>
          </a:p>
        </p:txBody>
      </p:sp>
      <p:sp>
        <p:nvSpPr>
          <p:cNvPr id="5" name="矩形 4"/>
          <p:cNvSpPr/>
          <p:nvPr/>
        </p:nvSpPr>
        <p:spPr>
          <a:xfrm>
            <a:off x="513039" y="2636912"/>
            <a:ext cx="74168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    than an alternative representation </a:t>
            </a:r>
            <a:endParaRPr lang="en-GB" sz="3200" dirty="0"/>
          </a:p>
        </p:txBody>
      </p:sp>
      <p:sp>
        <p:nvSpPr>
          <p:cNvPr id="6" name="矩形 5"/>
          <p:cNvSpPr/>
          <p:nvPr/>
        </p:nvSpPr>
        <p:spPr>
          <a:xfrm>
            <a:off x="755576" y="3221687"/>
            <a:ext cx="77625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 smtClean="0"/>
              <a:t>iff</a:t>
            </a:r>
            <a:r>
              <a:rPr lang="en-GB" sz="3200" dirty="0" smtClean="0"/>
              <a:t> it contains </a:t>
            </a:r>
            <a:r>
              <a:rPr lang="en-GB" sz="3200" b="1" dirty="0" smtClean="0"/>
              <a:t>fewer formal feature </a:t>
            </a:r>
            <a:r>
              <a:rPr lang="en-GB" sz="3200" b="1" dirty="0" err="1" smtClean="0"/>
              <a:t>syncretisms</a:t>
            </a:r>
            <a:r>
              <a:rPr lang="en-GB" sz="3200" dirty="0" smtClean="0"/>
              <a:t>’ (my bold)</a:t>
            </a:r>
            <a:endParaRPr lang="en-GB" sz="3200" dirty="0"/>
          </a:p>
        </p:txBody>
      </p:sp>
      <p:sp>
        <p:nvSpPr>
          <p:cNvPr id="7" name="矩形 6"/>
          <p:cNvSpPr/>
          <p:nvPr/>
        </p:nvSpPr>
        <p:spPr>
          <a:xfrm>
            <a:off x="755576" y="4583162"/>
            <a:ext cx="75608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R </a:t>
            </a:r>
            <a:r>
              <a:rPr lang="en-GB" sz="3200" dirty="0"/>
              <a:t>&amp; </a:t>
            </a:r>
            <a:r>
              <a:rPr lang="en-GB" sz="3200" dirty="0" smtClean="0"/>
              <a:t>R </a:t>
            </a:r>
            <a:r>
              <a:rPr lang="en-GB" sz="3200" dirty="0"/>
              <a:t>(</a:t>
            </a:r>
            <a:r>
              <a:rPr lang="en-GB" sz="3200" dirty="0" smtClean="0"/>
              <a:t>2003:201): </a:t>
            </a:r>
            <a:r>
              <a:rPr lang="en-GB" sz="3200" dirty="0"/>
              <a:t>‘… </a:t>
            </a:r>
            <a:r>
              <a:rPr lang="en-GB" sz="3200" dirty="0" smtClean="0"/>
              <a:t> </a:t>
            </a:r>
            <a:r>
              <a:rPr lang="en-GB" sz="3200" b="1" dirty="0" smtClean="0"/>
              <a:t>formal feature </a:t>
            </a:r>
            <a:r>
              <a:rPr lang="en-GB" sz="3200" b="1" dirty="0" err="1" smtClean="0"/>
              <a:t>syncretisms</a:t>
            </a:r>
            <a:r>
              <a:rPr lang="en-GB" sz="3200" b="1" dirty="0" smtClean="0"/>
              <a:t> </a:t>
            </a:r>
            <a:r>
              <a:rPr lang="en-GB" sz="3200" dirty="0" smtClean="0"/>
              <a:t>are the presence of more than one formal feature at a given structural position.’ (my bold)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85961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and simplification(1)</a:t>
            </a:r>
            <a:endParaRPr lang="en-GB" dirty="0"/>
          </a:p>
        </p:txBody>
      </p:sp>
      <p:sp>
        <p:nvSpPr>
          <p:cNvPr id="4" name="內容版面配置區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a) ‘the change occurs in purposive directional constructions with non-finite complements, such as </a:t>
            </a:r>
            <a:r>
              <a:rPr lang="en-GB" sz="2400" i="1" dirty="0" smtClean="0"/>
              <a:t>I am going to marry Bill </a:t>
            </a:r>
            <a:r>
              <a:rPr lang="en-GB" sz="2400" dirty="0" smtClean="0"/>
              <a:t>(i.e. </a:t>
            </a:r>
            <a:r>
              <a:rPr lang="en-GB" sz="2400" i="1" dirty="0" smtClean="0"/>
              <a:t>I am leaving/travelling to marry </a:t>
            </a:r>
            <a:r>
              <a:rPr lang="en-GB" sz="2400" dirty="0" smtClean="0"/>
              <a:t>Bill)’ (Hopper &amp; </a:t>
            </a:r>
            <a:r>
              <a:rPr lang="en-GB" sz="2400" dirty="0" err="1" smtClean="0"/>
              <a:t>Traugott</a:t>
            </a:r>
            <a:r>
              <a:rPr lang="en-GB" sz="2400" dirty="0"/>
              <a:t> </a:t>
            </a:r>
            <a:r>
              <a:rPr lang="en-GB" sz="2400" dirty="0" smtClean="0"/>
              <a:t>(1993:2))</a:t>
            </a:r>
          </a:p>
          <a:p>
            <a:pPr marL="0" indent="0">
              <a:buFont typeface="Arial" pitchFamily="34" charset="0"/>
              <a:buNone/>
            </a:pPr>
            <a:r>
              <a:rPr lang="en-GB" sz="2000" dirty="0" smtClean="0"/>
              <a:t>				</a:t>
            </a:r>
            <a:endParaRPr lang="en-GB" sz="20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67544" y="3140968"/>
            <a:ext cx="8229600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0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78568" y="3068960"/>
            <a:ext cx="8229600" cy="8280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b) ‘the change is made possible by the fact that there is an inference of futurity from </a:t>
            </a:r>
            <a:r>
              <a:rPr lang="en-GB" sz="2400" dirty="0" err="1" smtClean="0"/>
              <a:t>purposives</a:t>
            </a:r>
            <a:r>
              <a:rPr lang="en-GB" sz="2400" dirty="0" smtClean="0"/>
              <a:t>... </a:t>
            </a: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46856" y="3789040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i.e. at the beginning of re-analysis, there are examples like </a:t>
            </a:r>
            <a:r>
              <a:rPr lang="en-GB" sz="2400" i="1" dirty="0" smtClean="0"/>
              <a:t>I am going to marry Bill </a:t>
            </a:r>
            <a:r>
              <a:rPr lang="en-GB" sz="2400" dirty="0" smtClean="0"/>
              <a:t>where there are two interpretations: </a:t>
            </a: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378568" y="4725144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1) </a:t>
            </a:r>
            <a:r>
              <a:rPr lang="en-GB" sz="2400" i="1" dirty="0" smtClean="0"/>
              <a:t>I am travelling </a:t>
            </a:r>
            <a:r>
              <a:rPr lang="en-GB" sz="2400" dirty="0" smtClean="0"/>
              <a:t>(to a particular place) </a:t>
            </a:r>
            <a:r>
              <a:rPr lang="en-GB" sz="2400" i="1" dirty="0" smtClean="0"/>
              <a:t>to marry Bill</a:t>
            </a:r>
            <a:endParaRPr lang="en-GB" sz="2400" dirty="0" smtClean="0"/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395536" y="5301208"/>
            <a:ext cx="8229600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2) </a:t>
            </a:r>
            <a:r>
              <a:rPr lang="en-GB" sz="2400" i="1" dirty="0" smtClean="0"/>
              <a:t>I will marry Bill </a:t>
            </a:r>
            <a:r>
              <a:rPr lang="en-GB" sz="2400" dirty="0" smtClean="0"/>
              <a:t>(at some point in the future)</a:t>
            </a:r>
            <a:r>
              <a:rPr lang="en-GB" sz="2400" i="1" dirty="0" smtClean="0"/>
              <a:t>. </a:t>
            </a:r>
            <a:endParaRPr lang="en-GB" sz="2400" dirty="0" smtClean="0"/>
          </a:p>
        </p:txBody>
      </p:sp>
      <p:sp>
        <p:nvSpPr>
          <p:cNvPr id="10" name="內容版面配置區 2"/>
          <p:cNvSpPr txBox="1">
            <a:spLocks/>
          </p:cNvSpPr>
          <p:nvPr/>
        </p:nvSpPr>
        <p:spPr>
          <a:xfrm>
            <a:off x="395536" y="98072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Re-analysis of English </a:t>
            </a:r>
            <a:r>
              <a:rPr lang="en-GB" sz="2400" i="1" dirty="0" smtClean="0"/>
              <a:t>going to </a:t>
            </a:r>
            <a:r>
              <a:rPr lang="en-GB" sz="2400" dirty="0" smtClean="0"/>
              <a:t>&gt; </a:t>
            </a:r>
            <a:r>
              <a:rPr lang="en-GB" sz="2400" i="1" dirty="0" err="1" smtClean="0"/>
              <a:t>gonna</a:t>
            </a:r>
            <a:r>
              <a:rPr lang="en-GB" sz="2400" i="1" dirty="0" smtClean="0"/>
              <a:t> </a:t>
            </a:r>
            <a:r>
              <a:rPr lang="en-GB" sz="2400" dirty="0" smtClean="0"/>
              <a:t>(Hopper and </a:t>
            </a:r>
            <a:r>
              <a:rPr lang="en-GB" sz="2400" dirty="0" err="1" smtClean="0"/>
              <a:t>Traugott</a:t>
            </a:r>
            <a:r>
              <a:rPr lang="en-GB" sz="2400" dirty="0" smtClean="0"/>
              <a:t>  (H &amp; T) (1993:2-3)):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04776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Re-analysis 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77040"/>
            <a:ext cx="8229600" cy="452596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GB" sz="1800" dirty="0" smtClean="0"/>
              <a:t>1)		TP		2)		TP</a:t>
            </a:r>
          </a:p>
          <a:p>
            <a:pPr marL="457200" lvl="1" indent="0">
              <a:buNone/>
            </a:pPr>
            <a:r>
              <a:rPr lang="en-GB" sz="1800" dirty="0" smtClean="0"/>
              <a:t>	</a:t>
            </a:r>
          </a:p>
          <a:p>
            <a:pPr marL="457200" lvl="1" indent="0">
              <a:buNone/>
            </a:pPr>
            <a:r>
              <a:rPr lang="en-GB" sz="1800" dirty="0" err="1" smtClean="0"/>
              <a:t>SpecT</a:t>
            </a:r>
            <a:r>
              <a:rPr lang="en-GB" sz="1800" dirty="0" smtClean="0"/>
              <a:t>		T’		</a:t>
            </a:r>
            <a:r>
              <a:rPr lang="en-GB" sz="1800" dirty="0" err="1" smtClean="0"/>
              <a:t>SpecT</a:t>
            </a:r>
            <a:r>
              <a:rPr lang="en-GB" sz="1800" dirty="0" smtClean="0"/>
              <a:t>		T’</a:t>
            </a:r>
          </a:p>
          <a:p>
            <a:pPr marL="457200" lvl="1" indent="0">
              <a:buNone/>
            </a:pPr>
            <a:r>
              <a:rPr lang="en-GB" sz="1800" dirty="0" smtClean="0"/>
              <a:t>   I					    I</a:t>
            </a:r>
          </a:p>
          <a:p>
            <a:pPr marL="457200" lvl="1" indent="0">
              <a:buNone/>
            </a:pPr>
            <a:r>
              <a:rPr lang="en-GB" sz="1800" dirty="0" smtClean="0"/>
              <a:t>		T		VP		T		VP</a:t>
            </a:r>
          </a:p>
          <a:p>
            <a:pPr marL="457200" lvl="1" indent="0">
              <a:buNone/>
            </a:pPr>
            <a:endParaRPr lang="en-GB" sz="1800" dirty="0" smtClean="0"/>
          </a:p>
          <a:p>
            <a:pPr marL="457200" lvl="1" indent="0">
              <a:buNone/>
            </a:pPr>
            <a:r>
              <a:rPr lang="en-GB" sz="1800" dirty="0" smtClean="0"/>
              <a:t>                    am going 		V			            marry Bill</a:t>
            </a:r>
          </a:p>
          <a:p>
            <a:pPr marL="457200" lvl="1" indent="0">
              <a:buNone/>
            </a:pPr>
            <a:endParaRPr lang="en-GB" sz="1800" dirty="0" smtClean="0"/>
          </a:p>
          <a:p>
            <a:pPr marL="457200" lvl="1" indent="0">
              <a:buNone/>
            </a:pPr>
            <a:r>
              <a:rPr lang="en-GB" sz="1800" dirty="0" smtClean="0"/>
              <a:t>			V		TP</a:t>
            </a:r>
          </a:p>
          <a:p>
            <a:pPr marL="457200" lvl="1" indent="0">
              <a:buNone/>
            </a:pPr>
            <a:r>
              <a:rPr lang="en-GB" sz="1800" dirty="0" smtClean="0"/>
              <a:t>			t</a:t>
            </a:r>
          </a:p>
          <a:p>
            <a:pPr marL="457200" lvl="1" indent="0">
              <a:buNone/>
            </a:pPr>
            <a:r>
              <a:rPr lang="en-GB" sz="1800" dirty="0" smtClean="0"/>
              <a:t>			       	         to marry Bill</a:t>
            </a:r>
          </a:p>
        </p:txBody>
      </p:sp>
      <p:cxnSp>
        <p:nvCxnSpPr>
          <p:cNvPr id="5" name="直線接點 4"/>
          <p:cNvCxnSpPr/>
          <p:nvPr/>
        </p:nvCxnSpPr>
        <p:spPr>
          <a:xfrm flipH="1">
            <a:off x="1390146" y="1844824"/>
            <a:ext cx="1089230" cy="468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2428601" y="1844824"/>
            <a:ext cx="89099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2446384" y="2564904"/>
            <a:ext cx="936104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3382488" y="2577443"/>
            <a:ext cx="864096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等腰三角形 13"/>
          <p:cNvSpPr/>
          <p:nvPr/>
        </p:nvSpPr>
        <p:spPr>
          <a:xfrm>
            <a:off x="2046004" y="3262834"/>
            <a:ext cx="828092" cy="337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等腰三角形 14"/>
          <p:cNvSpPr/>
          <p:nvPr/>
        </p:nvSpPr>
        <p:spPr>
          <a:xfrm>
            <a:off x="4797533" y="4569445"/>
            <a:ext cx="864096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直線接點 18"/>
          <p:cNvCxnSpPr/>
          <p:nvPr/>
        </p:nvCxnSpPr>
        <p:spPr>
          <a:xfrm flipH="1">
            <a:off x="5503349" y="1898830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6173379" y="1898830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4296526" y="3262834"/>
            <a:ext cx="0" cy="337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3405536" y="3885556"/>
            <a:ext cx="890990" cy="4018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4278306" y="3885556"/>
            <a:ext cx="918320" cy="4018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flipH="1">
            <a:off x="6110517" y="2567539"/>
            <a:ext cx="900100" cy="348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7026823" y="2577443"/>
            <a:ext cx="864096" cy="348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等腰三角形 31"/>
          <p:cNvSpPr/>
          <p:nvPr/>
        </p:nvSpPr>
        <p:spPr>
          <a:xfrm>
            <a:off x="5616116" y="3235968"/>
            <a:ext cx="1080120" cy="337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等腰三角形 32"/>
          <p:cNvSpPr/>
          <p:nvPr/>
        </p:nvSpPr>
        <p:spPr>
          <a:xfrm>
            <a:off x="7670667" y="3262834"/>
            <a:ext cx="648072" cy="337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弧形接點 5"/>
          <p:cNvCxnSpPr/>
          <p:nvPr/>
        </p:nvCxnSpPr>
        <p:spPr>
          <a:xfrm rot="16200000" flipV="1">
            <a:off x="2362092" y="3987507"/>
            <a:ext cx="1080120" cy="948226"/>
          </a:xfrm>
          <a:prstGeom prst="curvedConnector3">
            <a:avLst>
              <a:gd name="adj1" fmla="val -5582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5508104" y="2780928"/>
            <a:ext cx="15121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 am going to</a:t>
            </a:r>
            <a:endParaRPr lang="en-GB" dirty="0"/>
          </a:p>
        </p:txBody>
      </p:sp>
      <p:sp>
        <p:nvSpPr>
          <p:cNvPr id="11" name="矩形 10"/>
          <p:cNvSpPr/>
          <p:nvPr/>
        </p:nvSpPr>
        <p:spPr>
          <a:xfrm>
            <a:off x="6796276" y="1628800"/>
            <a:ext cx="24562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SIMPLER</a:t>
            </a:r>
            <a:endParaRPr lang="en-GB" sz="4000" b="1" dirty="0"/>
          </a:p>
        </p:txBody>
      </p:sp>
      <p:sp>
        <p:nvSpPr>
          <p:cNvPr id="22" name="矩形 21"/>
          <p:cNvSpPr/>
          <p:nvPr/>
        </p:nvSpPr>
        <p:spPr>
          <a:xfrm>
            <a:off x="817882" y="1073314"/>
            <a:ext cx="24562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If </a:t>
            </a:r>
            <a:r>
              <a:rPr lang="en-GB" sz="2000" i="1" dirty="0" smtClean="0"/>
              <a:t>going to </a:t>
            </a:r>
            <a:r>
              <a:rPr lang="en-GB" sz="2000" dirty="0" smtClean="0"/>
              <a:t>means </a:t>
            </a:r>
            <a:r>
              <a:rPr lang="en-GB" sz="2000" i="1" dirty="0" smtClean="0"/>
              <a:t>travelling, </a:t>
            </a:r>
            <a:endParaRPr lang="en-GB" sz="2000" dirty="0"/>
          </a:p>
        </p:txBody>
      </p:sp>
      <p:sp>
        <p:nvSpPr>
          <p:cNvPr id="24" name="矩形 23"/>
          <p:cNvSpPr/>
          <p:nvPr/>
        </p:nvSpPr>
        <p:spPr>
          <a:xfrm>
            <a:off x="4387994" y="1124744"/>
            <a:ext cx="24562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If </a:t>
            </a:r>
            <a:r>
              <a:rPr lang="en-GB" sz="2000" i="1" dirty="0" smtClean="0"/>
              <a:t>going to </a:t>
            </a:r>
            <a:r>
              <a:rPr lang="en-GB" sz="2000" dirty="0" smtClean="0"/>
              <a:t>denotes future,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0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10" grpId="0"/>
      <p:bldP spid="11" grpId="0"/>
      <p:bldP spid="22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(2)</a:t>
            </a:r>
            <a:endParaRPr lang="en-GB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395536" y="1412776"/>
            <a:ext cx="8229600" cy="1656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b) ‘In the absence of an overt directional phrase, futurity can become salient.’ (Hopper &amp; </a:t>
            </a:r>
            <a:r>
              <a:rPr lang="en-GB" sz="2400" dirty="0" err="1" smtClean="0"/>
              <a:t>Traugott</a:t>
            </a:r>
            <a:r>
              <a:rPr lang="en-GB" sz="2400" dirty="0" smtClean="0"/>
              <a:t> (1993:3)) </a:t>
            </a: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374848" y="270892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/>
              <a:t>I am going to marry Bill. </a:t>
            </a:r>
            <a:r>
              <a:rPr lang="en-GB" sz="2400" dirty="0" smtClean="0"/>
              <a:t>(no overt directional phrase)</a:t>
            </a:r>
            <a:r>
              <a:rPr lang="en-GB" sz="2400" i="1" dirty="0" smtClean="0"/>
              <a:t> </a:t>
            </a: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22394" y="3140968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1) </a:t>
            </a:r>
            <a:r>
              <a:rPr lang="en-GB" sz="2400" i="1" dirty="0" smtClean="0"/>
              <a:t>I am travelling to marry Bill</a:t>
            </a:r>
          </a:p>
          <a:p>
            <a:r>
              <a:rPr lang="en-GB" sz="2400" dirty="0" smtClean="0"/>
              <a:t>2) </a:t>
            </a:r>
            <a:r>
              <a:rPr lang="en-GB" sz="2400" i="1" dirty="0" smtClean="0"/>
              <a:t>I will marry Bill at some point in the future. </a:t>
            </a:r>
            <a:endParaRPr lang="en-GB" sz="2400" dirty="0" smtClean="0"/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6660232" y="3645024"/>
            <a:ext cx="2592288" cy="315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XXXXXX</a:t>
            </a:r>
          </a:p>
        </p:txBody>
      </p:sp>
    </p:spTree>
    <p:extLst>
      <p:ext uri="{BB962C8B-B14F-4D97-AF65-F5344CB8AC3E}">
        <p14:creationId xmlns:p14="http://schemas.microsoft.com/office/powerpoint/2010/main" val="355122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Re-analysis (2)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77040"/>
            <a:ext cx="8229600" cy="4525963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GB" sz="1800" dirty="0" smtClean="0"/>
              <a:t>1)		TP		2)		TP</a:t>
            </a:r>
          </a:p>
          <a:p>
            <a:pPr marL="457200" lvl="1" indent="0">
              <a:buNone/>
            </a:pPr>
            <a:r>
              <a:rPr lang="en-GB" sz="1800" dirty="0" smtClean="0"/>
              <a:t>	</a:t>
            </a:r>
          </a:p>
          <a:p>
            <a:pPr marL="457200" lvl="1" indent="0">
              <a:buNone/>
            </a:pPr>
            <a:r>
              <a:rPr lang="en-GB" sz="1800" dirty="0" err="1" smtClean="0"/>
              <a:t>SpecT</a:t>
            </a:r>
            <a:r>
              <a:rPr lang="en-GB" sz="1800" dirty="0" smtClean="0"/>
              <a:t>		T’		</a:t>
            </a:r>
            <a:r>
              <a:rPr lang="en-GB" sz="1800" dirty="0" err="1" smtClean="0"/>
              <a:t>SpecT</a:t>
            </a:r>
            <a:r>
              <a:rPr lang="en-GB" sz="1800" dirty="0" smtClean="0"/>
              <a:t>		T’</a:t>
            </a:r>
          </a:p>
          <a:p>
            <a:pPr marL="457200" lvl="1" indent="0">
              <a:buNone/>
            </a:pPr>
            <a:r>
              <a:rPr lang="en-GB" sz="1800" dirty="0" smtClean="0"/>
              <a:t>   I					    I</a:t>
            </a:r>
          </a:p>
          <a:p>
            <a:pPr marL="457200" lvl="1" indent="0">
              <a:buNone/>
            </a:pPr>
            <a:r>
              <a:rPr lang="en-GB" sz="1800" dirty="0" smtClean="0"/>
              <a:t>		T		VP		T		VP</a:t>
            </a:r>
          </a:p>
          <a:p>
            <a:pPr marL="457200" lvl="1" indent="0">
              <a:buNone/>
            </a:pPr>
            <a:endParaRPr lang="en-GB" sz="1800" dirty="0" smtClean="0"/>
          </a:p>
          <a:p>
            <a:pPr marL="457200" lvl="1" indent="0">
              <a:buNone/>
            </a:pPr>
            <a:r>
              <a:rPr lang="en-GB" sz="1800" dirty="0" smtClean="0"/>
              <a:t>                    am going 		V			            marry Bill</a:t>
            </a:r>
          </a:p>
          <a:p>
            <a:pPr marL="457200" lvl="1" indent="0">
              <a:buNone/>
            </a:pPr>
            <a:endParaRPr lang="en-GB" sz="1800" dirty="0" smtClean="0"/>
          </a:p>
          <a:p>
            <a:pPr marL="457200" lvl="1" indent="0">
              <a:buNone/>
            </a:pPr>
            <a:r>
              <a:rPr lang="en-GB" sz="1800" dirty="0" smtClean="0"/>
              <a:t>			V		TP</a:t>
            </a:r>
          </a:p>
          <a:p>
            <a:pPr marL="457200" lvl="1" indent="0">
              <a:buNone/>
            </a:pPr>
            <a:r>
              <a:rPr lang="en-GB" sz="1800" dirty="0" smtClean="0"/>
              <a:t>			t</a:t>
            </a:r>
          </a:p>
          <a:p>
            <a:pPr marL="457200" lvl="1" indent="0">
              <a:buNone/>
            </a:pPr>
            <a:r>
              <a:rPr lang="en-GB" sz="1800" dirty="0" smtClean="0"/>
              <a:t>			       	         to marry Bill</a:t>
            </a:r>
          </a:p>
        </p:txBody>
      </p:sp>
      <p:cxnSp>
        <p:nvCxnSpPr>
          <p:cNvPr id="5" name="直線接點 4"/>
          <p:cNvCxnSpPr/>
          <p:nvPr/>
        </p:nvCxnSpPr>
        <p:spPr>
          <a:xfrm flipH="1">
            <a:off x="1390146" y="1844824"/>
            <a:ext cx="1089230" cy="468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2428601" y="1844824"/>
            <a:ext cx="89099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2446384" y="2564904"/>
            <a:ext cx="936104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3382488" y="2577443"/>
            <a:ext cx="864096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等腰三角形 13"/>
          <p:cNvSpPr/>
          <p:nvPr/>
        </p:nvSpPr>
        <p:spPr>
          <a:xfrm>
            <a:off x="2046004" y="3262834"/>
            <a:ext cx="828092" cy="337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等腰三角形 14"/>
          <p:cNvSpPr/>
          <p:nvPr/>
        </p:nvSpPr>
        <p:spPr>
          <a:xfrm>
            <a:off x="4797533" y="4569445"/>
            <a:ext cx="864096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直線接點 18"/>
          <p:cNvCxnSpPr/>
          <p:nvPr/>
        </p:nvCxnSpPr>
        <p:spPr>
          <a:xfrm flipH="1">
            <a:off x="5503349" y="1898830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6173379" y="1898830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4296526" y="3262834"/>
            <a:ext cx="0" cy="337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3405536" y="3885556"/>
            <a:ext cx="890990" cy="4018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4278306" y="3885556"/>
            <a:ext cx="918320" cy="4018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flipH="1">
            <a:off x="6110517" y="2567539"/>
            <a:ext cx="900100" cy="348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7026823" y="2577443"/>
            <a:ext cx="864096" cy="3483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等腰三角形 31"/>
          <p:cNvSpPr/>
          <p:nvPr/>
        </p:nvSpPr>
        <p:spPr>
          <a:xfrm>
            <a:off x="5616116" y="3235968"/>
            <a:ext cx="1080120" cy="337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等腰三角形 32"/>
          <p:cNvSpPr/>
          <p:nvPr/>
        </p:nvSpPr>
        <p:spPr>
          <a:xfrm>
            <a:off x="7670667" y="3262834"/>
            <a:ext cx="648072" cy="337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弧形接點 5"/>
          <p:cNvCxnSpPr/>
          <p:nvPr/>
        </p:nvCxnSpPr>
        <p:spPr>
          <a:xfrm rot="16200000" flipV="1">
            <a:off x="2362092" y="3987507"/>
            <a:ext cx="1080120" cy="948226"/>
          </a:xfrm>
          <a:prstGeom prst="curvedConnector3">
            <a:avLst>
              <a:gd name="adj1" fmla="val -5582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5508104" y="2780928"/>
            <a:ext cx="15121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 am going to</a:t>
            </a:r>
            <a:endParaRPr lang="en-GB" dirty="0"/>
          </a:p>
        </p:txBody>
      </p:sp>
      <p:sp>
        <p:nvSpPr>
          <p:cNvPr id="11" name="矩形 10"/>
          <p:cNvSpPr/>
          <p:nvPr/>
        </p:nvSpPr>
        <p:spPr>
          <a:xfrm>
            <a:off x="6796276" y="1628800"/>
            <a:ext cx="24562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/>
              <a:t>SIMPLER</a:t>
            </a:r>
            <a:endParaRPr lang="en-GB" sz="4000" b="1" dirty="0"/>
          </a:p>
        </p:txBody>
      </p:sp>
      <p:sp>
        <p:nvSpPr>
          <p:cNvPr id="22" name="內容版面配置區 2"/>
          <p:cNvSpPr txBox="1">
            <a:spLocks/>
          </p:cNvSpPr>
          <p:nvPr/>
        </p:nvSpPr>
        <p:spPr>
          <a:xfrm>
            <a:off x="7396299" y="2273305"/>
            <a:ext cx="2592288" cy="315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XXXXXX</a:t>
            </a:r>
          </a:p>
        </p:txBody>
      </p:sp>
    </p:spTree>
    <p:extLst>
      <p:ext uri="{BB962C8B-B14F-4D97-AF65-F5344CB8AC3E}">
        <p14:creationId xmlns:p14="http://schemas.microsoft.com/office/powerpoint/2010/main" val="2563022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(3)</a:t>
            </a:r>
            <a:endParaRPr lang="en-GB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74848" y="1196752"/>
            <a:ext cx="8229600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c) ‘the re-analysis is discoverable… only when the verb following </a:t>
            </a:r>
            <a:r>
              <a:rPr lang="en-GB" sz="2400" i="1" dirty="0" smtClean="0"/>
              <a:t>be going to </a:t>
            </a:r>
            <a:r>
              <a:rPr lang="en-GB" sz="2400" dirty="0" smtClean="0"/>
              <a:t>is incompatible with a purposive meaning… (H &amp; T (1993:3))</a:t>
            </a: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251520" y="2348880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/>
              <a:t>I am going to go to London </a:t>
            </a: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323528" y="2708920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It is impossible to interpret </a:t>
            </a:r>
            <a:r>
              <a:rPr lang="en-GB" sz="2400" i="1" dirty="0" smtClean="0"/>
              <a:t>going to </a:t>
            </a:r>
            <a:r>
              <a:rPr lang="en-GB" sz="2400" dirty="0" smtClean="0"/>
              <a:t>here as denoting directional movement, since how can one go to a particular place just to go to London? </a:t>
            </a:r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323528" y="3789040"/>
            <a:ext cx="8229600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i="1" dirty="0" smtClean="0"/>
              <a:t>Going to </a:t>
            </a:r>
            <a:r>
              <a:rPr lang="en-GB" sz="2400" dirty="0" smtClean="0"/>
              <a:t>here must be interpreted as marking future tense. </a:t>
            </a:r>
            <a:endParaRPr lang="en-GB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83415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Re-analysis (3)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718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				TP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			</a:t>
            </a:r>
            <a:r>
              <a:rPr lang="en-GB" sz="1800" dirty="0" err="1" smtClean="0"/>
              <a:t>SpecT</a:t>
            </a:r>
            <a:r>
              <a:rPr lang="en-GB" sz="1800" dirty="0" smtClean="0"/>
              <a:t>		 T’</a:t>
            </a:r>
          </a:p>
          <a:p>
            <a:pPr marL="0" indent="0">
              <a:buNone/>
            </a:pPr>
            <a:r>
              <a:rPr lang="en-GB" sz="1800" dirty="0" smtClean="0"/>
              <a:t>			     I</a:t>
            </a:r>
          </a:p>
          <a:p>
            <a:pPr marL="0" indent="0">
              <a:buNone/>
            </a:pPr>
            <a:r>
              <a:rPr lang="en-GB" sz="1800" dirty="0" smtClean="0"/>
              <a:t>				    T		VP</a:t>
            </a:r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			               		               marry Bill	</a:t>
            </a:r>
          </a:p>
        </p:txBody>
      </p:sp>
      <p:cxnSp>
        <p:nvCxnSpPr>
          <p:cNvPr id="5" name="直線接點 4"/>
          <p:cNvCxnSpPr/>
          <p:nvPr/>
        </p:nvCxnSpPr>
        <p:spPr>
          <a:xfrm flipH="1">
            <a:off x="3587733" y="2204864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4267055" y="2204864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4427984" y="2924944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5220072" y="2924944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等腰三角形 11"/>
          <p:cNvSpPr/>
          <p:nvPr/>
        </p:nvSpPr>
        <p:spPr>
          <a:xfrm>
            <a:off x="4067944" y="3501008"/>
            <a:ext cx="792088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等腰三角形 12"/>
          <p:cNvSpPr/>
          <p:nvPr/>
        </p:nvSpPr>
        <p:spPr>
          <a:xfrm>
            <a:off x="5868144" y="3573016"/>
            <a:ext cx="576064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矩形 3"/>
          <p:cNvSpPr/>
          <p:nvPr/>
        </p:nvSpPr>
        <p:spPr>
          <a:xfrm>
            <a:off x="3779912" y="3861048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  am </a:t>
            </a:r>
            <a:r>
              <a:rPr lang="en-GB" dirty="0" err="1" smtClean="0"/>
              <a:t>gonna</a:t>
            </a:r>
            <a:endParaRPr lang="en-GB" dirty="0"/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323528" y="4437112"/>
            <a:ext cx="8229600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Given that structural simplification is a natural type of change (R &amp; R (2003)), this type of change (i.e.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) can occur cross-linguistically. </a:t>
            </a:r>
          </a:p>
        </p:txBody>
      </p:sp>
    </p:spTree>
    <p:extLst>
      <p:ext uri="{BB962C8B-B14F-4D97-AF65-F5344CB8AC3E}">
        <p14:creationId xmlns:p14="http://schemas.microsoft.com/office/powerpoint/2010/main" val="1108937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/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Similarities between </a:t>
            </a:r>
            <a:r>
              <a:rPr lang="en-GB" dirty="0" err="1" smtClean="0"/>
              <a:t>grammaticalization</a:t>
            </a:r>
            <a:r>
              <a:rPr lang="en-GB" dirty="0" smtClean="0"/>
              <a:t> and ‘lateral </a:t>
            </a:r>
            <a:r>
              <a:rPr lang="en-GB" dirty="0" err="1" smtClean="0"/>
              <a:t>grammaticalization</a:t>
            </a:r>
            <a:r>
              <a:rPr lang="en-GB" dirty="0" smtClean="0"/>
              <a:t>- re-analysis (step a)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item 	 </a:t>
            </a:r>
            <a:r>
              <a:rPr lang="en-GB" sz="2400" dirty="0" smtClean="0"/>
              <a:t>     in    </a:t>
            </a:r>
            <a:r>
              <a:rPr lang="en-GB" sz="2400" dirty="0" err="1" smtClean="0"/>
              <a:t>mult</a:t>
            </a:r>
            <a:r>
              <a:rPr lang="en-GB" sz="2400" dirty="0" smtClean="0"/>
              <a:t>-is </a:t>
            </a:r>
            <a:r>
              <a:rPr lang="en-GB" sz="2400" dirty="0"/>
              <a:t>	</a:t>
            </a:r>
            <a:r>
              <a:rPr lang="en-GB" sz="2400" dirty="0" smtClean="0"/>
              <a:t>hoc</a:t>
            </a:r>
            <a:r>
              <a:rPr lang="en-GB" sz="2400" dirty="0"/>
              <a:t>	re-bus </a:t>
            </a:r>
          </a:p>
          <a:p>
            <a:pPr marL="0" indent="0">
              <a:buNone/>
            </a:pPr>
            <a:r>
              <a:rPr lang="en-GB" sz="2400" dirty="0" smtClean="0"/>
              <a:t>likewise     in</a:t>
            </a:r>
            <a:r>
              <a:rPr lang="en-GB" sz="2400" dirty="0"/>
              <a:t>	many-ABL.PL	this	thing-ABL.PL</a:t>
            </a:r>
          </a:p>
          <a:p>
            <a:pPr marL="0" indent="0">
              <a:buNone/>
            </a:pPr>
            <a:r>
              <a:rPr lang="en-GB" sz="2400" dirty="0" err="1" smtClean="0"/>
              <a:t>dic</a:t>
            </a:r>
            <a:r>
              <a:rPr lang="en-GB" sz="2400" dirty="0" smtClean="0"/>
              <a:t>-ere</a:t>
            </a:r>
            <a:r>
              <a:rPr lang="en-GB" sz="2400" dirty="0"/>
              <a:t>	</a:t>
            </a:r>
            <a:r>
              <a:rPr lang="en-GB" sz="2400" dirty="0" err="1"/>
              <a:t>hab</a:t>
            </a:r>
            <a:r>
              <a:rPr lang="en-GB" sz="2400" dirty="0"/>
              <a:t>-emus</a:t>
            </a:r>
          </a:p>
          <a:p>
            <a:pPr marL="0" indent="0">
              <a:buNone/>
            </a:pPr>
            <a:r>
              <a:rPr lang="en-GB" sz="2400" dirty="0" smtClean="0"/>
              <a:t>say-IN</a:t>
            </a:r>
            <a:r>
              <a:rPr lang="en-GB" sz="2400" dirty="0"/>
              <a:t>	have-1PL.PRES</a:t>
            </a:r>
          </a:p>
          <a:p>
            <a:pPr marL="0" indent="0">
              <a:buNone/>
            </a:pPr>
            <a:r>
              <a:rPr lang="en-GB" sz="2400" dirty="0" smtClean="0"/>
              <a:t>‘</a:t>
            </a:r>
            <a:r>
              <a:rPr lang="en-GB" sz="2400" dirty="0"/>
              <a:t>Likewise in many cases we have this to say.’ </a:t>
            </a:r>
          </a:p>
          <a:p>
            <a:pPr marL="0" indent="0">
              <a:buNone/>
            </a:pPr>
            <a:r>
              <a:rPr lang="en-GB" sz="2400" dirty="0"/>
              <a:t>(Lucretius </a:t>
            </a:r>
            <a:r>
              <a:rPr lang="en-GB" sz="2400" i="1" dirty="0"/>
              <a:t>De </a:t>
            </a:r>
            <a:r>
              <a:rPr lang="en-GB" sz="2400" i="1" dirty="0" err="1"/>
              <a:t>rerum</a:t>
            </a:r>
            <a:r>
              <a:rPr lang="en-GB" sz="2400" i="1" dirty="0"/>
              <a:t> </a:t>
            </a:r>
            <a:r>
              <a:rPr lang="en-GB" sz="2400" i="1" dirty="0" err="1"/>
              <a:t>natura</a:t>
            </a:r>
            <a:r>
              <a:rPr lang="en-GB" sz="2400" i="1" dirty="0"/>
              <a:t> </a:t>
            </a:r>
            <a:r>
              <a:rPr lang="en-GB" sz="2400" dirty="0"/>
              <a:t>6.711) (99 – ca. 55 BC) </a:t>
            </a:r>
          </a:p>
          <a:p>
            <a:endParaRPr lang="en-GB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79512" y="4509120"/>
            <a:ext cx="8229600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This is ambiguous: </a:t>
            </a: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07504" y="4869160"/>
            <a:ext cx="8229600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1) </a:t>
            </a:r>
            <a:r>
              <a:rPr lang="en-GB" sz="2400" i="1" dirty="0" smtClean="0"/>
              <a:t>… we have this to say</a:t>
            </a:r>
            <a:r>
              <a:rPr lang="en-GB" sz="2400" dirty="0" smtClean="0"/>
              <a:t> where </a:t>
            </a:r>
            <a:r>
              <a:rPr lang="en-GB" sz="2400" i="1" dirty="0" err="1" smtClean="0"/>
              <a:t>habemus</a:t>
            </a:r>
            <a:r>
              <a:rPr lang="en-GB" sz="2400" i="1" dirty="0" smtClean="0"/>
              <a:t> </a:t>
            </a:r>
            <a:r>
              <a:rPr lang="en-GB" sz="2400" dirty="0" smtClean="0"/>
              <a:t>‘we have’ is a lexical verb denoting possession ‘to have’. </a:t>
            </a: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5496" y="5661248"/>
            <a:ext cx="8229600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2)</a:t>
            </a:r>
            <a:r>
              <a:rPr lang="en-GB" sz="2400" i="1" dirty="0" smtClean="0"/>
              <a:t>… we have to say this </a:t>
            </a:r>
            <a:r>
              <a:rPr lang="en-GB" sz="2400" dirty="0" smtClean="0"/>
              <a:t>where </a:t>
            </a:r>
            <a:r>
              <a:rPr lang="en-GB" sz="2400" i="1" dirty="0" err="1" smtClean="0"/>
              <a:t>habemus</a:t>
            </a:r>
            <a:r>
              <a:rPr lang="en-GB" sz="2400" i="1" dirty="0" smtClean="0"/>
              <a:t> </a:t>
            </a:r>
            <a:r>
              <a:rPr lang="en-GB" sz="2400" dirty="0" smtClean="0"/>
              <a:t>‘we have’ is an auxiliary verb denoting obligation (</a:t>
            </a:r>
            <a:r>
              <a:rPr lang="en-GB" sz="2400" dirty="0" err="1" smtClean="0"/>
              <a:t>cf</a:t>
            </a:r>
            <a:r>
              <a:rPr lang="en-GB" sz="2400" dirty="0" smtClean="0"/>
              <a:t> English </a:t>
            </a:r>
            <a:r>
              <a:rPr lang="en-GB" sz="2400" i="1" dirty="0" smtClean="0"/>
              <a:t>have something to do </a:t>
            </a:r>
            <a:r>
              <a:rPr lang="en-GB" sz="2400" dirty="0" err="1" smtClean="0"/>
              <a:t>vs</a:t>
            </a:r>
            <a:r>
              <a:rPr lang="en-GB" sz="2400" dirty="0" smtClean="0"/>
              <a:t> </a:t>
            </a:r>
            <a:r>
              <a:rPr lang="en-GB" sz="2400" i="1" dirty="0" smtClean="0"/>
              <a:t>have to do something</a:t>
            </a:r>
            <a:r>
              <a:rPr lang="en-GB" sz="24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552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Grammaticalization</a:t>
            </a:r>
            <a:r>
              <a:rPr lang="en-GB" dirty="0" smtClean="0"/>
              <a:t>, lateral </a:t>
            </a:r>
            <a:r>
              <a:rPr lang="en-GB" dirty="0" err="1" smtClean="0"/>
              <a:t>grammaticalization</a:t>
            </a:r>
            <a:r>
              <a:rPr lang="en-GB" dirty="0" smtClean="0"/>
              <a:t>, Minimalism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359421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err="1" smtClean="0"/>
              <a:t>Grammaticalization</a:t>
            </a:r>
            <a:r>
              <a:rPr lang="en-GB" sz="2800" dirty="0" smtClean="0"/>
              <a:t> is one of the most studied type of syntactic change (Campbell and </a:t>
            </a:r>
            <a:r>
              <a:rPr lang="en-GB" sz="2800" dirty="0" err="1" smtClean="0"/>
              <a:t>Janda</a:t>
            </a:r>
            <a:r>
              <a:rPr lang="en-GB" sz="2800" dirty="0" smtClean="0"/>
              <a:t> (2001)) (see below).  </a:t>
            </a:r>
            <a:endParaRPr lang="en-GB" sz="2800" dirty="0"/>
          </a:p>
        </p:txBody>
      </p:sp>
      <p:sp>
        <p:nvSpPr>
          <p:cNvPr id="4" name="矩形 3"/>
          <p:cNvSpPr/>
          <p:nvPr/>
        </p:nvSpPr>
        <p:spPr>
          <a:xfrm>
            <a:off x="827584" y="3573016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Roberts &amp; </a:t>
            </a:r>
            <a:r>
              <a:rPr lang="en-GB" sz="2800" dirty="0" err="1" smtClean="0"/>
              <a:t>Roussou</a:t>
            </a:r>
            <a:r>
              <a:rPr lang="en-GB" sz="2800" dirty="0" smtClean="0"/>
              <a:t> (R &amp; R) (2003) is the first attempt to model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 within Minimalism. </a:t>
            </a:r>
            <a:endParaRPr lang="en-GB" sz="2800" dirty="0"/>
          </a:p>
        </p:txBody>
      </p:sp>
      <p:sp>
        <p:nvSpPr>
          <p:cNvPr id="5" name="矩形 4"/>
          <p:cNvSpPr/>
          <p:nvPr/>
        </p:nvSpPr>
        <p:spPr>
          <a:xfrm>
            <a:off x="828872" y="4725144"/>
            <a:ext cx="7631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Simpson and Wu (2002) analyse a new type of syntactic change called ‘lateral </a:t>
            </a:r>
            <a:r>
              <a:rPr lang="en-GB" sz="2800" dirty="0" err="1" smtClean="0"/>
              <a:t>grammaticalization</a:t>
            </a:r>
            <a:r>
              <a:rPr lang="en-GB" sz="2800" dirty="0" smtClean="0"/>
              <a:t>’, also with Minimalism. </a:t>
            </a:r>
            <a:endParaRPr lang="en-GB" sz="2800" dirty="0"/>
          </a:p>
        </p:txBody>
      </p:sp>
      <p:sp>
        <p:nvSpPr>
          <p:cNvPr id="7" name="矩形 6"/>
          <p:cNvSpPr/>
          <p:nvPr/>
        </p:nvSpPr>
        <p:spPr>
          <a:xfrm>
            <a:off x="755576" y="5931277"/>
            <a:ext cx="789269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600" dirty="0" smtClean="0"/>
              <a:t>Yet what is the relationship within Minimalism between ‘</a:t>
            </a:r>
            <a:r>
              <a:rPr lang="en-GB" sz="2600" dirty="0" err="1" smtClean="0"/>
              <a:t>grammaticalization</a:t>
            </a:r>
            <a:r>
              <a:rPr lang="en-GB" sz="2600" dirty="0" smtClean="0"/>
              <a:t>’ and ‘lateral </a:t>
            </a:r>
            <a:r>
              <a:rPr lang="en-GB" sz="2600" dirty="0" err="1" smtClean="0"/>
              <a:t>grammaticalization</a:t>
            </a:r>
            <a:r>
              <a:rPr lang="en-GB" sz="2600" dirty="0" smtClean="0"/>
              <a:t>’? </a:t>
            </a:r>
            <a:endParaRPr lang="en-GB" sz="2600" dirty="0"/>
          </a:p>
        </p:txBody>
      </p:sp>
      <p:sp>
        <p:nvSpPr>
          <p:cNvPr id="8" name="矩形 7"/>
          <p:cNvSpPr/>
          <p:nvPr/>
        </p:nvSpPr>
        <p:spPr>
          <a:xfrm>
            <a:off x="783758" y="1537355"/>
            <a:ext cx="77768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Minimalism is the most recent model of generative syntax (Chomsky (1995)).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56700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(step a)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 smtClean="0"/>
              <a:t>	</a:t>
            </a:r>
            <a:r>
              <a:rPr lang="en-GB" sz="1600" dirty="0"/>
              <a:t>	TP</a:t>
            </a:r>
          </a:p>
          <a:p>
            <a:pPr marL="0" indent="0">
              <a:buNone/>
            </a:pPr>
            <a:r>
              <a:rPr lang="en-GB" sz="1600" dirty="0"/>
              <a:t>			</a:t>
            </a:r>
          </a:p>
          <a:p>
            <a:pPr marL="0" indent="0">
              <a:buNone/>
            </a:pPr>
            <a:r>
              <a:rPr lang="en-GB" sz="1600" dirty="0" smtClean="0"/>
              <a:t>	</a:t>
            </a:r>
            <a:r>
              <a:rPr lang="en-GB" sz="1600" dirty="0" err="1" smtClean="0"/>
              <a:t>SpecT</a:t>
            </a:r>
            <a:r>
              <a:rPr lang="en-GB" sz="1600" dirty="0"/>
              <a:t>		T’</a:t>
            </a:r>
          </a:p>
          <a:p>
            <a:pPr marL="0" indent="0">
              <a:buNone/>
            </a:pPr>
            <a:r>
              <a:rPr lang="en-GB" sz="1600" dirty="0"/>
              <a:t> 	</a:t>
            </a:r>
            <a:r>
              <a:rPr lang="en-GB" sz="1600" dirty="0" smtClean="0"/>
              <a:t>   </a:t>
            </a:r>
            <a:r>
              <a:rPr lang="en-GB" sz="1600" dirty="0"/>
              <a:t>Ø	</a:t>
            </a:r>
            <a:endParaRPr lang="en-GB" sz="1600" dirty="0" smtClean="0"/>
          </a:p>
          <a:p>
            <a:pPr marL="0" indent="0">
              <a:buNone/>
            </a:pPr>
            <a:r>
              <a:rPr lang="en-GB" sz="1600" dirty="0"/>
              <a:t>	</a:t>
            </a:r>
            <a:r>
              <a:rPr lang="en-GB" sz="1600" dirty="0" smtClean="0"/>
              <a:t>            PP</a:t>
            </a:r>
            <a:r>
              <a:rPr lang="en-GB" sz="1600" dirty="0"/>
              <a:t>			  </a:t>
            </a:r>
            <a:r>
              <a:rPr lang="en-GB" sz="1600" dirty="0" smtClean="0"/>
              <a:t>           T</a:t>
            </a:r>
            <a:r>
              <a:rPr lang="en-GB" sz="1600" dirty="0"/>
              <a:t>’</a:t>
            </a:r>
          </a:p>
          <a:p>
            <a:pPr marL="0" indent="0">
              <a:buNone/>
            </a:pPr>
            <a:r>
              <a:rPr lang="en-GB" sz="1600" dirty="0"/>
              <a:t> </a:t>
            </a:r>
          </a:p>
          <a:p>
            <a:pPr marL="0" indent="0">
              <a:buNone/>
            </a:pPr>
            <a:r>
              <a:rPr lang="en-GB" sz="1600" dirty="0"/>
              <a:t>	</a:t>
            </a:r>
            <a:r>
              <a:rPr lang="en-GB" sz="1600" dirty="0" smtClean="0"/>
              <a:t>n </a:t>
            </a:r>
            <a:r>
              <a:rPr lang="en-GB" sz="1600" dirty="0" err="1"/>
              <a:t>multis</a:t>
            </a:r>
            <a:r>
              <a:rPr lang="en-GB" sz="1600" dirty="0"/>
              <a:t>  hoc </a:t>
            </a:r>
            <a:r>
              <a:rPr lang="en-GB" sz="1600" baseline="-25000" dirty="0"/>
              <a:t>j</a:t>
            </a:r>
            <a:r>
              <a:rPr lang="en-GB" sz="1600" dirty="0"/>
              <a:t> rebus    VP		 </a:t>
            </a:r>
            <a:r>
              <a:rPr lang="en-GB" sz="1600" dirty="0" smtClean="0"/>
              <a:t>               T</a:t>
            </a:r>
            <a:endParaRPr lang="en-GB" sz="1600" dirty="0"/>
          </a:p>
          <a:p>
            <a:pPr marL="0" indent="0">
              <a:buNone/>
            </a:pPr>
            <a:r>
              <a:rPr lang="en-GB" sz="1600" dirty="0"/>
              <a:t>			</a:t>
            </a:r>
            <a:r>
              <a:rPr lang="en-GB" sz="1600" dirty="0" smtClean="0"/>
              <a:t>          	</a:t>
            </a:r>
            <a:r>
              <a:rPr lang="en-GB" sz="1600" dirty="0"/>
              <a:t>	        </a:t>
            </a:r>
            <a:r>
              <a:rPr lang="en-GB" sz="1600" dirty="0" err="1"/>
              <a:t>habemus</a:t>
            </a:r>
            <a:r>
              <a:rPr lang="en-GB" sz="1600" dirty="0"/>
              <a:t> </a:t>
            </a:r>
            <a:r>
              <a:rPr lang="en-GB" sz="1600" baseline="-25000" dirty="0" smtClean="0"/>
              <a:t>I</a:t>
            </a:r>
          </a:p>
          <a:p>
            <a:pPr marL="0" indent="0">
              <a:buNone/>
            </a:pPr>
            <a:r>
              <a:rPr lang="en-GB" sz="1600" baseline="-25000" dirty="0" smtClean="0"/>
              <a:t>		</a:t>
            </a:r>
            <a:r>
              <a:rPr lang="en-GB" sz="1600" dirty="0" smtClean="0"/>
              <a:t>                    V’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		</a:t>
            </a:r>
            <a:r>
              <a:rPr lang="en-GB" sz="1600" dirty="0" smtClean="0"/>
              <a:t>DP</a:t>
            </a:r>
            <a:r>
              <a:rPr lang="en-GB" sz="1600" dirty="0"/>
              <a:t>		</a:t>
            </a:r>
            <a:r>
              <a:rPr lang="en-GB" sz="1600" dirty="0" smtClean="0"/>
              <a:t>V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		</a:t>
            </a:r>
            <a:r>
              <a:rPr lang="en-GB" sz="1600" dirty="0" smtClean="0"/>
              <a:t> D</a:t>
            </a:r>
            <a:r>
              <a:rPr lang="en-GB" sz="1600" dirty="0"/>
              <a:t>’  	      	t </a:t>
            </a:r>
            <a:r>
              <a:rPr lang="en-GB" sz="1600" baseline="-25000" dirty="0" smtClean="0"/>
              <a:t>I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	</a:t>
            </a:r>
            <a:r>
              <a:rPr lang="en-GB" sz="1600" dirty="0" err="1" smtClean="0"/>
              <a:t>InfP</a:t>
            </a:r>
            <a:r>
              <a:rPr lang="en-GB" sz="1600" dirty="0"/>
              <a:t>		D’</a:t>
            </a:r>
          </a:p>
          <a:p>
            <a:pPr marL="0" indent="0">
              <a:buNone/>
            </a:pPr>
            <a:r>
              <a:rPr lang="en-GB" sz="1600" dirty="0"/>
              <a:t>	</a:t>
            </a:r>
            <a:r>
              <a:rPr lang="en-GB" sz="1600" dirty="0" smtClean="0"/>
              <a:t> </a:t>
            </a:r>
            <a:r>
              <a:rPr lang="en-GB" sz="1600" dirty="0" err="1"/>
              <a:t>dicere</a:t>
            </a:r>
            <a:r>
              <a:rPr lang="en-GB" sz="1600" dirty="0"/>
              <a:t>		</a:t>
            </a:r>
            <a:endParaRPr lang="en-GB" sz="1600" dirty="0" smtClean="0"/>
          </a:p>
          <a:p>
            <a:pPr marL="0" indent="0">
              <a:buNone/>
            </a:pPr>
            <a:r>
              <a:rPr lang="en-GB" sz="1600" dirty="0"/>
              <a:t>	</a:t>
            </a:r>
            <a:r>
              <a:rPr lang="en-GB" sz="1600" dirty="0" smtClean="0"/>
              <a:t>		D</a:t>
            </a:r>
            <a:endParaRPr lang="en-GB" sz="1600" dirty="0"/>
          </a:p>
          <a:p>
            <a:pPr marL="0" indent="0">
              <a:buNone/>
            </a:pPr>
            <a:r>
              <a:rPr lang="en-GB" sz="1600" dirty="0"/>
              <a:t>			</a:t>
            </a:r>
            <a:r>
              <a:rPr lang="en-GB" sz="1600" dirty="0" smtClean="0"/>
              <a:t>t </a:t>
            </a:r>
            <a:r>
              <a:rPr lang="en-GB" sz="1600" baseline="-25000" dirty="0"/>
              <a:t>j</a:t>
            </a:r>
            <a:endParaRPr lang="en-GB" sz="1600" dirty="0"/>
          </a:p>
          <a:p>
            <a:pPr marL="0" indent="0">
              <a:buNone/>
            </a:pPr>
            <a:endParaRPr lang="en-GB" sz="1600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1835696" y="1772816"/>
            <a:ext cx="648072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2483768" y="1772816"/>
            <a:ext cx="864096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2159732" y="2492896"/>
            <a:ext cx="1116124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3275856" y="2492896"/>
            <a:ext cx="1512168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H="1">
            <a:off x="3347864" y="3068960"/>
            <a:ext cx="144016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4860032" y="3068960"/>
            <a:ext cx="108012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3419872" y="3645024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flipH="1">
            <a:off x="2555776" y="4221088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3347864" y="4221088"/>
            <a:ext cx="100811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2483768" y="4797152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 flipH="1">
            <a:off x="1619672" y="5445224"/>
            <a:ext cx="864096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接點 32"/>
          <p:cNvCxnSpPr/>
          <p:nvPr/>
        </p:nvCxnSpPr>
        <p:spPr>
          <a:xfrm>
            <a:off x="2483768" y="5445224"/>
            <a:ext cx="792088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接點 34"/>
          <p:cNvCxnSpPr/>
          <p:nvPr/>
        </p:nvCxnSpPr>
        <p:spPr>
          <a:xfrm>
            <a:off x="4211960" y="4797152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接點 40"/>
          <p:cNvCxnSpPr/>
          <p:nvPr/>
        </p:nvCxnSpPr>
        <p:spPr>
          <a:xfrm>
            <a:off x="3347864" y="5949280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弧形接點 42"/>
          <p:cNvCxnSpPr/>
          <p:nvPr/>
        </p:nvCxnSpPr>
        <p:spPr>
          <a:xfrm flipV="1">
            <a:off x="4211960" y="4077072"/>
            <a:ext cx="1728192" cy="1368152"/>
          </a:xfrm>
          <a:prstGeom prst="curvedConnector3">
            <a:avLst>
              <a:gd name="adj1" fmla="val 9979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等腰三角形 45"/>
          <p:cNvSpPr/>
          <p:nvPr/>
        </p:nvSpPr>
        <p:spPr>
          <a:xfrm>
            <a:off x="1475656" y="3068960"/>
            <a:ext cx="1440160" cy="28803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內容版面配置區 2"/>
          <p:cNvSpPr txBox="1">
            <a:spLocks/>
          </p:cNvSpPr>
          <p:nvPr/>
        </p:nvSpPr>
        <p:spPr>
          <a:xfrm>
            <a:off x="323528" y="1052736"/>
            <a:ext cx="8229600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Either </a:t>
            </a:r>
            <a:r>
              <a:rPr lang="en-GB" sz="2400" i="1" dirty="0" err="1" smtClean="0"/>
              <a:t>habere</a:t>
            </a:r>
            <a:r>
              <a:rPr lang="en-GB" sz="2400" i="1" dirty="0" smtClean="0"/>
              <a:t> </a:t>
            </a:r>
            <a:r>
              <a:rPr lang="en-GB" sz="2400" dirty="0" smtClean="0"/>
              <a:t>is a lexical verb denoting possession i.e. ‘I have’</a:t>
            </a:r>
          </a:p>
        </p:txBody>
      </p:sp>
    </p:spTree>
    <p:extLst>
      <p:ext uri="{BB962C8B-B14F-4D97-AF65-F5344CB8AC3E}">
        <p14:creationId xmlns:p14="http://schemas.microsoft.com/office/powerpoint/2010/main" val="409677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(step a)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dirty="0" smtClean="0"/>
              <a:t>		TP</a:t>
            </a:r>
            <a:endParaRPr lang="en-GB" sz="1600" dirty="0"/>
          </a:p>
          <a:p>
            <a:pPr marL="0" indent="0">
              <a:buNone/>
            </a:pPr>
            <a:r>
              <a:rPr lang="en-GB" sz="1600" dirty="0"/>
              <a:t>	</a:t>
            </a: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	</a:t>
            </a:r>
            <a:r>
              <a:rPr lang="en-GB" sz="1600" dirty="0" err="1" smtClean="0"/>
              <a:t>SpecT</a:t>
            </a:r>
            <a:r>
              <a:rPr lang="en-GB" sz="1600" dirty="0"/>
              <a:t>		T’</a:t>
            </a:r>
          </a:p>
          <a:p>
            <a:pPr marL="0" indent="0">
              <a:buNone/>
            </a:pPr>
            <a:r>
              <a:rPr lang="en-GB" sz="1600" dirty="0"/>
              <a:t> </a:t>
            </a:r>
          </a:p>
          <a:p>
            <a:pPr marL="0" indent="0">
              <a:buNone/>
            </a:pPr>
            <a:r>
              <a:rPr lang="en-GB" sz="1600" dirty="0"/>
              <a:t>       </a:t>
            </a:r>
            <a:r>
              <a:rPr lang="en-GB" sz="1600" dirty="0" smtClean="0"/>
              <a:t>	              </a:t>
            </a:r>
            <a:r>
              <a:rPr lang="en-GB" sz="1600" dirty="0"/>
              <a:t>PP	</a:t>
            </a:r>
            <a:r>
              <a:rPr lang="en-GB" sz="1600" dirty="0" smtClean="0"/>
              <a:t>	</a:t>
            </a:r>
            <a:r>
              <a:rPr lang="en-GB" sz="1600" dirty="0"/>
              <a:t>	</a:t>
            </a:r>
            <a:r>
              <a:rPr lang="en-GB" sz="1600" dirty="0" smtClean="0"/>
              <a:t>	T</a:t>
            </a:r>
            <a:r>
              <a:rPr lang="en-GB" sz="1600" dirty="0"/>
              <a:t>’</a:t>
            </a:r>
          </a:p>
          <a:p>
            <a:pPr marL="0" indent="0">
              <a:buNone/>
            </a:pPr>
            <a:r>
              <a:rPr lang="en-GB" sz="1600" dirty="0"/>
              <a:t>				</a:t>
            </a:r>
          </a:p>
          <a:p>
            <a:pPr marL="0" indent="0">
              <a:buNone/>
            </a:pPr>
            <a:r>
              <a:rPr lang="en-GB" sz="1600" dirty="0"/>
              <a:t>                    </a:t>
            </a:r>
            <a:r>
              <a:rPr lang="en-GB" sz="1600" dirty="0" smtClean="0"/>
              <a:t>in </a:t>
            </a:r>
            <a:r>
              <a:rPr lang="en-GB" sz="1600" dirty="0" err="1"/>
              <a:t>multis</a:t>
            </a:r>
            <a:r>
              <a:rPr lang="en-GB" sz="1600" dirty="0"/>
              <a:t> hoc </a:t>
            </a:r>
            <a:r>
              <a:rPr lang="en-GB" sz="1600" baseline="-25000" dirty="0" err="1"/>
              <a:t>i</a:t>
            </a:r>
            <a:r>
              <a:rPr lang="en-GB" sz="1600" dirty="0"/>
              <a:t> rebus	</a:t>
            </a:r>
            <a:r>
              <a:rPr lang="en-GB" sz="1600" dirty="0" smtClean="0"/>
              <a:t>	VP</a:t>
            </a:r>
            <a:r>
              <a:rPr lang="en-GB" sz="1600" dirty="0"/>
              <a:t>		T		</a:t>
            </a:r>
          </a:p>
          <a:p>
            <a:pPr marL="0" indent="0">
              <a:buNone/>
            </a:pPr>
            <a:r>
              <a:rPr lang="en-GB" sz="1600" dirty="0"/>
              <a:t>				     </a:t>
            </a:r>
            <a:r>
              <a:rPr lang="en-GB" sz="1600" dirty="0" smtClean="0"/>
              <a:t>	         </a:t>
            </a:r>
            <a:r>
              <a:rPr lang="en-GB" sz="1600" dirty="0" err="1"/>
              <a:t>habemus</a:t>
            </a:r>
            <a:endParaRPr lang="en-GB" sz="1600" dirty="0"/>
          </a:p>
          <a:p>
            <a:pPr marL="0" indent="0">
              <a:buNone/>
            </a:pPr>
            <a:r>
              <a:rPr lang="en-GB" sz="1600" dirty="0"/>
              <a:t>		</a:t>
            </a:r>
            <a:r>
              <a:rPr lang="en-GB" sz="1600" dirty="0" smtClean="0"/>
              <a:t>	DP</a:t>
            </a:r>
            <a:r>
              <a:rPr lang="en-GB" sz="1600" dirty="0"/>
              <a:t>		V	</a:t>
            </a:r>
          </a:p>
          <a:p>
            <a:pPr marL="0" indent="0">
              <a:buNone/>
            </a:pPr>
            <a:r>
              <a:rPr lang="en-GB" sz="1600" dirty="0"/>
              <a:t>		</a:t>
            </a:r>
            <a:r>
              <a:rPr lang="en-GB" sz="1600" dirty="0" smtClean="0"/>
              <a:t>	t </a:t>
            </a:r>
            <a:r>
              <a:rPr lang="en-GB" sz="1600" baseline="-25000" dirty="0" err="1"/>
              <a:t>i</a:t>
            </a:r>
            <a:r>
              <a:rPr lang="en-GB" sz="1600" dirty="0"/>
              <a:t>                   </a:t>
            </a:r>
            <a:r>
              <a:rPr lang="en-GB" sz="1600" dirty="0" smtClean="0"/>
              <a:t>	  </a:t>
            </a:r>
            <a:r>
              <a:rPr lang="en-GB" sz="1600" dirty="0" err="1"/>
              <a:t>dicere</a:t>
            </a:r>
            <a:r>
              <a:rPr lang="en-GB" sz="1600" dirty="0"/>
              <a:t>	</a:t>
            </a:r>
          </a:p>
          <a:p>
            <a:endParaRPr lang="en-GB" sz="1600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1691680" y="1844824"/>
            <a:ext cx="72008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2411760" y="1844824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2303748" y="2462518"/>
            <a:ext cx="1008112" cy="35441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3311860" y="2456892"/>
            <a:ext cx="180020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>
            <a:off x="4499992" y="2996952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5220072" y="2996952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H="1">
            <a:off x="3394702" y="3573016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4330806" y="3573016"/>
            <a:ext cx="72008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等腰三角形 21"/>
          <p:cNvSpPr/>
          <p:nvPr/>
        </p:nvSpPr>
        <p:spPr>
          <a:xfrm>
            <a:off x="1547664" y="2996952"/>
            <a:ext cx="1512168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內容版面配置區 2"/>
          <p:cNvSpPr txBox="1">
            <a:spLocks/>
          </p:cNvSpPr>
          <p:nvPr/>
        </p:nvSpPr>
        <p:spPr>
          <a:xfrm>
            <a:off x="5940152" y="2492896"/>
            <a:ext cx="237626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3600" b="1" dirty="0" smtClean="0"/>
              <a:t>SIMPLER</a:t>
            </a:r>
            <a:endParaRPr lang="en-GB" sz="3600" b="1" dirty="0"/>
          </a:p>
        </p:txBody>
      </p:sp>
      <p:sp>
        <p:nvSpPr>
          <p:cNvPr id="25" name="內容版面配置區 2"/>
          <p:cNvSpPr txBox="1">
            <a:spLocks/>
          </p:cNvSpPr>
          <p:nvPr/>
        </p:nvSpPr>
        <p:spPr>
          <a:xfrm>
            <a:off x="401561" y="113001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000" dirty="0" smtClean="0"/>
              <a:t>Or </a:t>
            </a:r>
            <a:r>
              <a:rPr lang="en-GB" sz="2000" i="1" dirty="0" err="1" smtClean="0"/>
              <a:t>habere</a:t>
            </a:r>
            <a:r>
              <a:rPr lang="en-GB" sz="2000" i="1" dirty="0" smtClean="0"/>
              <a:t> </a:t>
            </a:r>
            <a:r>
              <a:rPr lang="en-GB" sz="2000" dirty="0" smtClean="0"/>
              <a:t>is an auxiliary verb denoting obligation: 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50538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Similarities between </a:t>
            </a:r>
            <a:r>
              <a:rPr lang="en-GB" sz="3600" dirty="0" err="1" smtClean="0"/>
              <a:t>grammaticalization</a:t>
            </a:r>
            <a:r>
              <a:rPr lang="en-GB" sz="3600" dirty="0" smtClean="0"/>
              <a:t> and ‘lateral </a:t>
            </a:r>
            <a:r>
              <a:rPr lang="en-GB" sz="3600" dirty="0" err="1" smtClean="0"/>
              <a:t>grammaticalization</a:t>
            </a:r>
            <a:r>
              <a:rPr lang="en-GB" sz="3600" dirty="0" smtClean="0"/>
              <a:t>’- re-analysis (</a:t>
            </a:r>
            <a:r>
              <a:rPr lang="en-GB" sz="3600" dirty="0" err="1" smtClean="0"/>
              <a:t>stepb</a:t>
            </a:r>
            <a:r>
              <a:rPr lang="en-GB" sz="3600" dirty="0" smtClean="0"/>
              <a:t>)</a:t>
            </a:r>
            <a:endParaRPr lang="en-GB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PT" sz="2400" dirty="0"/>
              <a:t>hab-eo		</a:t>
            </a:r>
            <a:r>
              <a:rPr lang="pt-PT" sz="2400" dirty="0" smtClean="0"/>
              <a:t>  etiam</a:t>
            </a:r>
            <a:r>
              <a:rPr lang="pt-PT" sz="2400" dirty="0"/>
              <a:t>	</a:t>
            </a:r>
            <a:r>
              <a:rPr lang="pt-PT" sz="2400" dirty="0" smtClean="0"/>
              <a:t>  dic-ere</a:t>
            </a:r>
            <a:r>
              <a:rPr lang="pt-PT" sz="2400" dirty="0"/>
              <a:t>	qu-em</a:t>
            </a:r>
            <a:r>
              <a:rPr lang="pt-PT" sz="2400" dirty="0" smtClean="0"/>
              <a:t>... 	de</a:t>
            </a:r>
            <a:r>
              <a:rPr lang="pt-PT" sz="2400" dirty="0"/>
              <a:t>	</a:t>
            </a:r>
            <a:endParaRPr lang="pt-PT" sz="2400" dirty="0" smtClean="0"/>
          </a:p>
          <a:p>
            <a:pPr marL="0" indent="0">
              <a:buNone/>
            </a:pPr>
            <a:r>
              <a:rPr lang="en-GB" sz="2400" dirty="0" smtClean="0"/>
              <a:t>have-1SG.PRES  even</a:t>
            </a:r>
            <a:r>
              <a:rPr lang="en-GB" sz="2400" dirty="0"/>
              <a:t>	</a:t>
            </a:r>
            <a:r>
              <a:rPr lang="en-GB" sz="2400" dirty="0" smtClean="0"/>
              <a:t>  tell-INF</a:t>
            </a:r>
            <a:r>
              <a:rPr lang="en-GB" sz="2400" dirty="0"/>
              <a:t>	REL.PRO-ACC.SG </a:t>
            </a:r>
            <a:r>
              <a:rPr lang="en-GB" sz="2400" dirty="0" smtClean="0"/>
              <a:t>from</a:t>
            </a:r>
          </a:p>
          <a:p>
            <a:pPr marL="0" indent="0">
              <a:buNone/>
            </a:pPr>
            <a:r>
              <a:rPr lang="en-GB" sz="2400" dirty="0" err="1"/>
              <a:t>p</a:t>
            </a:r>
            <a:r>
              <a:rPr lang="en-GB" sz="2400" dirty="0" err="1" smtClean="0"/>
              <a:t>ont</a:t>
            </a:r>
            <a:r>
              <a:rPr lang="en-GB" sz="2400" dirty="0" smtClean="0"/>
              <a:t>-e		in	Tiber-</a:t>
            </a:r>
            <a:r>
              <a:rPr lang="en-GB" sz="2400" dirty="0" err="1" smtClean="0"/>
              <a:t>im</a:t>
            </a:r>
            <a:r>
              <a:rPr lang="en-GB" sz="2400" dirty="0" smtClean="0"/>
              <a:t>	</a:t>
            </a:r>
            <a:r>
              <a:rPr lang="en-GB" sz="2400" dirty="0" err="1" smtClean="0"/>
              <a:t>deic-erit</a:t>
            </a:r>
            <a:r>
              <a:rPr lang="en-GB" sz="2400" dirty="0" smtClean="0"/>
              <a:t>.</a:t>
            </a:r>
            <a:endParaRPr lang="en-GB" sz="2400" dirty="0"/>
          </a:p>
          <a:p>
            <a:pPr marL="0" indent="0">
              <a:buNone/>
            </a:pPr>
            <a:r>
              <a:rPr lang="en-GB" sz="2400" dirty="0" smtClean="0"/>
              <a:t>bridge.ABL.SG</a:t>
            </a:r>
            <a:r>
              <a:rPr lang="en-GB" sz="2400" dirty="0"/>
              <a:t>	</a:t>
            </a:r>
            <a:r>
              <a:rPr lang="en-GB" sz="2400" dirty="0" smtClean="0"/>
              <a:t>into      Tiber-ACC.SG</a:t>
            </a:r>
            <a:r>
              <a:rPr lang="en-GB" sz="2400" dirty="0"/>
              <a:t>	</a:t>
            </a:r>
            <a:r>
              <a:rPr lang="en-GB" sz="2400" dirty="0" smtClean="0"/>
              <a:t>throw.down-3SG.PERF.SUBJ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‘I even have an example to tell you, namely the man whom he threw from the bridge into the Tiber.’ (Cicero </a:t>
            </a:r>
            <a:r>
              <a:rPr lang="en-GB" sz="2400" i="1" dirty="0"/>
              <a:t>Pro S. </a:t>
            </a:r>
            <a:r>
              <a:rPr lang="en-GB" sz="2400" i="1" dirty="0" err="1"/>
              <a:t>Roscio</a:t>
            </a:r>
            <a:r>
              <a:rPr lang="en-GB" sz="2400" i="1" dirty="0"/>
              <a:t> </a:t>
            </a:r>
            <a:r>
              <a:rPr lang="en-GB" sz="2400" i="1" dirty="0" err="1"/>
              <a:t>Amerino</a:t>
            </a:r>
            <a:r>
              <a:rPr lang="en-GB" sz="2400" i="1" dirty="0"/>
              <a:t> </a:t>
            </a:r>
            <a:r>
              <a:rPr lang="en-GB" sz="2400" dirty="0"/>
              <a:t>100)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4299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(step b)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err="1"/>
              <a:t>SpecT</a:t>
            </a:r>
            <a:r>
              <a:rPr lang="en-GB" dirty="0"/>
              <a:t>		 T’						C’</a:t>
            </a:r>
          </a:p>
          <a:p>
            <a:pPr marL="0" indent="0">
              <a:buNone/>
            </a:pPr>
            <a:r>
              <a:rPr lang="en-GB" dirty="0"/>
              <a:t>  Ø						C	</a:t>
            </a:r>
          </a:p>
          <a:p>
            <a:pPr marL="0" indent="0">
              <a:buNone/>
            </a:pPr>
            <a:r>
              <a:rPr lang="en-GB" dirty="0"/>
              <a:t>	T		VP		           </a:t>
            </a:r>
            <a:r>
              <a:rPr lang="en-GB" dirty="0" err="1"/>
              <a:t>quem</a:t>
            </a:r>
            <a:r>
              <a:rPr lang="en-GB" dirty="0"/>
              <a:t> </a:t>
            </a:r>
            <a:r>
              <a:rPr lang="en-GB" baseline="-25000" dirty="0"/>
              <a:t>j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        </a:t>
            </a:r>
            <a:r>
              <a:rPr lang="en-GB" dirty="0" err="1"/>
              <a:t>habeo</a:t>
            </a:r>
            <a:r>
              <a:rPr lang="en-GB" baseline="-25000" dirty="0" err="1"/>
              <a:t>i</a:t>
            </a:r>
            <a:r>
              <a:rPr lang="en-GB" dirty="0"/>
              <a:t>	</a:t>
            </a:r>
            <a:r>
              <a:rPr lang="en-GB" dirty="0" smtClean="0"/>
              <a:t>	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V’</a:t>
            </a:r>
          </a:p>
          <a:p>
            <a:pPr marL="0" indent="0">
              <a:buNone/>
            </a:pPr>
            <a:r>
              <a:rPr lang="en-GB" dirty="0"/>
              <a:t>		        </a:t>
            </a:r>
            <a:r>
              <a:rPr lang="en-GB" dirty="0" smtClean="0"/>
              <a:t>   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smtClean="0"/>
              <a:t>V</a:t>
            </a:r>
            <a:r>
              <a:rPr lang="en-GB" dirty="0"/>
              <a:t>		DP</a:t>
            </a:r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smtClean="0"/>
              <a:t> t </a:t>
            </a:r>
            <a:r>
              <a:rPr lang="en-GB" baseline="-25000" dirty="0" err="1"/>
              <a:t>i</a:t>
            </a:r>
            <a:r>
              <a:rPr lang="en-GB" dirty="0"/>
              <a:t>	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D</a:t>
            </a:r>
            <a:r>
              <a:rPr lang="en-GB" dirty="0"/>
              <a:t>’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			</a:t>
            </a:r>
            <a:r>
              <a:rPr lang="en-GB" dirty="0" smtClean="0"/>
              <a:t>D</a:t>
            </a:r>
            <a:r>
              <a:rPr lang="en-GB" dirty="0"/>
              <a:t>		</a:t>
            </a:r>
            <a:r>
              <a:rPr lang="en-GB" dirty="0" err="1"/>
              <a:t>InfP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</a:t>
            </a:r>
            <a:r>
              <a:rPr lang="en-GB" dirty="0" smtClean="0"/>
              <a:t>Ø </a:t>
            </a:r>
            <a:r>
              <a:rPr lang="en-GB" baseline="-25000" dirty="0"/>
              <a:t>j</a:t>
            </a:r>
            <a:r>
              <a:rPr lang="en-GB" dirty="0"/>
              <a:t>	           </a:t>
            </a:r>
            <a:r>
              <a:rPr lang="en-GB" dirty="0" err="1"/>
              <a:t>dicere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323528" y="1052736"/>
            <a:ext cx="8229600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Either </a:t>
            </a:r>
            <a:r>
              <a:rPr lang="en-GB" sz="2400" i="1" dirty="0" err="1" smtClean="0"/>
              <a:t>habere</a:t>
            </a:r>
            <a:r>
              <a:rPr lang="en-GB" sz="2400" i="1" dirty="0" smtClean="0"/>
              <a:t> </a:t>
            </a:r>
            <a:r>
              <a:rPr lang="en-GB" sz="2400" dirty="0" smtClean="0"/>
              <a:t>is a lexical verb denoting possession i.e. ‘I have’</a:t>
            </a:r>
          </a:p>
        </p:txBody>
      </p:sp>
      <p:cxnSp>
        <p:nvCxnSpPr>
          <p:cNvPr id="6" name="直線接點 5"/>
          <p:cNvCxnSpPr/>
          <p:nvPr/>
        </p:nvCxnSpPr>
        <p:spPr>
          <a:xfrm flipH="1">
            <a:off x="1619672" y="1772816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2555776" y="1772816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3419872" y="2492896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>
            <a:off x="2555776" y="3140968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3419872" y="3140968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355976" y="3789040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H="1">
            <a:off x="3419872" y="4509120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4355976" y="4509120"/>
            <a:ext cx="100811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 flipH="1">
            <a:off x="6156176" y="1772816"/>
            <a:ext cx="180020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弧形接點 24"/>
          <p:cNvCxnSpPr/>
          <p:nvPr/>
        </p:nvCxnSpPr>
        <p:spPr>
          <a:xfrm rot="16200000" flipV="1">
            <a:off x="1367644" y="3176972"/>
            <a:ext cx="1440160" cy="936104"/>
          </a:xfrm>
          <a:prstGeom prst="curvedConnector3">
            <a:avLst>
              <a:gd name="adj1" fmla="val -5270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404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(step b)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1561" y="113001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Or </a:t>
            </a:r>
            <a:r>
              <a:rPr lang="en-GB" sz="2000" i="1" dirty="0" err="1" smtClean="0"/>
              <a:t>habere</a:t>
            </a:r>
            <a:r>
              <a:rPr lang="en-GB" sz="2000" i="1" dirty="0" smtClean="0"/>
              <a:t> </a:t>
            </a:r>
            <a:r>
              <a:rPr lang="en-GB" sz="2000" dirty="0" smtClean="0"/>
              <a:t>is an auxiliary verb denoting obligation, and the infinitive </a:t>
            </a:r>
            <a:r>
              <a:rPr lang="en-GB" sz="2000" i="1" dirty="0" err="1" smtClean="0"/>
              <a:t>dicere</a:t>
            </a:r>
            <a:r>
              <a:rPr lang="en-GB" sz="2000" i="1" dirty="0" smtClean="0"/>
              <a:t> </a:t>
            </a:r>
            <a:r>
              <a:rPr lang="en-GB" sz="2000" dirty="0" smtClean="0"/>
              <a:t>is the main verb which expresses an indirect question: </a:t>
            </a:r>
            <a:endParaRPr lang="en-GB" sz="20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395536" y="1916832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	T</a:t>
            </a:r>
            <a:r>
              <a:rPr lang="en-GB" sz="2400" dirty="0"/>
              <a:t>		</a:t>
            </a:r>
            <a:r>
              <a:rPr lang="en-GB" sz="2400" dirty="0" smtClean="0"/>
              <a:t>VP</a:t>
            </a:r>
          </a:p>
          <a:p>
            <a:pPr marL="0" indent="0">
              <a:buNone/>
            </a:pPr>
            <a:r>
              <a:rPr lang="en-GB" sz="2400" dirty="0" smtClean="0"/>
              <a:t> 	</a:t>
            </a:r>
            <a:r>
              <a:rPr lang="en-GB" sz="2400" dirty="0" err="1" smtClean="0"/>
              <a:t>habeo</a:t>
            </a:r>
            <a:r>
              <a:rPr lang="en-GB" sz="2400" dirty="0"/>
              <a:t>		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	V’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V</a:t>
            </a:r>
            <a:r>
              <a:rPr lang="en-GB" sz="2400" dirty="0"/>
              <a:t>		CP</a:t>
            </a:r>
          </a:p>
          <a:p>
            <a:pPr marL="0" indent="0">
              <a:buNone/>
            </a:pPr>
            <a:r>
              <a:rPr lang="en-GB" sz="2400" dirty="0" smtClean="0"/>
              <a:t>         		</a:t>
            </a:r>
            <a:r>
              <a:rPr lang="en-GB" sz="2400" dirty="0" err="1" smtClean="0"/>
              <a:t>dicere</a:t>
            </a:r>
            <a:r>
              <a:rPr lang="en-GB" sz="2400" dirty="0"/>
              <a:t>		C</a:t>
            </a:r>
            <a:r>
              <a:rPr lang="en-GB" sz="2400" dirty="0" smtClean="0"/>
              <a:t>’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		</a:t>
            </a:r>
            <a:r>
              <a:rPr lang="en-GB" sz="2400" dirty="0" smtClean="0"/>
              <a:t>	C</a:t>
            </a:r>
            <a:r>
              <a:rPr lang="en-GB" sz="2400" dirty="0"/>
              <a:t>	…     	</a:t>
            </a:r>
            <a:r>
              <a:rPr lang="en-GB" sz="2400" dirty="0" smtClean="0"/>
              <a:t>         TP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        		</a:t>
            </a:r>
            <a:r>
              <a:rPr lang="en-GB" sz="2400" dirty="0" err="1" smtClean="0"/>
              <a:t>quem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      		de </a:t>
            </a:r>
            <a:r>
              <a:rPr lang="en-GB" sz="2400" dirty="0" err="1"/>
              <a:t>ponte</a:t>
            </a:r>
            <a:r>
              <a:rPr lang="en-GB" sz="2400" dirty="0"/>
              <a:t> in </a:t>
            </a:r>
            <a:r>
              <a:rPr lang="en-GB" sz="2400" dirty="0" err="1"/>
              <a:t>Tiberim</a:t>
            </a:r>
            <a:r>
              <a:rPr lang="en-GB" sz="2400" dirty="0"/>
              <a:t> </a:t>
            </a:r>
            <a:r>
              <a:rPr lang="en-GB" sz="2400" dirty="0" err="1"/>
              <a:t>deiecerit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</p:txBody>
      </p:sp>
      <p:cxnSp>
        <p:nvCxnSpPr>
          <p:cNvPr id="6" name="直線接點 5"/>
          <p:cNvCxnSpPr/>
          <p:nvPr/>
        </p:nvCxnSpPr>
        <p:spPr>
          <a:xfrm>
            <a:off x="3347864" y="2276872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H="1">
            <a:off x="2483768" y="3140968"/>
            <a:ext cx="864096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3347864" y="3140968"/>
            <a:ext cx="93610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4283968" y="4005064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H="1">
            <a:off x="3347864" y="4437112"/>
            <a:ext cx="93610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4283968" y="4437112"/>
            <a:ext cx="144016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等腰三角形 16"/>
          <p:cNvSpPr/>
          <p:nvPr/>
        </p:nvSpPr>
        <p:spPr>
          <a:xfrm>
            <a:off x="4283968" y="5373216"/>
            <a:ext cx="3312368" cy="57606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5940152" y="2492896"/>
            <a:ext cx="237626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3600" b="1" dirty="0" smtClean="0"/>
              <a:t>SIMPLER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84318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(step b)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err="1"/>
              <a:t>SpecT</a:t>
            </a:r>
            <a:r>
              <a:rPr lang="en-GB" dirty="0"/>
              <a:t>		 T’						C’</a:t>
            </a:r>
          </a:p>
          <a:p>
            <a:pPr marL="0" indent="0">
              <a:buNone/>
            </a:pPr>
            <a:r>
              <a:rPr lang="en-GB" dirty="0"/>
              <a:t>  Ø						C	</a:t>
            </a:r>
          </a:p>
          <a:p>
            <a:pPr marL="0" indent="0">
              <a:buNone/>
            </a:pPr>
            <a:r>
              <a:rPr lang="en-GB" dirty="0"/>
              <a:t>	T		VP		           </a:t>
            </a:r>
            <a:r>
              <a:rPr lang="en-GB" dirty="0" err="1"/>
              <a:t>quem</a:t>
            </a:r>
            <a:r>
              <a:rPr lang="en-GB" dirty="0"/>
              <a:t> </a:t>
            </a:r>
            <a:r>
              <a:rPr lang="en-GB" baseline="-25000" dirty="0"/>
              <a:t>j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        </a:t>
            </a:r>
            <a:r>
              <a:rPr lang="en-GB" dirty="0" err="1"/>
              <a:t>habeo</a:t>
            </a:r>
            <a:r>
              <a:rPr lang="en-GB" baseline="-25000" dirty="0" err="1"/>
              <a:t>i</a:t>
            </a:r>
            <a:r>
              <a:rPr lang="en-GB" dirty="0"/>
              <a:t>	</a:t>
            </a:r>
            <a:r>
              <a:rPr lang="en-GB" dirty="0" smtClean="0"/>
              <a:t>	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V’</a:t>
            </a:r>
          </a:p>
          <a:p>
            <a:pPr marL="0" indent="0">
              <a:buNone/>
            </a:pPr>
            <a:r>
              <a:rPr lang="en-GB" dirty="0"/>
              <a:t>		        </a:t>
            </a:r>
            <a:r>
              <a:rPr lang="en-GB" dirty="0" smtClean="0"/>
              <a:t>    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smtClean="0"/>
              <a:t>V</a:t>
            </a:r>
            <a:r>
              <a:rPr lang="en-GB" dirty="0"/>
              <a:t>		DP</a:t>
            </a:r>
          </a:p>
          <a:p>
            <a:pPr marL="0" indent="0">
              <a:buNone/>
            </a:pPr>
            <a:r>
              <a:rPr lang="en-GB" dirty="0"/>
              <a:t>		</a:t>
            </a:r>
            <a:r>
              <a:rPr lang="en-GB" dirty="0" smtClean="0"/>
              <a:t> t </a:t>
            </a:r>
            <a:r>
              <a:rPr lang="en-GB" baseline="-25000" dirty="0" err="1"/>
              <a:t>i</a:t>
            </a:r>
            <a:r>
              <a:rPr lang="en-GB" dirty="0"/>
              <a:t>	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	D</a:t>
            </a:r>
            <a:r>
              <a:rPr lang="en-GB" dirty="0"/>
              <a:t>’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			</a:t>
            </a:r>
            <a:r>
              <a:rPr lang="en-GB" dirty="0" smtClean="0"/>
              <a:t>D</a:t>
            </a:r>
            <a:r>
              <a:rPr lang="en-GB" dirty="0"/>
              <a:t>		</a:t>
            </a:r>
            <a:r>
              <a:rPr lang="en-GB" dirty="0" err="1"/>
              <a:t>InfP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</a:t>
            </a:r>
            <a:r>
              <a:rPr lang="en-GB" dirty="0" smtClean="0"/>
              <a:t>Ø </a:t>
            </a:r>
            <a:r>
              <a:rPr lang="en-GB" baseline="-25000" dirty="0"/>
              <a:t>j</a:t>
            </a:r>
            <a:r>
              <a:rPr lang="en-GB" dirty="0"/>
              <a:t>	           </a:t>
            </a:r>
            <a:r>
              <a:rPr lang="en-GB" dirty="0" err="1"/>
              <a:t>dicere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323528" y="1052736"/>
            <a:ext cx="8229600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However, the object of </a:t>
            </a:r>
            <a:r>
              <a:rPr lang="en-GB" sz="2400" i="1" dirty="0" err="1" smtClean="0"/>
              <a:t>habere</a:t>
            </a:r>
            <a:r>
              <a:rPr lang="en-GB" sz="2400" i="1" dirty="0" smtClean="0"/>
              <a:t> </a:t>
            </a:r>
            <a:r>
              <a:rPr lang="en-GB" sz="2400" dirty="0" smtClean="0"/>
              <a:t>is empty: </a:t>
            </a:r>
          </a:p>
        </p:txBody>
      </p:sp>
      <p:cxnSp>
        <p:nvCxnSpPr>
          <p:cNvPr id="6" name="直線接點 5"/>
          <p:cNvCxnSpPr/>
          <p:nvPr/>
        </p:nvCxnSpPr>
        <p:spPr>
          <a:xfrm flipH="1">
            <a:off x="1619672" y="1772816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2555776" y="1772816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3419872" y="2492896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H="1">
            <a:off x="2555776" y="3140968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3419872" y="3140968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355976" y="3789040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H="1">
            <a:off x="3419872" y="4509120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4355976" y="4509120"/>
            <a:ext cx="100811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 flipH="1">
            <a:off x="6156176" y="1772816"/>
            <a:ext cx="180020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弧形接點 24"/>
          <p:cNvCxnSpPr/>
          <p:nvPr/>
        </p:nvCxnSpPr>
        <p:spPr>
          <a:xfrm rot="16200000" flipV="1">
            <a:off x="1367644" y="3176972"/>
            <a:ext cx="1440160" cy="936104"/>
          </a:xfrm>
          <a:prstGeom prst="curvedConnector3">
            <a:avLst>
              <a:gd name="adj1" fmla="val -52709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56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(step b)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01561" y="113001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and so this simpler alternative is preferred: </a:t>
            </a:r>
            <a:endParaRPr lang="en-GB" sz="24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395536" y="1916832"/>
            <a:ext cx="8229600" cy="475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	T</a:t>
            </a:r>
            <a:r>
              <a:rPr lang="en-GB" sz="2400" dirty="0"/>
              <a:t>		</a:t>
            </a:r>
            <a:r>
              <a:rPr lang="en-GB" sz="2400" dirty="0" smtClean="0"/>
              <a:t>VP</a:t>
            </a:r>
          </a:p>
          <a:p>
            <a:pPr marL="0" indent="0">
              <a:buNone/>
            </a:pPr>
            <a:r>
              <a:rPr lang="en-GB" sz="2400" dirty="0" smtClean="0"/>
              <a:t> 	</a:t>
            </a:r>
            <a:r>
              <a:rPr lang="en-GB" sz="2400" dirty="0" err="1" smtClean="0"/>
              <a:t>habeo</a:t>
            </a:r>
            <a:r>
              <a:rPr lang="en-GB" sz="2400" dirty="0"/>
              <a:t>		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	V’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V</a:t>
            </a:r>
            <a:r>
              <a:rPr lang="en-GB" sz="2400" dirty="0"/>
              <a:t>		CP</a:t>
            </a:r>
          </a:p>
          <a:p>
            <a:pPr marL="0" indent="0">
              <a:buNone/>
            </a:pPr>
            <a:r>
              <a:rPr lang="en-GB" sz="2400" dirty="0" smtClean="0"/>
              <a:t>         		</a:t>
            </a:r>
            <a:r>
              <a:rPr lang="en-GB" sz="2400" dirty="0" err="1" smtClean="0"/>
              <a:t>dicere</a:t>
            </a:r>
            <a:r>
              <a:rPr lang="en-GB" sz="2400" dirty="0"/>
              <a:t>		C</a:t>
            </a:r>
            <a:r>
              <a:rPr lang="en-GB" sz="2400" dirty="0" smtClean="0"/>
              <a:t>’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		</a:t>
            </a:r>
            <a:r>
              <a:rPr lang="en-GB" sz="2400" dirty="0" smtClean="0"/>
              <a:t>	C</a:t>
            </a:r>
            <a:r>
              <a:rPr lang="en-GB" sz="2400" dirty="0"/>
              <a:t>	…     	</a:t>
            </a:r>
            <a:r>
              <a:rPr lang="en-GB" sz="2400" dirty="0" smtClean="0"/>
              <a:t>         TP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        		</a:t>
            </a:r>
            <a:r>
              <a:rPr lang="en-GB" sz="2400" dirty="0" err="1" smtClean="0"/>
              <a:t>quem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/>
              <a:t>	</a:t>
            </a:r>
            <a:r>
              <a:rPr lang="en-GB" sz="2400" dirty="0" smtClean="0"/>
              <a:t>	      		de </a:t>
            </a:r>
            <a:r>
              <a:rPr lang="en-GB" sz="2400" dirty="0" err="1"/>
              <a:t>ponte</a:t>
            </a:r>
            <a:r>
              <a:rPr lang="en-GB" sz="2400" dirty="0"/>
              <a:t> in </a:t>
            </a:r>
            <a:r>
              <a:rPr lang="en-GB" sz="2400" dirty="0" err="1"/>
              <a:t>Tiberim</a:t>
            </a:r>
            <a:r>
              <a:rPr lang="en-GB" sz="2400" dirty="0"/>
              <a:t> </a:t>
            </a:r>
            <a:r>
              <a:rPr lang="en-GB" sz="2400" dirty="0" err="1"/>
              <a:t>deiecerit</a:t>
            </a: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</p:txBody>
      </p:sp>
      <p:cxnSp>
        <p:nvCxnSpPr>
          <p:cNvPr id="6" name="直線接點 5"/>
          <p:cNvCxnSpPr/>
          <p:nvPr/>
        </p:nvCxnSpPr>
        <p:spPr>
          <a:xfrm>
            <a:off x="3347864" y="2276872"/>
            <a:ext cx="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H="1">
            <a:off x="2483768" y="3140968"/>
            <a:ext cx="864096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3347864" y="3140968"/>
            <a:ext cx="93610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4283968" y="4005064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H="1">
            <a:off x="3347864" y="4437112"/>
            <a:ext cx="93610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>
            <a:off x="4283968" y="4437112"/>
            <a:ext cx="1440160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等腰三角形 16"/>
          <p:cNvSpPr/>
          <p:nvPr/>
        </p:nvSpPr>
        <p:spPr>
          <a:xfrm>
            <a:off x="4283968" y="5373216"/>
            <a:ext cx="3312368" cy="57606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5940152" y="2492896"/>
            <a:ext cx="237626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3600" b="1" dirty="0" smtClean="0"/>
              <a:t>SIMPLER</a:t>
            </a:r>
            <a:endParaRPr lang="en-GB" sz="3600" b="1" dirty="0"/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6100155" y="3082669"/>
            <a:ext cx="2592288" cy="3154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XXXXXX</a:t>
            </a:r>
          </a:p>
        </p:txBody>
      </p:sp>
    </p:spTree>
    <p:extLst>
      <p:ext uri="{BB962C8B-B14F-4D97-AF65-F5344CB8AC3E}">
        <p14:creationId xmlns:p14="http://schemas.microsoft.com/office/powerpoint/2010/main" val="222357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(step c) 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This is where it is impossible to analyse </a:t>
            </a:r>
            <a:r>
              <a:rPr lang="en-GB" sz="2800" i="1" dirty="0" err="1" smtClean="0"/>
              <a:t>habere</a:t>
            </a:r>
            <a:r>
              <a:rPr lang="en-GB" sz="2800" i="1" dirty="0" smtClean="0"/>
              <a:t> </a:t>
            </a:r>
            <a:r>
              <a:rPr lang="en-GB" sz="2800" dirty="0" smtClean="0"/>
              <a:t>as lexical: </a:t>
            </a:r>
            <a:endParaRPr lang="en-GB" sz="28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208492" y="2060848"/>
            <a:ext cx="8755995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/>
              <a:t>…toll-</a:t>
            </a:r>
            <a:r>
              <a:rPr lang="en-GB" sz="2400" dirty="0" err="1"/>
              <a:t>i</a:t>
            </a:r>
            <a:r>
              <a:rPr lang="en-GB" sz="2400" dirty="0"/>
              <a:t>-</a:t>
            </a:r>
            <a:r>
              <a:rPr lang="en-GB" sz="2400" dirty="0" err="1"/>
              <a:t>que</a:t>
            </a:r>
            <a:r>
              <a:rPr lang="en-GB" sz="2400" dirty="0"/>
              <a:t> 		</a:t>
            </a:r>
            <a:r>
              <a:rPr lang="en-GB" sz="2400" dirty="0" err="1"/>
              <a:t>vicissim</a:t>
            </a:r>
            <a:r>
              <a:rPr lang="en-GB" sz="2400" dirty="0"/>
              <a:t> 	</a:t>
            </a:r>
            <a:r>
              <a:rPr lang="en-GB" sz="2400" dirty="0" err="1"/>
              <a:t>pontus</a:t>
            </a:r>
            <a:r>
              <a:rPr lang="en-GB" sz="2400" dirty="0"/>
              <a:t> </a:t>
            </a:r>
            <a:r>
              <a:rPr lang="en-GB" sz="2400" dirty="0" smtClean="0"/>
              <a:t>   </a:t>
            </a:r>
            <a:r>
              <a:rPr lang="en-GB" sz="2400" dirty="0" err="1" smtClean="0"/>
              <a:t>hab</a:t>
            </a:r>
            <a:r>
              <a:rPr lang="en-GB" sz="2400" dirty="0" smtClean="0"/>
              <a:t>-et 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lift-INF.PASS-and 	again		sea	</a:t>
            </a:r>
            <a:r>
              <a:rPr lang="en-GB" sz="2400" dirty="0" smtClean="0"/>
              <a:t>   HABERE-3SG.PRES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‘…and the sea must be lifted repeatedly.’ </a:t>
            </a:r>
            <a:endParaRPr lang="en-GB" sz="2400" dirty="0" smtClean="0"/>
          </a:p>
          <a:p>
            <a:pPr marL="0" indent="0">
              <a:buNone/>
            </a:pPr>
            <a:r>
              <a:rPr lang="en-GB" sz="2400" dirty="0" smtClean="0"/>
              <a:t>(</a:t>
            </a:r>
            <a:r>
              <a:rPr lang="en-GB" sz="2400" dirty="0" err="1"/>
              <a:t>Valerius</a:t>
            </a:r>
            <a:r>
              <a:rPr lang="en-GB" sz="2400" dirty="0"/>
              <a:t> </a:t>
            </a:r>
            <a:r>
              <a:rPr lang="en-GB" sz="2400" dirty="0" err="1"/>
              <a:t>Flaccus</a:t>
            </a:r>
            <a:r>
              <a:rPr lang="en-GB" sz="2400" dirty="0"/>
              <a:t> 1.671-2) (?-90 AD)</a:t>
            </a:r>
          </a:p>
          <a:p>
            <a:pPr marL="0" indent="0">
              <a:buNone/>
            </a:pPr>
            <a:endParaRPr lang="en-GB" sz="2400" dirty="0" smtClean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208493" y="4221088"/>
            <a:ext cx="8229600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As the infinitive here is passive (</a:t>
            </a:r>
            <a:r>
              <a:rPr lang="en-GB" sz="2400" i="1" dirty="0" err="1" smtClean="0"/>
              <a:t>tolli</a:t>
            </a:r>
            <a:r>
              <a:rPr lang="en-GB" sz="2400" dirty="0" smtClean="0"/>
              <a:t>), there is no conceivable object that </a:t>
            </a:r>
            <a:r>
              <a:rPr lang="en-GB" sz="2400" i="1" dirty="0" err="1" smtClean="0"/>
              <a:t>habere</a:t>
            </a:r>
            <a:r>
              <a:rPr lang="en-GB" sz="2400" i="1" dirty="0" smtClean="0"/>
              <a:t> </a:t>
            </a:r>
            <a:r>
              <a:rPr lang="en-GB" sz="2400" dirty="0" smtClean="0"/>
              <a:t>could take. </a:t>
            </a:r>
            <a:r>
              <a:rPr lang="en-GB" sz="2400" i="1" dirty="0" err="1" smtClean="0"/>
              <a:t>Habere</a:t>
            </a:r>
            <a:r>
              <a:rPr lang="en-GB" sz="2400" i="1" dirty="0" smtClean="0"/>
              <a:t> </a:t>
            </a:r>
            <a:r>
              <a:rPr lang="en-GB" sz="2400" dirty="0" smtClean="0"/>
              <a:t>must therefore be analysed as an auxiliary verb denoting ‘obligation’. </a:t>
            </a:r>
          </a:p>
        </p:txBody>
      </p:sp>
    </p:spTree>
    <p:extLst>
      <p:ext uri="{BB962C8B-B14F-4D97-AF65-F5344CB8AC3E}">
        <p14:creationId xmlns:p14="http://schemas.microsoft.com/office/powerpoint/2010/main" val="23407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(step c)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					CP</a:t>
            </a:r>
            <a:r>
              <a:rPr lang="en-GB" sz="1800" dirty="0"/>
              <a:t>		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  				C</a:t>
            </a:r>
            <a:r>
              <a:rPr lang="en-GB" sz="1800" dirty="0"/>
              <a:t>’</a:t>
            </a:r>
          </a:p>
          <a:p>
            <a:pPr marL="0" indent="0">
              <a:buNone/>
            </a:pPr>
            <a:r>
              <a:rPr lang="en-GB" sz="1800" dirty="0" smtClean="0"/>
              <a:t>		C	</a:t>
            </a:r>
            <a:r>
              <a:rPr lang="en-GB" sz="1800" dirty="0"/>
              <a:t>	</a:t>
            </a:r>
            <a:r>
              <a:rPr lang="en-GB" sz="1800" dirty="0" smtClean="0"/>
              <a:t>	</a:t>
            </a:r>
            <a:r>
              <a:rPr lang="en-GB" sz="1800" dirty="0"/>
              <a:t>	</a:t>
            </a:r>
            <a:r>
              <a:rPr lang="en-GB" sz="1800" dirty="0" smtClean="0"/>
              <a:t>TP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	VP </a:t>
            </a:r>
            <a:r>
              <a:rPr lang="en-GB" sz="1800" baseline="-25000" dirty="0" err="1"/>
              <a:t>i</a:t>
            </a:r>
            <a:r>
              <a:rPr lang="en-GB" sz="1800" dirty="0"/>
              <a:t>		  </a:t>
            </a:r>
            <a:r>
              <a:rPr lang="en-GB" sz="1800" dirty="0" smtClean="0"/>
              <a:t>	 DP </a:t>
            </a:r>
            <a:r>
              <a:rPr lang="en-GB" sz="1800" dirty="0"/>
              <a:t>	</a:t>
            </a:r>
            <a:r>
              <a:rPr lang="en-GB" sz="1800" dirty="0" smtClean="0"/>
              <a:t>	 T</a:t>
            </a:r>
            <a:r>
              <a:rPr lang="en-GB" sz="1800" dirty="0"/>
              <a:t>’</a:t>
            </a:r>
          </a:p>
          <a:p>
            <a:pPr marL="0" indent="0">
              <a:buNone/>
            </a:pPr>
            <a:r>
              <a:rPr lang="en-GB" sz="1800" dirty="0"/>
              <a:t>		</a:t>
            </a:r>
          </a:p>
          <a:p>
            <a:pPr marL="0" indent="0">
              <a:buNone/>
            </a:pPr>
            <a:r>
              <a:rPr lang="en-GB" sz="1800" dirty="0" smtClean="0"/>
              <a:t>		V</a:t>
            </a:r>
            <a:r>
              <a:rPr lang="en-GB" sz="1800" dirty="0"/>
              <a:t>’		</a:t>
            </a:r>
            <a:r>
              <a:rPr lang="en-GB" sz="1800" dirty="0" smtClean="0"/>
              <a:t>	</a:t>
            </a:r>
            <a:r>
              <a:rPr lang="en-GB" sz="1800" dirty="0" err="1" smtClean="0"/>
              <a:t>pontus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r>
              <a:rPr lang="en-GB" sz="1800" dirty="0" smtClean="0"/>
              <a:t>	V</a:t>
            </a:r>
            <a:r>
              <a:rPr lang="en-GB" sz="1800" dirty="0"/>
              <a:t>’		</a:t>
            </a:r>
            <a:r>
              <a:rPr lang="en-GB" sz="1800" dirty="0" err="1"/>
              <a:t>Adv</a:t>
            </a:r>
            <a:r>
              <a:rPr lang="en-GB" sz="1800" dirty="0"/>
              <a:t>								</a:t>
            </a:r>
            <a:r>
              <a:rPr lang="en-GB" sz="1800" dirty="0" err="1" smtClean="0"/>
              <a:t>vicissim</a:t>
            </a:r>
            <a:r>
              <a:rPr lang="en-GB" sz="1800" dirty="0"/>
              <a:t>		</a:t>
            </a:r>
            <a:r>
              <a:rPr lang="en-GB" sz="1800" dirty="0" smtClean="0"/>
              <a:t>   	   T</a:t>
            </a:r>
            <a:r>
              <a:rPr lang="en-GB" sz="1800" dirty="0"/>
              <a:t>	</a:t>
            </a:r>
            <a:r>
              <a:rPr lang="en-GB" sz="1800" dirty="0" smtClean="0"/>
              <a:t>	VP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V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	</a:t>
            </a:r>
            <a:r>
              <a:rPr lang="en-GB" sz="1800" dirty="0" err="1" smtClean="0"/>
              <a:t>tolli-que</a:t>
            </a:r>
            <a:r>
              <a:rPr lang="en-GB" sz="1800" dirty="0"/>
              <a:t>		        </a:t>
            </a:r>
            <a:r>
              <a:rPr lang="en-GB" sz="1800" dirty="0" smtClean="0"/>
              <a:t>		   	</a:t>
            </a:r>
            <a:r>
              <a:rPr lang="en-GB" sz="1800" dirty="0" err="1" smtClean="0"/>
              <a:t>habet</a:t>
            </a:r>
            <a:r>
              <a:rPr lang="en-GB" sz="1800" dirty="0"/>
              <a:t>		t </a:t>
            </a:r>
            <a:r>
              <a:rPr lang="en-GB" sz="1800" baseline="-25000" dirty="0" err="1"/>
              <a:t>i</a:t>
            </a:r>
            <a:r>
              <a:rPr lang="en-GB" sz="1800" dirty="0"/>
              <a:t>	</a:t>
            </a:r>
          </a:p>
        </p:txBody>
      </p:sp>
      <p:cxnSp>
        <p:nvCxnSpPr>
          <p:cNvPr id="5" name="直線接點 4"/>
          <p:cNvCxnSpPr/>
          <p:nvPr/>
        </p:nvCxnSpPr>
        <p:spPr>
          <a:xfrm>
            <a:off x="5220072" y="1844824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H="1">
            <a:off x="2483768" y="2204864"/>
            <a:ext cx="27363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5220072" y="2204864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2483768" y="2492896"/>
            <a:ext cx="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6156176" y="2454279"/>
            <a:ext cx="864096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5364088" y="2492896"/>
            <a:ext cx="792088" cy="4654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H="1">
            <a:off x="6372200" y="3160494"/>
            <a:ext cx="648072" cy="13681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7056276" y="3160494"/>
            <a:ext cx="900100" cy="134862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2483768" y="3140968"/>
            <a:ext cx="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1619672" y="3825044"/>
            <a:ext cx="864096" cy="468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2483768" y="3825044"/>
            <a:ext cx="936104" cy="46805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1547664" y="4509120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207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(2)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i="1" dirty="0" err="1" smtClean="0"/>
              <a:t>Habere</a:t>
            </a:r>
            <a:r>
              <a:rPr lang="en-GB" sz="2800" i="1" dirty="0" smtClean="0"/>
              <a:t> </a:t>
            </a:r>
            <a:r>
              <a:rPr lang="en-GB" sz="2800" dirty="0" smtClean="0"/>
              <a:t>is now an auxiliary verb denoting obligation. How does it become a future tense marker?  </a:t>
            </a:r>
            <a:endParaRPr lang="en-GB" sz="2800" i="1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208492" y="2636912"/>
            <a:ext cx="8683987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err="1"/>
              <a:t>etiam</a:t>
            </a:r>
            <a:r>
              <a:rPr lang="en-GB" sz="2400" dirty="0"/>
              <a:t> 	</a:t>
            </a:r>
            <a:r>
              <a:rPr lang="en-GB" sz="2400" dirty="0" err="1"/>
              <a:t>fili</a:t>
            </a:r>
            <a:r>
              <a:rPr lang="en-GB" sz="2400" dirty="0"/>
              <a:t>-us 		de-</a:t>
            </a:r>
            <a:r>
              <a:rPr lang="en-GB" sz="2400" dirty="0" err="1"/>
              <a:t>i</a:t>
            </a:r>
            <a:r>
              <a:rPr lang="en-GB" sz="2400" dirty="0"/>
              <a:t> 	</a:t>
            </a:r>
            <a:r>
              <a:rPr lang="en-GB" sz="2400" dirty="0" smtClean="0"/>
              <a:t>           </a:t>
            </a:r>
            <a:r>
              <a:rPr lang="en-GB" sz="2400" dirty="0" err="1" smtClean="0"/>
              <a:t>mor-i</a:t>
            </a:r>
            <a:r>
              <a:rPr lang="en-GB" sz="2400" dirty="0" smtClean="0"/>
              <a:t> </a:t>
            </a:r>
            <a:r>
              <a:rPr lang="en-GB" sz="2400" dirty="0"/>
              <a:t>	</a:t>
            </a:r>
            <a:r>
              <a:rPr lang="en-GB" sz="2400" dirty="0" err="1" smtClean="0"/>
              <a:t>hab-uit</a:t>
            </a:r>
            <a:r>
              <a:rPr lang="en-GB" sz="2400" dirty="0" smtClean="0"/>
              <a:t> 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even	son-NOM.SG	</a:t>
            </a:r>
            <a:r>
              <a:rPr lang="en-GB" sz="2400" dirty="0" smtClean="0"/>
              <a:t>God-GEN.SG die-INF</a:t>
            </a:r>
            <a:r>
              <a:rPr lang="en-GB" sz="2400" dirty="0"/>
              <a:t>	</a:t>
            </a:r>
            <a:r>
              <a:rPr lang="en-GB" sz="2400" dirty="0" smtClean="0"/>
              <a:t>HABERE-3SG.PRETERITE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‘Even the son of God had to die.’ (Tertullian </a:t>
            </a:r>
            <a:r>
              <a:rPr lang="en-GB" sz="2400" i="1" dirty="0"/>
              <a:t>de </a:t>
            </a:r>
            <a:r>
              <a:rPr lang="en-GB" sz="2400" i="1" dirty="0" err="1"/>
              <a:t>cultu</a:t>
            </a:r>
            <a:r>
              <a:rPr lang="en-GB" sz="2400" i="1" dirty="0"/>
              <a:t> </a:t>
            </a:r>
            <a:r>
              <a:rPr lang="en-GB" sz="2400" i="1" dirty="0" err="1"/>
              <a:t>feminarum</a:t>
            </a:r>
            <a:r>
              <a:rPr lang="en-GB" sz="2400" dirty="0"/>
              <a:t> </a:t>
            </a:r>
            <a:r>
              <a:rPr lang="en-GB" sz="2400" dirty="0" smtClean="0"/>
              <a:t>1.1.2, 160-220 AD) 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5" name="矩形 4"/>
          <p:cNvSpPr/>
          <p:nvPr/>
        </p:nvSpPr>
        <p:spPr>
          <a:xfrm>
            <a:off x="395536" y="4361036"/>
            <a:ext cx="81369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The semantic similarities between obligation and future are obvious: if the son of God had to die, he would eventually die.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8403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Grammaticalization</a:t>
            </a:r>
            <a:r>
              <a:rPr lang="en-GB" dirty="0" smtClean="0"/>
              <a:t>, lateral </a:t>
            </a:r>
            <a:r>
              <a:rPr lang="en-GB" dirty="0" err="1" smtClean="0"/>
              <a:t>grammaticalization</a:t>
            </a:r>
            <a:r>
              <a:rPr lang="en-GB" dirty="0" smtClean="0"/>
              <a:t>, Minimalism (2)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Simpson and Wu (2002) analyse Chinese </a:t>
            </a:r>
            <a:r>
              <a:rPr lang="en-GB" sz="2800" i="1" dirty="0" smtClean="0"/>
              <a:t>de </a:t>
            </a:r>
            <a:r>
              <a:rPr lang="en-GB" sz="2800" dirty="0" smtClean="0"/>
              <a:t>within Minimalism: </a:t>
            </a:r>
            <a:endParaRPr lang="en-GB" sz="2800" dirty="0"/>
          </a:p>
        </p:txBody>
      </p:sp>
      <p:sp>
        <p:nvSpPr>
          <p:cNvPr id="4" name="矩形 3"/>
          <p:cNvSpPr/>
          <p:nvPr/>
        </p:nvSpPr>
        <p:spPr>
          <a:xfrm>
            <a:off x="899592" y="2708920"/>
            <a:ext cx="3592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smtClean="0"/>
              <a:t>De </a:t>
            </a:r>
            <a:r>
              <a:rPr lang="en-GB" sz="2800" dirty="0" smtClean="0"/>
              <a:t>(determiner (D)) </a:t>
            </a:r>
            <a:endParaRPr lang="en-GB" sz="2800" i="1" dirty="0"/>
          </a:p>
        </p:txBody>
      </p:sp>
      <p:sp>
        <p:nvSpPr>
          <p:cNvPr id="5" name="矩形 4"/>
          <p:cNvSpPr/>
          <p:nvPr/>
        </p:nvSpPr>
        <p:spPr>
          <a:xfrm>
            <a:off x="4220344" y="2708920"/>
            <a:ext cx="3592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&gt;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4491608" y="2708920"/>
            <a:ext cx="4040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Past tense marker (T)</a:t>
            </a:r>
            <a:endParaRPr lang="en-GB" sz="2800" dirty="0"/>
          </a:p>
        </p:txBody>
      </p:sp>
      <p:sp>
        <p:nvSpPr>
          <p:cNvPr id="8" name="矩形 7"/>
          <p:cNvSpPr/>
          <p:nvPr/>
        </p:nvSpPr>
        <p:spPr>
          <a:xfrm>
            <a:off x="899592" y="3327375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R &amp; R analyse Romance future within Minimalism: </a:t>
            </a:r>
            <a:endParaRPr lang="en-GB" sz="2800" dirty="0"/>
          </a:p>
        </p:txBody>
      </p:sp>
      <p:sp>
        <p:nvSpPr>
          <p:cNvPr id="9" name="矩形 8"/>
          <p:cNvSpPr/>
          <p:nvPr/>
        </p:nvSpPr>
        <p:spPr>
          <a:xfrm>
            <a:off x="899592" y="4005064"/>
            <a:ext cx="71840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Latin </a:t>
            </a:r>
            <a:r>
              <a:rPr lang="en-GB" sz="2800" i="1" dirty="0" err="1" smtClean="0"/>
              <a:t>habere</a:t>
            </a:r>
            <a:r>
              <a:rPr lang="en-GB" sz="2800" i="1" dirty="0" smtClean="0"/>
              <a:t> </a:t>
            </a:r>
            <a:r>
              <a:rPr lang="en-GB" sz="2800" dirty="0" smtClean="0"/>
              <a:t>(verb (V)) </a:t>
            </a:r>
            <a:endParaRPr lang="en-GB" sz="2800" dirty="0"/>
          </a:p>
        </p:txBody>
      </p:sp>
      <p:sp>
        <p:nvSpPr>
          <p:cNvPr id="10" name="矩形 9"/>
          <p:cNvSpPr/>
          <p:nvPr/>
        </p:nvSpPr>
        <p:spPr>
          <a:xfrm>
            <a:off x="4220344" y="4005064"/>
            <a:ext cx="3592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&gt;</a:t>
            </a:r>
            <a:endParaRPr lang="en-GB" sz="2800" dirty="0"/>
          </a:p>
        </p:txBody>
      </p:sp>
      <p:sp>
        <p:nvSpPr>
          <p:cNvPr id="11" name="矩形 10"/>
          <p:cNvSpPr/>
          <p:nvPr/>
        </p:nvSpPr>
        <p:spPr>
          <a:xfrm>
            <a:off x="4514147" y="4005064"/>
            <a:ext cx="35920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Future tense marker (T)</a:t>
            </a:r>
            <a:endParaRPr lang="en-GB" sz="2800" dirty="0"/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637220" y="5589240"/>
            <a:ext cx="46548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Romance future (V &gt; T)</a:t>
            </a:r>
            <a:endParaRPr lang="en-GB" sz="2800" dirty="0"/>
          </a:p>
        </p:txBody>
      </p:sp>
      <p:sp>
        <p:nvSpPr>
          <p:cNvPr id="14" name="內容版面配置區 2"/>
          <p:cNvSpPr txBox="1">
            <a:spLocks/>
          </p:cNvSpPr>
          <p:nvPr/>
        </p:nvSpPr>
        <p:spPr>
          <a:xfrm>
            <a:off x="4201616" y="5566283"/>
            <a:ext cx="1238672" cy="527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err="1" smtClean="0"/>
              <a:t>vs</a:t>
            </a:r>
            <a:endParaRPr lang="en-GB" sz="2800" dirty="0"/>
          </a:p>
        </p:txBody>
      </p:sp>
      <p:sp>
        <p:nvSpPr>
          <p:cNvPr id="15" name="內容版面配置區 2"/>
          <p:cNvSpPr txBox="1">
            <a:spLocks/>
          </p:cNvSpPr>
          <p:nvPr/>
        </p:nvSpPr>
        <p:spPr>
          <a:xfrm>
            <a:off x="4765803" y="5566283"/>
            <a:ext cx="4114800" cy="625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800" dirty="0" smtClean="0"/>
              <a:t>Chinese </a:t>
            </a:r>
            <a:r>
              <a:rPr lang="en-GB" sz="2800" i="1" dirty="0" smtClean="0"/>
              <a:t>de </a:t>
            </a:r>
            <a:r>
              <a:rPr lang="en-GB" sz="2800" dirty="0" smtClean="0"/>
              <a:t>(D &gt; T)</a:t>
            </a:r>
            <a:endParaRPr lang="en-GB" sz="2800" dirty="0"/>
          </a:p>
        </p:txBody>
      </p:sp>
      <p:sp>
        <p:nvSpPr>
          <p:cNvPr id="7" name="矩形 6"/>
          <p:cNvSpPr/>
          <p:nvPr/>
        </p:nvSpPr>
        <p:spPr>
          <a:xfrm>
            <a:off x="648072" y="5013176"/>
            <a:ext cx="78123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Both are geneses of verbal inflections under 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90061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(step a)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i="1" dirty="0" err="1" smtClean="0"/>
              <a:t>habere</a:t>
            </a:r>
            <a:r>
              <a:rPr lang="en-GB" sz="2800" i="1" dirty="0" smtClean="0"/>
              <a:t> </a:t>
            </a:r>
            <a:r>
              <a:rPr lang="en-GB" sz="2800" dirty="0" smtClean="0"/>
              <a:t>is either an auxiliary verb denoting obligation: </a:t>
            </a:r>
            <a:endParaRPr lang="en-GB" sz="2800" dirty="0"/>
          </a:p>
        </p:txBody>
      </p:sp>
      <p:sp>
        <p:nvSpPr>
          <p:cNvPr id="4" name="矩形 3"/>
          <p:cNvSpPr/>
          <p:nvPr/>
        </p:nvSpPr>
        <p:spPr>
          <a:xfrm>
            <a:off x="179512" y="2492896"/>
            <a:ext cx="813690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		     TP</a:t>
            </a:r>
          </a:p>
          <a:p>
            <a:r>
              <a:rPr lang="en-GB" sz="2000" dirty="0"/>
              <a:t>	</a:t>
            </a:r>
            <a:r>
              <a:rPr lang="en-GB" sz="2000" dirty="0" err="1" smtClean="0"/>
              <a:t>SpecT</a:t>
            </a:r>
            <a:r>
              <a:rPr lang="en-GB" sz="2000" dirty="0"/>
              <a:t>			T’</a:t>
            </a:r>
          </a:p>
          <a:p>
            <a:r>
              <a:rPr lang="en-GB" sz="2000" dirty="0"/>
              <a:t>		    </a:t>
            </a:r>
          </a:p>
          <a:p>
            <a:r>
              <a:rPr lang="en-GB" sz="2000" dirty="0"/>
              <a:t>             </a:t>
            </a:r>
            <a:r>
              <a:rPr lang="en-GB" sz="2000" dirty="0" err="1"/>
              <a:t>filius</a:t>
            </a:r>
            <a:r>
              <a:rPr lang="en-GB" sz="2000" dirty="0"/>
              <a:t> </a:t>
            </a:r>
            <a:r>
              <a:rPr lang="en-GB" sz="2000" dirty="0" err="1"/>
              <a:t>dei</a:t>
            </a:r>
            <a:endParaRPr lang="en-GB" sz="2000" dirty="0"/>
          </a:p>
          <a:p>
            <a:r>
              <a:rPr lang="en-GB" sz="2000" dirty="0"/>
              <a:t>			</a:t>
            </a:r>
            <a:r>
              <a:rPr lang="en-GB" sz="2000" dirty="0" smtClean="0"/>
              <a:t>T</a:t>
            </a:r>
            <a:r>
              <a:rPr lang="en-GB" sz="2000" dirty="0"/>
              <a:t>	          </a:t>
            </a:r>
            <a:r>
              <a:rPr lang="en-GB" sz="2000" dirty="0" smtClean="0"/>
              <a:t>		 </a:t>
            </a:r>
            <a:r>
              <a:rPr lang="en-GB" sz="2000" dirty="0" err="1" smtClean="0"/>
              <a:t>ModP</a:t>
            </a:r>
            <a:endParaRPr lang="en-GB" sz="2000" dirty="0"/>
          </a:p>
          <a:p>
            <a:r>
              <a:rPr lang="en-GB" sz="2000" dirty="0"/>
              <a:t>		</a:t>
            </a:r>
            <a:r>
              <a:rPr lang="en-GB" sz="2000" dirty="0" smtClean="0"/>
              <a:t>	</a:t>
            </a:r>
            <a:r>
              <a:rPr lang="en-GB" sz="2000" dirty="0" err="1" smtClean="0"/>
              <a:t>mori</a:t>
            </a:r>
            <a:r>
              <a:rPr lang="en-GB" sz="2000" dirty="0" smtClean="0"/>
              <a:t> </a:t>
            </a:r>
            <a:r>
              <a:rPr lang="en-GB" sz="2000" baseline="-25000" dirty="0" err="1"/>
              <a:t>i</a:t>
            </a:r>
            <a:r>
              <a:rPr lang="en-GB" sz="2000" dirty="0"/>
              <a:t>	           </a:t>
            </a:r>
            <a:r>
              <a:rPr lang="en-GB" sz="2000" dirty="0" smtClean="0"/>
              <a:t>		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					  Mod’</a:t>
            </a:r>
          </a:p>
          <a:p>
            <a:endParaRPr lang="en-GB" sz="2000" dirty="0"/>
          </a:p>
          <a:p>
            <a:r>
              <a:rPr lang="en-GB" sz="2000" dirty="0"/>
              <a:t> 		</a:t>
            </a:r>
            <a:r>
              <a:rPr lang="en-GB" sz="2000" dirty="0" smtClean="0"/>
              <a:t>		</a:t>
            </a:r>
            <a:r>
              <a:rPr lang="en-GB" sz="2000" dirty="0" err="1" smtClean="0"/>
              <a:t>Mod</a:t>
            </a:r>
            <a:r>
              <a:rPr lang="en-GB" sz="2000" baseline="-25000" dirty="0" err="1" smtClean="0"/>
              <a:t>obligation</a:t>
            </a:r>
            <a:r>
              <a:rPr lang="en-GB" sz="2000" baseline="-25000" dirty="0" smtClean="0"/>
              <a:t>	</a:t>
            </a:r>
            <a:r>
              <a:rPr lang="en-GB" sz="2000" dirty="0"/>
              <a:t>	VP</a:t>
            </a:r>
          </a:p>
          <a:p>
            <a:r>
              <a:rPr lang="en-GB" sz="2000" dirty="0"/>
              <a:t>			</a:t>
            </a:r>
            <a:r>
              <a:rPr lang="en-GB" sz="2000" dirty="0" smtClean="0"/>
              <a:t>	 </a:t>
            </a:r>
            <a:r>
              <a:rPr lang="en-GB" sz="2000" dirty="0" err="1"/>
              <a:t>habuit</a:t>
            </a:r>
            <a:r>
              <a:rPr lang="en-GB" sz="2000" dirty="0"/>
              <a:t>		</a:t>
            </a:r>
            <a:r>
              <a:rPr lang="en-GB" sz="2000" dirty="0" smtClean="0"/>
              <a:t>	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						V</a:t>
            </a:r>
            <a:r>
              <a:rPr lang="en-GB" sz="2000" dirty="0"/>
              <a:t>’</a:t>
            </a:r>
          </a:p>
          <a:p>
            <a:r>
              <a:rPr lang="en-GB" sz="2000" dirty="0"/>
              <a:t>						</a:t>
            </a:r>
            <a:r>
              <a:rPr lang="en-GB" sz="2000" dirty="0" smtClean="0"/>
              <a:t>	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						V</a:t>
            </a:r>
            <a:endParaRPr lang="en-GB" sz="2000" dirty="0"/>
          </a:p>
          <a:p>
            <a:r>
              <a:rPr lang="en-GB" sz="2000" dirty="0"/>
              <a:t>						</a:t>
            </a:r>
            <a:r>
              <a:rPr lang="en-GB" sz="2000" dirty="0" smtClean="0"/>
              <a:t>  	 </a:t>
            </a:r>
            <a:r>
              <a:rPr lang="en-GB" sz="2000" dirty="0"/>
              <a:t>t </a:t>
            </a:r>
            <a:r>
              <a:rPr lang="en-GB" sz="2000" baseline="-25000" dirty="0" err="1"/>
              <a:t>i</a:t>
            </a:r>
            <a:endParaRPr lang="en-GB" sz="2000" dirty="0"/>
          </a:p>
          <a:p>
            <a:endParaRPr lang="en-GB" sz="2000" dirty="0"/>
          </a:p>
        </p:txBody>
      </p:sp>
      <p:cxnSp>
        <p:nvCxnSpPr>
          <p:cNvPr id="6" name="直線接點 5"/>
          <p:cNvCxnSpPr/>
          <p:nvPr/>
        </p:nvCxnSpPr>
        <p:spPr>
          <a:xfrm flipH="1">
            <a:off x="1619672" y="2780928"/>
            <a:ext cx="864096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2483768" y="2780928"/>
            <a:ext cx="1440160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H="1">
            <a:off x="3059832" y="3068960"/>
            <a:ext cx="864096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3923928" y="3068960"/>
            <a:ext cx="2088232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6012160" y="4077072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 flipH="1">
            <a:off x="4499992" y="4653136"/>
            <a:ext cx="151216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6012160" y="4653136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6732240" y="515719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6732240" y="5805264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等腰三角形 23"/>
          <p:cNvSpPr/>
          <p:nvPr/>
        </p:nvSpPr>
        <p:spPr>
          <a:xfrm>
            <a:off x="1043608" y="3068960"/>
            <a:ext cx="792088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3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(step a)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Or </a:t>
            </a:r>
            <a:r>
              <a:rPr lang="en-GB" i="1" dirty="0" err="1" smtClean="0"/>
              <a:t>habere</a:t>
            </a:r>
            <a:r>
              <a:rPr lang="en-GB" i="1" dirty="0" smtClean="0"/>
              <a:t> </a:t>
            </a:r>
            <a:r>
              <a:rPr lang="en-GB" dirty="0" smtClean="0"/>
              <a:t>is a future tense marker: </a:t>
            </a:r>
            <a:endParaRPr lang="en-GB" dirty="0"/>
          </a:p>
        </p:txBody>
      </p:sp>
      <p:sp>
        <p:nvSpPr>
          <p:cNvPr id="19" name="矩形 18"/>
          <p:cNvSpPr/>
          <p:nvPr/>
        </p:nvSpPr>
        <p:spPr>
          <a:xfrm>
            <a:off x="395536" y="2204864"/>
            <a:ext cx="813690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				TP</a:t>
            </a:r>
            <a:endParaRPr lang="en-GB" sz="2400" dirty="0"/>
          </a:p>
          <a:p>
            <a:r>
              <a:rPr lang="en-GB" sz="2400" dirty="0"/>
              <a:t>	          </a:t>
            </a:r>
            <a:r>
              <a:rPr lang="en-GB" sz="2400" dirty="0" smtClean="0"/>
              <a:t>     </a:t>
            </a:r>
            <a:r>
              <a:rPr lang="en-GB" sz="2400" dirty="0" err="1" smtClean="0"/>
              <a:t>SpecT</a:t>
            </a:r>
            <a:r>
              <a:rPr lang="en-GB" sz="2400" dirty="0"/>
              <a:t>			T’</a:t>
            </a:r>
          </a:p>
          <a:p>
            <a:r>
              <a:rPr lang="en-GB" sz="2400" dirty="0"/>
              <a:t>					</a:t>
            </a:r>
          </a:p>
          <a:p>
            <a:r>
              <a:rPr lang="en-GB" sz="2400" dirty="0" smtClean="0"/>
              <a:t>	</a:t>
            </a:r>
            <a:r>
              <a:rPr lang="en-GB" sz="2400" dirty="0"/>
              <a:t>	</a:t>
            </a:r>
            <a:r>
              <a:rPr lang="en-GB" sz="2400" dirty="0" err="1" smtClean="0"/>
              <a:t>filius</a:t>
            </a:r>
            <a:r>
              <a:rPr lang="en-GB" sz="2400" dirty="0" smtClean="0"/>
              <a:t> </a:t>
            </a:r>
            <a:r>
              <a:rPr lang="en-GB" sz="2400" dirty="0" err="1"/>
              <a:t>dei</a:t>
            </a:r>
            <a:endParaRPr lang="en-GB" sz="2400" dirty="0"/>
          </a:p>
          <a:p>
            <a:r>
              <a:rPr lang="en-GB" sz="2400" dirty="0"/>
              <a:t>				</a:t>
            </a:r>
            <a:r>
              <a:rPr lang="en-GB" sz="2400" dirty="0" smtClean="0"/>
              <a:t>T</a:t>
            </a:r>
            <a:r>
              <a:rPr lang="en-GB" sz="2400" dirty="0"/>
              <a:t>		</a:t>
            </a:r>
            <a:r>
              <a:rPr lang="en-GB" sz="2400" dirty="0" smtClean="0"/>
              <a:t>VP</a:t>
            </a:r>
            <a:endParaRPr lang="en-GB" sz="2400" dirty="0"/>
          </a:p>
          <a:p>
            <a:r>
              <a:rPr lang="en-GB" sz="2400" dirty="0"/>
              <a:t>		</a:t>
            </a:r>
            <a:r>
              <a:rPr lang="en-GB" sz="2400" dirty="0" smtClean="0"/>
              <a:t>	  </a:t>
            </a:r>
            <a:r>
              <a:rPr lang="en-GB" sz="2400" dirty="0"/>
              <a:t>[</a:t>
            </a:r>
            <a:r>
              <a:rPr lang="en-GB" sz="2400" dirty="0" err="1"/>
              <a:t>mori-habuit</a:t>
            </a:r>
            <a:r>
              <a:rPr lang="en-GB" sz="2400" dirty="0"/>
              <a:t>] </a:t>
            </a:r>
            <a:r>
              <a:rPr lang="en-GB" sz="2400" baseline="-25000" dirty="0" err="1"/>
              <a:t>i</a:t>
            </a:r>
            <a:r>
              <a:rPr lang="en-GB" sz="2400" baseline="-25000" dirty="0"/>
              <a:t>	</a:t>
            </a:r>
            <a:endParaRPr lang="en-GB" sz="2400" dirty="0"/>
          </a:p>
          <a:p>
            <a:r>
              <a:rPr lang="en-GB" sz="2400" dirty="0"/>
              <a:t>	</a:t>
            </a:r>
            <a:r>
              <a:rPr lang="en-GB" sz="2400" dirty="0" smtClean="0"/>
              <a:t>		[</a:t>
            </a:r>
            <a:r>
              <a:rPr lang="en-GB" sz="2400" dirty="0" err="1"/>
              <a:t>tense:future</a:t>
            </a:r>
            <a:r>
              <a:rPr lang="en-GB" sz="2400" dirty="0"/>
              <a:t>]              </a:t>
            </a:r>
            <a:r>
              <a:rPr lang="en-GB" sz="2400" dirty="0" smtClean="0"/>
              <a:t> V’</a:t>
            </a:r>
          </a:p>
          <a:p>
            <a:endParaRPr lang="en-GB" sz="2400" dirty="0"/>
          </a:p>
          <a:p>
            <a:r>
              <a:rPr lang="en-GB" sz="2400" dirty="0" smtClean="0"/>
              <a:t>						V</a:t>
            </a:r>
          </a:p>
          <a:p>
            <a:r>
              <a:rPr lang="en-GB" sz="2400" dirty="0"/>
              <a:t>	</a:t>
            </a:r>
            <a:r>
              <a:rPr lang="en-GB" sz="2400" dirty="0" smtClean="0"/>
              <a:t>					t </a:t>
            </a:r>
            <a:r>
              <a:rPr lang="en-GB" sz="2400" baseline="-25000" dirty="0" err="1"/>
              <a:t>i</a:t>
            </a:r>
            <a:endParaRPr lang="en-GB" sz="2400" dirty="0"/>
          </a:p>
          <a:p>
            <a:endParaRPr lang="en-GB" sz="2400" dirty="0"/>
          </a:p>
        </p:txBody>
      </p:sp>
      <p:cxnSp>
        <p:nvCxnSpPr>
          <p:cNvPr id="21" name="直線接點 20"/>
          <p:cNvCxnSpPr/>
          <p:nvPr/>
        </p:nvCxnSpPr>
        <p:spPr>
          <a:xfrm flipH="1">
            <a:off x="2915816" y="2492896"/>
            <a:ext cx="1368152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4283968" y="2492896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H="1">
            <a:off x="4283968" y="2924944"/>
            <a:ext cx="792088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5076056" y="2924944"/>
            <a:ext cx="1008112" cy="7200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6084168" y="4005064"/>
            <a:ext cx="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接點 30"/>
          <p:cNvCxnSpPr/>
          <p:nvPr/>
        </p:nvCxnSpPr>
        <p:spPr>
          <a:xfrm>
            <a:off x="6084168" y="4725144"/>
            <a:ext cx="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等腰三角形 31"/>
          <p:cNvSpPr/>
          <p:nvPr/>
        </p:nvSpPr>
        <p:spPr>
          <a:xfrm>
            <a:off x="2267744" y="2924944"/>
            <a:ext cx="1080120" cy="504056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內容版面配置區 2"/>
          <p:cNvSpPr txBox="1">
            <a:spLocks/>
          </p:cNvSpPr>
          <p:nvPr/>
        </p:nvSpPr>
        <p:spPr>
          <a:xfrm>
            <a:off x="6248182" y="2539298"/>
            <a:ext cx="237626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3600" b="1" dirty="0" smtClean="0"/>
              <a:t>SIMPLER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42373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(step b)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Step b) is where the modal meaning is undermined, and this can be found in a particular type of ‘obligation/necessity’, which denotes ‘predestination’ (</a:t>
            </a:r>
            <a:r>
              <a:rPr lang="en-GB" sz="2400" dirty="0" err="1"/>
              <a:t>Benveniste</a:t>
            </a:r>
            <a:r>
              <a:rPr lang="en-GB" sz="2400" dirty="0"/>
              <a:t> (1968:89-90</a:t>
            </a:r>
            <a:r>
              <a:rPr lang="en-GB" sz="2400" dirty="0" smtClean="0"/>
              <a:t>), </a:t>
            </a:r>
            <a:r>
              <a:rPr lang="en-GB" sz="2400" dirty="0" err="1" smtClean="0"/>
              <a:t>Raiskila</a:t>
            </a:r>
            <a:r>
              <a:rPr lang="en-GB" sz="2400" dirty="0" smtClean="0"/>
              <a:t> </a:t>
            </a:r>
            <a:r>
              <a:rPr lang="en-GB" sz="2400" dirty="0"/>
              <a:t>(1990:214)) 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7544" y="25649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/>
              <a:t>in	nation-</a:t>
            </a:r>
            <a:r>
              <a:rPr lang="en-GB" sz="2400" dirty="0" err="1"/>
              <a:t>ibus</a:t>
            </a:r>
            <a:r>
              <a:rPr lang="en-GB" sz="2400" dirty="0"/>
              <a:t>	a	qui-bus			</a:t>
            </a:r>
            <a:r>
              <a:rPr lang="en-GB" sz="2400" dirty="0" err="1" smtClean="0"/>
              <a:t>magis</a:t>
            </a:r>
            <a:r>
              <a:rPr lang="en-GB" sz="2400" dirty="0"/>
              <a:t> </a:t>
            </a:r>
            <a:r>
              <a:rPr lang="en-GB" sz="2400" dirty="0" smtClean="0"/>
              <a:t>in</a:t>
            </a:r>
            <a:r>
              <a:rPr lang="en-GB" sz="2400" dirty="0"/>
              <a:t>	nation-ABL.PL	by	REL.PRO-ABL.PL		</a:t>
            </a:r>
            <a:r>
              <a:rPr lang="en-GB" sz="2400" dirty="0" smtClean="0"/>
              <a:t>most </a:t>
            </a:r>
            <a:r>
              <a:rPr lang="en-GB" sz="2400" dirty="0" err="1" smtClean="0"/>
              <a:t>suscip-i</a:t>
            </a:r>
            <a:r>
              <a:rPr lang="en-GB" sz="2400" dirty="0"/>
              <a:t>			</a:t>
            </a:r>
            <a:r>
              <a:rPr lang="en-GB" sz="2400" dirty="0" err="1" smtClean="0"/>
              <a:t>habe</a:t>
            </a:r>
            <a:r>
              <a:rPr lang="en-GB" sz="2400" dirty="0" smtClean="0"/>
              <a:t>-bat  </a:t>
            </a:r>
          </a:p>
          <a:p>
            <a:pPr marL="0" indent="0">
              <a:buNone/>
            </a:pPr>
            <a:r>
              <a:rPr lang="en-GB" sz="2400" dirty="0" smtClean="0"/>
              <a:t>accept-INF.PASS</a:t>
            </a:r>
            <a:r>
              <a:rPr lang="en-GB" sz="2400" dirty="0"/>
              <a:t>		</a:t>
            </a:r>
            <a:r>
              <a:rPr lang="en-GB" sz="2400" dirty="0" smtClean="0"/>
              <a:t>HABERE-3SG.IMPF     (Tertullian)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‘Among the nations by which most was to be accepted.’ </a:t>
            </a:r>
          </a:p>
        </p:txBody>
      </p:sp>
      <p:sp>
        <p:nvSpPr>
          <p:cNvPr id="5" name="矩形 4"/>
          <p:cNvSpPr/>
          <p:nvPr/>
        </p:nvSpPr>
        <p:spPr>
          <a:xfrm>
            <a:off x="395536" y="4509120"/>
            <a:ext cx="82265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The subject (</a:t>
            </a:r>
            <a:r>
              <a:rPr lang="en-GB" sz="2400" i="1" dirty="0" err="1" smtClean="0"/>
              <a:t>magis</a:t>
            </a:r>
            <a:r>
              <a:rPr lang="en-GB" sz="2400" dirty="0" smtClean="0"/>
              <a:t>) is ‘obliged by fate’ to be accepted and shows no ‘intention’ or ‘volition’. </a:t>
            </a:r>
            <a:endParaRPr lang="en-GB" sz="2400" dirty="0"/>
          </a:p>
        </p:txBody>
      </p:sp>
      <p:sp>
        <p:nvSpPr>
          <p:cNvPr id="6" name="矩形 5"/>
          <p:cNvSpPr/>
          <p:nvPr/>
        </p:nvSpPr>
        <p:spPr>
          <a:xfrm>
            <a:off x="395536" y="5157192"/>
            <a:ext cx="822657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Since </a:t>
            </a:r>
            <a:r>
              <a:rPr lang="en-GB" sz="2400" dirty="0"/>
              <a:t>‘intention/volition’ is semantically related with ‘obligation/necessity’ (</a:t>
            </a:r>
            <a:r>
              <a:rPr lang="en-GB" sz="2400" dirty="0" err="1"/>
              <a:t>Bybee</a:t>
            </a:r>
            <a:r>
              <a:rPr lang="en-GB" sz="2400" dirty="0"/>
              <a:t> et </a:t>
            </a:r>
            <a:r>
              <a:rPr lang="en-GB" sz="2400" dirty="0" err="1"/>
              <a:t>alii</a:t>
            </a:r>
            <a:r>
              <a:rPr lang="en-GB" sz="2400" dirty="0"/>
              <a:t> (</a:t>
            </a:r>
            <a:r>
              <a:rPr lang="en-GB" sz="2400" dirty="0" smtClean="0"/>
              <a:t>1991:26-29), Fleischman (1982:56-58)), </a:t>
            </a:r>
            <a:r>
              <a:rPr lang="en-GB" sz="2400" dirty="0"/>
              <a:t>the absence of ‘intention/volition’ weakens ‘obligation/necessity</a:t>
            </a:r>
            <a:r>
              <a:rPr lang="en-GB" sz="2400" dirty="0" smtClean="0"/>
              <a:t>’.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7394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(step b)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2143397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	  </a:t>
            </a:r>
            <a:r>
              <a:rPr lang="en-GB" sz="2000" dirty="0" smtClean="0"/>
              <a:t>	  </a:t>
            </a:r>
            <a:r>
              <a:rPr lang="en-GB" sz="2000" dirty="0"/>
              <a:t>TP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err="1"/>
              <a:t>SpecT</a:t>
            </a:r>
            <a:r>
              <a:rPr lang="en-GB" sz="2000" dirty="0"/>
              <a:t>			T</a:t>
            </a:r>
            <a:r>
              <a:rPr lang="en-GB" sz="2000" dirty="0" smtClean="0"/>
              <a:t>’</a:t>
            </a:r>
          </a:p>
          <a:p>
            <a:pPr marL="0" indent="0">
              <a:buNone/>
            </a:pPr>
            <a:r>
              <a:rPr lang="en-GB" sz="2000" dirty="0" smtClean="0"/>
              <a:t>              </a:t>
            </a:r>
            <a:r>
              <a:rPr lang="en-GB" sz="2000" dirty="0" err="1"/>
              <a:t>magis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	</a:t>
            </a:r>
            <a:r>
              <a:rPr lang="en-GB" sz="2000" dirty="0" smtClean="0"/>
              <a:t>T</a:t>
            </a:r>
            <a:r>
              <a:rPr lang="en-GB" sz="2000" dirty="0"/>
              <a:t>	           </a:t>
            </a:r>
            <a:r>
              <a:rPr lang="en-GB" sz="2000" dirty="0" smtClean="0"/>
              <a:t>    </a:t>
            </a:r>
            <a:r>
              <a:rPr lang="en-GB" sz="2000" dirty="0" err="1" smtClean="0"/>
              <a:t>ModP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</a:t>
            </a:r>
            <a:r>
              <a:rPr lang="en-GB" sz="2000" dirty="0" smtClean="0"/>
              <a:t>	 </a:t>
            </a:r>
            <a:r>
              <a:rPr lang="en-GB" sz="2000" dirty="0" err="1"/>
              <a:t>suscipi</a:t>
            </a:r>
            <a:r>
              <a:rPr lang="en-GB" sz="2000" dirty="0"/>
              <a:t> </a:t>
            </a:r>
            <a:r>
              <a:rPr lang="en-GB" sz="2000" baseline="-25000" dirty="0" err="1"/>
              <a:t>i</a:t>
            </a:r>
            <a:r>
              <a:rPr lang="en-GB" sz="2000" dirty="0"/>
              <a:t>	         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		 </a:t>
            </a:r>
            <a:r>
              <a:rPr lang="en-GB" sz="2000" dirty="0"/>
              <a:t>Mod’</a:t>
            </a:r>
          </a:p>
          <a:p>
            <a:pPr marL="0" indent="0">
              <a:buNone/>
            </a:pPr>
            <a:r>
              <a:rPr lang="en-GB" sz="2000" dirty="0"/>
              <a:t> 				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          </a:t>
            </a:r>
            <a:r>
              <a:rPr lang="en-GB" sz="2000" dirty="0" err="1" smtClean="0"/>
              <a:t>Mod</a:t>
            </a:r>
            <a:r>
              <a:rPr lang="en-GB" sz="2000" baseline="-25000" dirty="0" err="1" smtClean="0"/>
              <a:t>obligation</a:t>
            </a:r>
            <a:r>
              <a:rPr lang="en-GB" sz="2000" baseline="-25000" dirty="0" smtClean="0"/>
              <a:t>/necessity</a:t>
            </a:r>
            <a:r>
              <a:rPr lang="en-GB" sz="2000" dirty="0"/>
              <a:t>	</a:t>
            </a:r>
            <a:r>
              <a:rPr lang="en-GB" sz="2000" dirty="0" smtClean="0"/>
              <a:t>	VP</a:t>
            </a:r>
          </a:p>
          <a:p>
            <a:pPr marL="0" indent="0">
              <a:buNone/>
            </a:pPr>
            <a:r>
              <a:rPr lang="en-GB" sz="2000" dirty="0" smtClean="0"/>
              <a:t>		</a:t>
            </a:r>
            <a:r>
              <a:rPr lang="en-GB" sz="2000" dirty="0"/>
              <a:t>	</a:t>
            </a:r>
            <a:r>
              <a:rPr lang="en-GB" sz="2000" dirty="0" smtClean="0"/>
              <a:t>	</a:t>
            </a:r>
            <a:r>
              <a:rPr lang="en-GB" sz="2000" dirty="0" err="1" smtClean="0"/>
              <a:t>habebat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				V’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							</a:t>
            </a:r>
            <a:r>
              <a:rPr lang="en-GB" sz="2000" dirty="0" smtClean="0"/>
              <a:t>V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				                </a:t>
            </a:r>
            <a:r>
              <a:rPr lang="en-GB" sz="2000" dirty="0" smtClean="0"/>
              <a:t> </a:t>
            </a:r>
            <a:r>
              <a:rPr lang="en-GB" sz="2000" dirty="0"/>
              <a:t>t </a:t>
            </a:r>
            <a:r>
              <a:rPr lang="en-GB" sz="2000" baseline="-25000" dirty="0" err="1"/>
              <a:t>i</a:t>
            </a:r>
            <a:endParaRPr lang="en-GB" sz="2000" dirty="0"/>
          </a:p>
          <a:p>
            <a:endParaRPr lang="en-GB" sz="2000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1907704" y="2420888"/>
            <a:ext cx="72008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2627784" y="2420888"/>
            <a:ext cx="165618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3419872" y="2780928"/>
            <a:ext cx="828092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4283968" y="2780928"/>
            <a:ext cx="108012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5364088" y="3501008"/>
            <a:ext cx="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4572000" y="4293096"/>
            <a:ext cx="936104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5508104" y="4293096"/>
            <a:ext cx="1512168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7020272" y="5805264"/>
            <a:ext cx="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7092280" y="5013176"/>
            <a:ext cx="0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矩形 22"/>
          <p:cNvSpPr/>
          <p:nvPr/>
        </p:nvSpPr>
        <p:spPr>
          <a:xfrm>
            <a:off x="323528" y="1057763"/>
            <a:ext cx="82265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Either </a:t>
            </a:r>
            <a:r>
              <a:rPr lang="en-GB" sz="2800" i="1" dirty="0" err="1" smtClean="0"/>
              <a:t>habere</a:t>
            </a:r>
            <a:r>
              <a:rPr lang="en-GB" sz="2800" i="1" dirty="0" smtClean="0"/>
              <a:t> </a:t>
            </a:r>
            <a:r>
              <a:rPr lang="en-GB" sz="2800" dirty="0" smtClean="0"/>
              <a:t>denotes ‘</a:t>
            </a:r>
            <a:r>
              <a:rPr lang="en-GB" sz="2800" dirty="0"/>
              <a:t>obligation/necessity</a:t>
            </a:r>
            <a:r>
              <a:rPr lang="en-GB" sz="2800" dirty="0" smtClean="0"/>
              <a:t>’, as determined by fate: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87683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(step b)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99938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		TP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err="1"/>
              <a:t>SpecT</a:t>
            </a:r>
            <a:r>
              <a:rPr lang="en-GB" sz="2000" dirty="0"/>
              <a:t>		</a:t>
            </a:r>
            <a:r>
              <a:rPr lang="en-GB" sz="2000" dirty="0" smtClean="0"/>
              <a:t>	T</a:t>
            </a:r>
            <a:r>
              <a:rPr lang="en-GB" sz="2000" dirty="0"/>
              <a:t>’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err="1" smtClean="0"/>
              <a:t>magis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	T		VP</a:t>
            </a:r>
          </a:p>
          <a:p>
            <a:pPr marL="0" indent="0">
              <a:buNone/>
            </a:pPr>
            <a:r>
              <a:rPr lang="en-GB" sz="2000" dirty="0"/>
              <a:t>		</a:t>
            </a:r>
            <a:r>
              <a:rPr lang="en-GB" sz="2000" dirty="0" err="1" smtClean="0"/>
              <a:t>suscipi-habebat</a:t>
            </a:r>
            <a:r>
              <a:rPr lang="en-GB" sz="2000" dirty="0" smtClean="0"/>
              <a:t> </a:t>
            </a:r>
            <a:r>
              <a:rPr lang="en-GB" sz="2000" baseline="-25000" dirty="0" err="1"/>
              <a:t>i</a:t>
            </a:r>
            <a:r>
              <a:rPr lang="en-GB" sz="2000" dirty="0"/>
              <a:t>	</a:t>
            </a:r>
            <a:r>
              <a:rPr lang="en-GB" sz="2000" dirty="0" smtClean="0"/>
              <a:t>	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		V</a:t>
            </a:r>
            <a:r>
              <a:rPr lang="en-GB" sz="2000" dirty="0"/>
              <a:t>’</a:t>
            </a:r>
          </a:p>
          <a:p>
            <a:pPr marL="0" indent="0">
              <a:buNone/>
            </a:pPr>
            <a:r>
              <a:rPr lang="en-GB" sz="2000" dirty="0"/>
              <a:t>		</a:t>
            </a:r>
            <a:r>
              <a:rPr lang="en-GB" sz="2000" dirty="0" smtClean="0"/>
              <a:t>[+</a:t>
            </a:r>
            <a:r>
              <a:rPr lang="en-GB" sz="2000" dirty="0" err="1"/>
              <a:t>tense:future</a:t>
            </a:r>
            <a:r>
              <a:rPr lang="en-GB" sz="2000" dirty="0"/>
              <a:t>]		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		V 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			</a:t>
            </a:r>
            <a:r>
              <a:rPr lang="en-GB" sz="2000" dirty="0" smtClean="0"/>
              <a:t>t</a:t>
            </a:r>
            <a:r>
              <a:rPr lang="en-GB" sz="2000" baseline="-25000" dirty="0" smtClean="0"/>
              <a:t> </a:t>
            </a:r>
            <a:r>
              <a:rPr lang="en-GB" sz="2000" baseline="-25000" dirty="0" err="1"/>
              <a:t>i</a:t>
            </a:r>
            <a:endParaRPr lang="en-GB" sz="2000" dirty="0"/>
          </a:p>
          <a:p>
            <a:endParaRPr lang="en-GB" sz="2000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1907704" y="2276872"/>
            <a:ext cx="576064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2483768" y="2276872"/>
            <a:ext cx="180020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3383868" y="2636912"/>
            <a:ext cx="90010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4283968" y="2636912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5220072" y="4149080"/>
            <a:ext cx="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>
            <a:off x="5220072" y="3356992"/>
            <a:ext cx="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內容版面配置區 2"/>
          <p:cNvSpPr txBox="1">
            <a:spLocks/>
          </p:cNvSpPr>
          <p:nvPr/>
        </p:nvSpPr>
        <p:spPr>
          <a:xfrm>
            <a:off x="6248182" y="2539298"/>
            <a:ext cx="237626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3600" b="1" dirty="0" smtClean="0"/>
              <a:t>SIMPLER</a:t>
            </a:r>
            <a:endParaRPr lang="en-GB" sz="3600" b="1" dirty="0"/>
          </a:p>
        </p:txBody>
      </p:sp>
      <p:sp>
        <p:nvSpPr>
          <p:cNvPr id="17" name="矩形 16"/>
          <p:cNvSpPr/>
          <p:nvPr/>
        </p:nvSpPr>
        <p:spPr>
          <a:xfrm>
            <a:off x="539552" y="1196752"/>
            <a:ext cx="8226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Or if </a:t>
            </a:r>
            <a:r>
              <a:rPr lang="en-GB" sz="2400" dirty="0"/>
              <a:t>‘obligation/necessity</a:t>
            </a:r>
            <a:r>
              <a:rPr lang="en-GB" sz="2400" dirty="0" smtClean="0"/>
              <a:t>’ is weakened, what is left is ‘futurity’. </a:t>
            </a:r>
            <a:endParaRPr lang="en-GB" sz="2400" dirty="0"/>
          </a:p>
        </p:txBody>
      </p:sp>
      <p:sp>
        <p:nvSpPr>
          <p:cNvPr id="18" name="矩形 17"/>
          <p:cNvSpPr/>
          <p:nvPr/>
        </p:nvSpPr>
        <p:spPr>
          <a:xfrm>
            <a:off x="6338446" y="314735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/>
              <a:t>XXXXXX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12559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(step c)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err="1" smtClean="0"/>
              <a:t>si</a:t>
            </a:r>
            <a:r>
              <a:rPr lang="en-GB" sz="2800" dirty="0"/>
              <a:t>	</a:t>
            </a:r>
            <a:r>
              <a:rPr lang="en-GB" sz="2800" dirty="0" err="1"/>
              <a:t>sustul-eris</a:t>
            </a:r>
            <a:r>
              <a:rPr lang="en-GB" sz="2800" dirty="0"/>
              <a:t>		 </a:t>
            </a:r>
            <a:r>
              <a:rPr lang="en-GB" sz="2800" dirty="0" smtClean="0"/>
              <a:t>  </a:t>
            </a:r>
            <a:r>
              <a:rPr lang="en-GB" sz="2800" dirty="0" err="1" smtClean="0"/>
              <a:t>ist</a:t>
            </a:r>
            <a:r>
              <a:rPr lang="en-GB" sz="2800" dirty="0" smtClean="0"/>
              <a:t>-am</a:t>
            </a:r>
            <a:r>
              <a:rPr lang="en-GB" sz="2800" dirty="0"/>
              <a:t>	</a:t>
            </a:r>
            <a:r>
              <a:rPr lang="en-GB" sz="2800" dirty="0" err="1"/>
              <a:t>terti</a:t>
            </a:r>
            <a:r>
              <a:rPr lang="en-GB" sz="2800" dirty="0"/>
              <a:t>-am,</a:t>
            </a:r>
          </a:p>
          <a:p>
            <a:pPr marL="0" indent="0">
              <a:buNone/>
            </a:pPr>
            <a:r>
              <a:rPr lang="en-GB" sz="2800" dirty="0" smtClean="0"/>
              <a:t>if</a:t>
            </a:r>
            <a:r>
              <a:rPr lang="en-GB" sz="2800" dirty="0"/>
              <a:t>	</a:t>
            </a:r>
            <a:r>
              <a:rPr lang="en-GB" sz="2800" dirty="0" err="1" smtClean="0"/>
              <a:t>take.away</a:t>
            </a:r>
            <a:r>
              <a:rPr lang="en-GB" sz="2800" dirty="0" smtClean="0"/>
              <a:t>-FUT.PERF that	</a:t>
            </a:r>
            <a:r>
              <a:rPr lang="en-GB" sz="2800" dirty="0"/>
              <a:t>	</a:t>
            </a:r>
            <a:r>
              <a:rPr lang="en-GB" sz="2800" dirty="0" smtClean="0"/>
              <a:t>third</a:t>
            </a:r>
            <a:endParaRPr lang="en-GB" sz="2800" dirty="0"/>
          </a:p>
          <a:p>
            <a:pPr marL="0" indent="0">
              <a:buNone/>
            </a:pPr>
            <a:r>
              <a:rPr lang="en-GB" sz="2800" dirty="0" err="1"/>
              <a:t>reman</a:t>
            </a:r>
            <a:r>
              <a:rPr lang="en-GB" sz="2800" dirty="0"/>
              <a:t>-ere	</a:t>
            </a:r>
            <a:r>
              <a:rPr lang="en-GB" sz="2800" dirty="0" err="1"/>
              <a:t>hab-ent</a:t>
            </a:r>
            <a:r>
              <a:rPr lang="en-GB" sz="2800" dirty="0"/>
              <a:t>		</a:t>
            </a:r>
            <a:r>
              <a:rPr lang="en-GB" sz="2800" dirty="0" smtClean="0"/>
              <a:t>du-</a:t>
            </a:r>
            <a:r>
              <a:rPr lang="en-GB" sz="2800" dirty="0" err="1" smtClean="0"/>
              <a:t>ae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remain-INF  HABERE-3PL.PRES</a:t>
            </a:r>
            <a:r>
              <a:rPr lang="en-GB" sz="2800" dirty="0"/>
              <a:t>	</a:t>
            </a:r>
            <a:r>
              <a:rPr lang="en-GB" sz="2800" dirty="0" smtClean="0"/>
              <a:t>two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‘</a:t>
            </a:r>
            <a:r>
              <a:rPr lang="en-GB" sz="2800" dirty="0"/>
              <a:t>I</a:t>
            </a:r>
            <a:r>
              <a:rPr lang="en-GB" sz="2800" dirty="0" smtClean="0"/>
              <a:t>f </a:t>
            </a:r>
            <a:r>
              <a:rPr lang="en-GB" sz="2800" dirty="0"/>
              <a:t>you take away that third syllable, two will remain.’ (</a:t>
            </a:r>
            <a:r>
              <a:rPr lang="en-GB" sz="2800" dirty="0" err="1"/>
              <a:t>Pompeius</a:t>
            </a:r>
            <a:r>
              <a:rPr lang="en-GB" sz="2800" dirty="0"/>
              <a:t> </a:t>
            </a:r>
            <a:r>
              <a:rPr lang="en-GB" sz="2800" dirty="0" smtClean="0"/>
              <a:t>129.26, 5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-6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century AD)</a:t>
            </a:r>
            <a:endParaRPr lang="en-GB" sz="2800" dirty="0"/>
          </a:p>
          <a:p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395536" y="4614227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Since the verb in the </a:t>
            </a:r>
            <a:r>
              <a:rPr lang="en-GB" sz="2400" dirty="0" err="1"/>
              <a:t>protasis</a:t>
            </a:r>
            <a:r>
              <a:rPr lang="en-GB" sz="2400" dirty="0"/>
              <a:t> (</a:t>
            </a:r>
            <a:r>
              <a:rPr lang="en-GB" sz="2400" i="1" dirty="0" err="1"/>
              <a:t>sustuleris</a:t>
            </a:r>
            <a:r>
              <a:rPr lang="en-GB" sz="2400" dirty="0"/>
              <a:t>) has future reference, the main verb of the apodosis (</a:t>
            </a:r>
            <a:r>
              <a:rPr lang="en-GB" sz="2400" i="1" dirty="0" err="1"/>
              <a:t>remanere</a:t>
            </a:r>
            <a:r>
              <a:rPr lang="en-GB" sz="2400" i="1" dirty="0"/>
              <a:t> </a:t>
            </a:r>
            <a:r>
              <a:rPr lang="en-GB" sz="2400" i="1" dirty="0" err="1"/>
              <a:t>habent</a:t>
            </a:r>
            <a:r>
              <a:rPr lang="en-GB" sz="2400" dirty="0"/>
              <a:t>) must be analysed as </a:t>
            </a:r>
            <a:r>
              <a:rPr lang="en-GB" sz="2400" dirty="0" smtClean="0"/>
              <a:t>future.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53979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(step c)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			CP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	C’</a:t>
            </a:r>
          </a:p>
          <a:p>
            <a:pPr marL="0" indent="0">
              <a:buNone/>
            </a:pPr>
            <a:r>
              <a:rPr lang="en-GB" sz="2000" dirty="0"/>
              <a:t>		C			TP</a:t>
            </a:r>
          </a:p>
          <a:p>
            <a:pPr marL="0" indent="0">
              <a:buNone/>
            </a:pPr>
            <a:r>
              <a:rPr lang="en-GB" sz="2000" dirty="0"/>
              <a:t>				</a:t>
            </a:r>
            <a:r>
              <a:rPr lang="en-GB" sz="2000" dirty="0" err="1"/>
              <a:t>SpecT</a:t>
            </a:r>
            <a:r>
              <a:rPr lang="en-GB" sz="2000" dirty="0"/>
              <a:t>		T’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err="1"/>
              <a:t>remanere-habent</a:t>
            </a:r>
            <a:r>
              <a:rPr lang="en-GB" sz="2000" dirty="0"/>
              <a:t> </a:t>
            </a:r>
            <a:r>
              <a:rPr lang="en-GB" sz="2000" baseline="-25000" dirty="0" err="1"/>
              <a:t>i</a:t>
            </a:r>
            <a:r>
              <a:rPr lang="en-GB" sz="2000" dirty="0"/>
              <a:t>	</a:t>
            </a:r>
            <a:r>
              <a:rPr lang="en-GB" sz="2000" dirty="0" err="1"/>
              <a:t>duae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			T		VP</a:t>
            </a:r>
          </a:p>
          <a:p>
            <a:pPr marL="0" indent="0">
              <a:buNone/>
            </a:pPr>
            <a:r>
              <a:rPr lang="en-GB" sz="2000" dirty="0"/>
              <a:t>					t </a:t>
            </a:r>
            <a:r>
              <a:rPr lang="en-GB" sz="2000" baseline="-25000" dirty="0"/>
              <a:t>i	</a:t>
            </a:r>
            <a:r>
              <a:rPr lang="en-GB" sz="2000" dirty="0"/>
              <a:t>	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 smtClean="0"/>
              <a:t>							V</a:t>
            </a:r>
            <a:r>
              <a:rPr lang="en-GB" sz="2000" dirty="0"/>
              <a:t>’</a:t>
            </a:r>
          </a:p>
          <a:p>
            <a:pPr marL="0" indent="0">
              <a:buNone/>
            </a:pPr>
            <a:r>
              <a:rPr lang="en-GB" sz="2000" dirty="0"/>
              <a:t>			             </a:t>
            </a:r>
            <a:r>
              <a:rPr lang="en-GB" sz="2000" dirty="0" smtClean="0"/>
              <a:t>      </a:t>
            </a:r>
            <a:r>
              <a:rPr lang="en-GB" sz="2000" dirty="0"/>
              <a:t>[</a:t>
            </a:r>
            <a:r>
              <a:rPr lang="en-GB" sz="2000" dirty="0" err="1"/>
              <a:t>tense:future</a:t>
            </a:r>
            <a:r>
              <a:rPr lang="en-GB" sz="2000" dirty="0"/>
              <a:t>]		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				V 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					t</a:t>
            </a:r>
            <a:r>
              <a:rPr lang="en-GB" sz="2000" baseline="-25000" dirty="0"/>
              <a:t> </a:t>
            </a:r>
            <a:r>
              <a:rPr lang="en-GB" sz="2000" baseline="-25000" dirty="0" err="1"/>
              <a:t>i</a:t>
            </a:r>
            <a:endParaRPr lang="en-GB" sz="2000" dirty="0"/>
          </a:p>
          <a:p>
            <a:endParaRPr lang="en-GB" sz="2000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3347864" y="1916832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H="1">
            <a:off x="2555776" y="2276872"/>
            <a:ext cx="79208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3347864" y="2276872"/>
            <a:ext cx="18722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4572000" y="2636912"/>
            <a:ext cx="648072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5220072" y="2636912"/>
            <a:ext cx="86409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5220072" y="2996952"/>
            <a:ext cx="864096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6084168" y="2996952"/>
            <a:ext cx="1008112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7020272" y="371703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7020272" y="4437112"/>
            <a:ext cx="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等腰三角形 21"/>
          <p:cNvSpPr/>
          <p:nvPr/>
        </p:nvSpPr>
        <p:spPr>
          <a:xfrm>
            <a:off x="1619672" y="2636912"/>
            <a:ext cx="1584176" cy="504056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矩形 22"/>
          <p:cNvSpPr/>
          <p:nvPr/>
        </p:nvSpPr>
        <p:spPr>
          <a:xfrm>
            <a:off x="683568" y="5733256"/>
            <a:ext cx="82265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Such is the </a:t>
            </a:r>
            <a:r>
              <a:rPr lang="en-GB" sz="2000" dirty="0" err="1" smtClean="0"/>
              <a:t>grammaticalization</a:t>
            </a:r>
            <a:r>
              <a:rPr lang="en-GB" sz="2000" dirty="0" smtClean="0"/>
              <a:t> of the Romance future, and it displays ‘structural simplification’ in all its steps.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94658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Chinese </a:t>
            </a:r>
            <a:r>
              <a:rPr lang="en-GB" i="1" dirty="0" smtClean="0"/>
              <a:t>de </a:t>
            </a:r>
            <a:r>
              <a:rPr lang="en-GB" dirty="0" smtClean="0"/>
              <a:t>(lateral </a:t>
            </a:r>
            <a:r>
              <a:rPr lang="en-GB" dirty="0" err="1" smtClean="0"/>
              <a:t>grammaticalization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 smtClean="0"/>
              <a:t>4)	wo</a:t>
            </a:r>
            <a:r>
              <a:rPr lang="it-IT" sz="2800" dirty="0"/>
              <a:t>	shi	zuotian	</a:t>
            </a:r>
            <a:r>
              <a:rPr lang="it-IT" sz="2800" dirty="0" smtClean="0"/>
              <a:t>mai</a:t>
            </a:r>
            <a:r>
              <a:rPr lang="it-IT" sz="2800" dirty="0"/>
              <a:t>		piao	de	</a:t>
            </a:r>
            <a:r>
              <a:rPr lang="en-GB" sz="2800" dirty="0" smtClean="0"/>
              <a:t>I</a:t>
            </a:r>
            <a:r>
              <a:rPr lang="en-GB" sz="2800" dirty="0"/>
              <a:t>	be	yesterday	buy		ticket	DE</a:t>
            </a:r>
          </a:p>
          <a:p>
            <a:pPr marL="0" indent="0">
              <a:buNone/>
            </a:pPr>
            <a:r>
              <a:rPr lang="en-GB" sz="2800" dirty="0" smtClean="0"/>
              <a:t>5)	</a:t>
            </a:r>
            <a:r>
              <a:rPr lang="en-GB" sz="2800" dirty="0" err="1" smtClean="0"/>
              <a:t>wo</a:t>
            </a:r>
            <a:r>
              <a:rPr lang="en-GB" sz="2800" dirty="0"/>
              <a:t>	</a:t>
            </a:r>
            <a:r>
              <a:rPr lang="en-GB" sz="2800" dirty="0" err="1"/>
              <a:t>shi</a:t>
            </a:r>
            <a:r>
              <a:rPr lang="en-GB" sz="2800" dirty="0"/>
              <a:t>	</a:t>
            </a:r>
            <a:r>
              <a:rPr lang="en-GB" sz="2800" dirty="0" err="1"/>
              <a:t>zuotian</a:t>
            </a:r>
            <a:r>
              <a:rPr lang="en-GB" sz="2800" dirty="0"/>
              <a:t>	</a:t>
            </a:r>
            <a:r>
              <a:rPr lang="en-GB" sz="2800" dirty="0" err="1" smtClean="0"/>
              <a:t>mai</a:t>
            </a:r>
            <a:r>
              <a:rPr lang="en-GB" sz="2800" dirty="0"/>
              <a:t>		de	</a:t>
            </a:r>
            <a:r>
              <a:rPr lang="en-GB" sz="2800" dirty="0" err="1"/>
              <a:t>piao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	I</a:t>
            </a:r>
            <a:r>
              <a:rPr lang="en-GB" sz="2800" dirty="0"/>
              <a:t>	be	yesterday	buy		</a:t>
            </a:r>
            <a:r>
              <a:rPr lang="en-GB" sz="2800" dirty="0" smtClean="0"/>
              <a:t>DE     ticket</a:t>
            </a:r>
            <a:endParaRPr lang="en-GB" sz="2800" dirty="0"/>
          </a:p>
          <a:p>
            <a:pPr marL="0" indent="0">
              <a:buNone/>
            </a:pPr>
            <a:r>
              <a:rPr lang="en-GB" sz="2800" dirty="0" smtClean="0"/>
              <a:t>‘It was yesterday that I bought the ticket.’ </a:t>
            </a:r>
            <a:endParaRPr lang="en-GB" sz="2800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67544" y="422108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800" dirty="0"/>
              <a:t>S &amp; W (2002:171) </a:t>
            </a:r>
            <a:r>
              <a:rPr lang="en-GB" sz="2800" dirty="0" smtClean="0"/>
              <a:t>argue </a:t>
            </a:r>
            <a:r>
              <a:rPr lang="en-GB" sz="2800" dirty="0"/>
              <a:t>that 5 is derived from 4 since 4 is attested earlier </a:t>
            </a:r>
            <a:r>
              <a:rPr lang="en-GB" sz="2800" dirty="0" smtClean="0"/>
              <a:t>than 5 and </a:t>
            </a:r>
            <a:r>
              <a:rPr lang="en-GB" sz="2800" dirty="0"/>
              <a:t>5 only occurs in certain dialects whereas 4 is pan-Chinese. </a:t>
            </a:r>
          </a:p>
        </p:txBody>
      </p:sp>
    </p:spTree>
    <p:extLst>
      <p:ext uri="{BB962C8B-B14F-4D97-AF65-F5344CB8AC3E}">
        <p14:creationId xmlns:p14="http://schemas.microsoft.com/office/powerpoint/2010/main" val="106367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(step a) 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4)	TP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err="1" smtClean="0"/>
              <a:t>SpecT</a:t>
            </a:r>
            <a:r>
              <a:rPr lang="en-GB" sz="1800" dirty="0"/>
              <a:t>		T’</a:t>
            </a:r>
          </a:p>
          <a:p>
            <a:pPr marL="0" indent="0">
              <a:buNone/>
            </a:pPr>
            <a:r>
              <a:rPr lang="en-GB" sz="1800" dirty="0" smtClean="0"/>
              <a:t>   </a:t>
            </a:r>
            <a:r>
              <a:rPr lang="en-GB" sz="1800" dirty="0" err="1"/>
              <a:t>wo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T		VP</a:t>
            </a:r>
          </a:p>
          <a:p>
            <a:pPr marL="0" indent="0">
              <a:buNone/>
            </a:pPr>
            <a:r>
              <a:rPr lang="en-GB" sz="1800" dirty="0" smtClean="0"/>
              <a:t>                 </a:t>
            </a:r>
            <a:r>
              <a:rPr lang="en-GB" sz="1800" dirty="0" err="1"/>
              <a:t>shi</a:t>
            </a:r>
            <a:r>
              <a:rPr lang="en-GB" sz="1800" dirty="0"/>
              <a:t>	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			V’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V</a:t>
            </a:r>
            <a:r>
              <a:rPr lang="en-GB" sz="1800" dirty="0"/>
              <a:t>		DP</a:t>
            </a:r>
          </a:p>
          <a:p>
            <a:pPr marL="0" indent="0">
              <a:buNone/>
            </a:pPr>
            <a:r>
              <a:rPr lang="en-GB" sz="1800" dirty="0" smtClean="0"/>
              <a:t>		Ø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</a:t>
            </a:r>
            <a:r>
              <a:rPr lang="en-GB" sz="1800" dirty="0" err="1" smtClean="0"/>
              <a:t>SpecD</a:t>
            </a:r>
            <a:r>
              <a:rPr lang="en-GB" sz="1800" dirty="0"/>
              <a:t>		</a:t>
            </a:r>
            <a:r>
              <a:rPr lang="en-GB" sz="1800" dirty="0" smtClean="0"/>
              <a:t>	D</a:t>
            </a:r>
            <a:r>
              <a:rPr lang="en-GB" sz="1800" dirty="0"/>
              <a:t>’</a:t>
            </a:r>
          </a:p>
          <a:p>
            <a:pPr marL="0" indent="0">
              <a:buNone/>
            </a:pPr>
            <a:r>
              <a:rPr lang="en-GB" sz="1800" dirty="0"/>
              <a:t>			</a:t>
            </a:r>
            <a:r>
              <a:rPr lang="en-GB" sz="1800" dirty="0" err="1" smtClean="0"/>
              <a:t>AspP</a:t>
            </a:r>
            <a:r>
              <a:rPr lang="en-GB" sz="1800" dirty="0" smtClean="0"/>
              <a:t>/IP </a:t>
            </a:r>
            <a:r>
              <a:rPr lang="en-GB" sz="1800" baseline="-25000" dirty="0" err="1"/>
              <a:t>i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		</a:t>
            </a:r>
            <a:r>
              <a:rPr lang="en-GB" sz="1800" dirty="0" smtClean="0"/>
              <a:t>D</a:t>
            </a:r>
            <a:r>
              <a:rPr lang="en-GB" sz="1800" dirty="0"/>
              <a:t>		NP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          </a:t>
            </a:r>
            <a:r>
              <a:rPr lang="en-GB" sz="1800" dirty="0" err="1" smtClean="0"/>
              <a:t>zuotian</a:t>
            </a:r>
            <a:r>
              <a:rPr lang="en-GB" sz="1800" dirty="0" smtClean="0"/>
              <a:t> </a:t>
            </a:r>
            <a:r>
              <a:rPr lang="en-GB" sz="1800" dirty="0" err="1"/>
              <a:t>mai</a:t>
            </a:r>
            <a:r>
              <a:rPr lang="en-GB" sz="1800" dirty="0"/>
              <a:t> </a:t>
            </a:r>
            <a:r>
              <a:rPr lang="en-GB" sz="1800" dirty="0" err="1"/>
              <a:t>piao</a:t>
            </a:r>
            <a:r>
              <a:rPr lang="en-GB" sz="1800" dirty="0"/>
              <a:t>	</a:t>
            </a:r>
            <a:r>
              <a:rPr lang="en-GB" sz="1800" dirty="0" smtClean="0"/>
              <a:t>de	</a:t>
            </a: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		N’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		</a:t>
            </a:r>
            <a:r>
              <a:rPr lang="en-GB" sz="1800" dirty="0" smtClean="0"/>
              <a:t>	N</a:t>
            </a:r>
            <a:r>
              <a:rPr lang="en-GB" sz="1800" dirty="0"/>
              <a:t>		</a:t>
            </a:r>
            <a:r>
              <a:rPr lang="en-GB" sz="1800" dirty="0" err="1" smtClean="0"/>
              <a:t>AspP</a:t>
            </a:r>
            <a:r>
              <a:rPr lang="en-GB" sz="1800" dirty="0" smtClean="0"/>
              <a:t>/IP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			</a:t>
            </a:r>
            <a:r>
              <a:rPr lang="en-GB" sz="1800" dirty="0" smtClean="0"/>
              <a:t>Ø</a:t>
            </a:r>
            <a:r>
              <a:rPr lang="en-GB" sz="1800" dirty="0"/>
              <a:t>	     	     t </a:t>
            </a:r>
            <a:r>
              <a:rPr lang="en-GB" sz="1800" baseline="-25000" dirty="0" err="1"/>
              <a:t>i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endParaRPr lang="en-GB" sz="1800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467544" y="1268760"/>
            <a:ext cx="64807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1115616" y="1268760"/>
            <a:ext cx="79208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1115616" y="2060848"/>
            <a:ext cx="79208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1907704" y="2060848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2940514" y="2636912"/>
            <a:ext cx="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2051720" y="3284984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2915816" y="3284984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H="1">
            <a:off x="3163924" y="3933056"/>
            <a:ext cx="72008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3851920" y="3933056"/>
            <a:ext cx="172819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 flipH="1">
            <a:off x="4716016" y="4653136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5580112" y="4653136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6588224" y="530120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flipH="1">
            <a:off x="5724128" y="6021288"/>
            <a:ext cx="864096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>
            <a:off x="6588224" y="6021288"/>
            <a:ext cx="115212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等腰三角形 36"/>
          <p:cNvSpPr/>
          <p:nvPr/>
        </p:nvSpPr>
        <p:spPr>
          <a:xfrm>
            <a:off x="2375756" y="5013176"/>
            <a:ext cx="1508248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50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(step a)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846" y="2248272"/>
            <a:ext cx="8229600" cy="51411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4)</a:t>
            </a:r>
            <a:r>
              <a:rPr lang="en-GB" dirty="0"/>
              <a:t>	TP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SpecT</a:t>
            </a:r>
            <a:r>
              <a:rPr lang="en-GB" dirty="0"/>
              <a:t>		T’</a:t>
            </a:r>
          </a:p>
          <a:p>
            <a:pPr marL="0" indent="0">
              <a:buNone/>
            </a:pPr>
            <a:r>
              <a:rPr lang="en-GB" dirty="0" smtClean="0"/>
              <a:t>   </a:t>
            </a:r>
            <a:r>
              <a:rPr lang="en-GB" dirty="0" err="1"/>
              <a:t>wo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</a:t>
            </a:r>
            <a:r>
              <a:rPr lang="en-GB" dirty="0"/>
              <a:t>		VP</a:t>
            </a:r>
          </a:p>
          <a:p>
            <a:pPr marL="0" indent="0">
              <a:buNone/>
            </a:pPr>
            <a:r>
              <a:rPr lang="en-GB" dirty="0" smtClean="0"/>
              <a:t>	   </a:t>
            </a:r>
            <a:r>
              <a:rPr lang="en-GB" dirty="0" err="1"/>
              <a:t>shi</a:t>
            </a:r>
            <a:r>
              <a:rPr lang="en-GB" dirty="0"/>
              <a:t>	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V’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	V</a:t>
            </a:r>
            <a:r>
              <a:rPr lang="en-GB" dirty="0"/>
              <a:t>		TP</a:t>
            </a:r>
          </a:p>
          <a:p>
            <a:pPr marL="0" indent="0">
              <a:buNone/>
            </a:pPr>
            <a:r>
              <a:rPr lang="en-GB" dirty="0" smtClean="0"/>
              <a:t>		Ø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</a:t>
            </a:r>
            <a:r>
              <a:rPr lang="en-GB" dirty="0" err="1" smtClean="0"/>
              <a:t>SpecT</a:t>
            </a:r>
            <a:r>
              <a:rPr lang="en-GB" dirty="0"/>
              <a:t>			T’</a:t>
            </a:r>
          </a:p>
          <a:p>
            <a:pPr marL="0" indent="0">
              <a:buNone/>
            </a:pPr>
            <a:r>
              <a:rPr lang="en-GB" dirty="0"/>
              <a:t>			</a:t>
            </a:r>
            <a:r>
              <a:rPr lang="en-GB" dirty="0" err="1" smtClean="0"/>
              <a:t>AspP</a:t>
            </a:r>
            <a:r>
              <a:rPr lang="en-GB" dirty="0" smtClean="0"/>
              <a:t>/IP </a:t>
            </a:r>
            <a:r>
              <a:rPr lang="en-GB" baseline="-25000" dirty="0" err="1"/>
              <a:t>i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	</a:t>
            </a:r>
            <a:r>
              <a:rPr lang="en-GB" dirty="0" smtClean="0"/>
              <a:t>	T(past</a:t>
            </a:r>
            <a:r>
              <a:rPr lang="en-GB" dirty="0"/>
              <a:t>)		</a:t>
            </a:r>
            <a:r>
              <a:rPr lang="en-GB" dirty="0" err="1"/>
              <a:t>AspP</a:t>
            </a:r>
            <a:r>
              <a:rPr lang="en-GB" dirty="0"/>
              <a:t>/IP</a:t>
            </a:r>
          </a:p>
          <a:p>
            <a:pPr marL="0" indent="0">
              <a:buNone/>
            </a:pPr>
            <a:r>
              <a:rPr lang="en-GB" dirty="0"/>
              <a:t>				  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/>
              <a:t> </a:t>
            </a:r>
            <a:r>
              <a:rPr lang="en-GB" dirty="0" smtClean="0"/>
              <a:t>      </a:t>
            </a:r>
            <a:r>
              <a:rPr lang="en-GB" dirty="0" err="1"/>
              <a:t>zuotian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piao</a:t>
            </a:r>
            <a:r>
              <a:rPr lang="en-GB" dirty="0"/>
              <a:t>	de    	</a:t>
            </a:r>
            <a:r>
              <a:rPr lang="en-GB" dirty="0" smtClean="0"/>
              <a:t>   	   </a:t>
            </a:r>
            <a:r>
              <a:rPr lang="en-GB" dirty="0"/>
              <a:t>t </a:t>
            </a:r>
            <a:r>
              <a:rPr lang="en-GB" baseline="-25000" dirty="0" err="1"/>
              <a:t>i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			</a:t>
            </a:r>
          </a:p>
          <a:p>
            <a:endParaRPr lang="en-GB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899592" y="2539298"/>
            <a:ext cx="64807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1547664" y="2539298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1475656" y="3187370"/>
            <a:ext cx="864096" cy="241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2339752" y="3187370"/>
            <a:ext cx="936104" cy="241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3314872" y="3621596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2483768" y="4373797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3275856" y="4373797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H="1">
            <a:off x="3602904" y="4895637"/>
            <a:ext cx="648072" cy="4055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4248853" y="4926034"/>
            <a:ext cx="180020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flipH="1">
            <a:off x="5472989" y="5578699"/>
            <a:ext cx="576064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6049053" y="5589240"/>
            <a:ext cx="1224136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等腰三角形 26"/>
          <p:cNvSpPr/>
          <p:nvPr/>
        </p:nvSpPr>
        <p:spPr>
          <a:xfrm>
            <a:off x="2630796" y="5927798"/>
            <a:ext cx="1944216" cy="525537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內容版面配置區 2"/>
          <p:cNvSpPr txBox="1">
            <a:spLocks/>
          </p:cNvSpPr>
          <p:nvPr/>
        </p:nvSpPr>
        <p:spPr>
          <a:xfrm>
            <a:off x="6248182" y="2539298"/>
            <a:ext cx="237626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3600" b="1" dirty="0" smtClean="0"/>
              <a:t>SIMPLER</a:t>
            </a:r>
            <a:endParaRPr lang="en-GB" sz="3600" b="1" dirty="0"/>
          </a:p>
        </p:txBody>
      </p:sp>
      <p:sp>
        <p:nvSpPr>
          <p:cNvPr id="17" name="內容版面配置區 2"/>
          <p:cNvSpPr txBox="1">
            <a:spLocks/>
          </p:cNvSpPr>
          <p:nvPr/>
        </p:nvSpPr>
        <p:spPr>
          <a:xfrm>
            <a:off x="302840" y="105273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S &amp; W (2002:175-177) </a:t>
            </a:r>
            <a:r>
              <a:rPr lang="en-GB" sz="2000" dirty="0" smtClean="0"/>
              <a:t>argue </a:t>
            </a:r>
            <a:r>
              <a:rPr lang="en-GB" sz="2000" dirty="0"/>
              <a:t>that these </a:t>
            </a:r>
            <a:r>
              <a:rPr lang="en-GB" sz="2000" dirty="0" smtClean="0"/>
              <a:t>constructions </a:t>
            </a:r>
            <a:r>
              <a:rPr lang="en-GB" sz="2000" dirty="0"/>
              <a:t>often imply that the action </a:t>
            </a:r>
            <a:r>
              <a:rPr lang="en-GB" sz="2000" dirty="0" smtClean="0"/>
              <a:t>(</a:t>
            </a:r>
            <a:r>
              <a:rPr lang="en-GB" sz="2000" dirty="0"/>
              <a:t>here </a:t>
            </a:r>
            <a:r>
              <a:rPr lang="en-GB" sz="2000" i="1" dirty="0" err="1"/>
              <a:t>mai</a:t>
            </a:r>
            <a:r>
              <a:rPr lang="en-GB" sz="2000" i="1" dirty="0"/>
              <a:t> </a:t>
            </a:r>
            <a:r>
              <a:rPr lang="en-GB" sz="2000" i="1" dirty="0" err="1"/>
              <a:t>piao</a:t>
            </a:r>
            <a:r>
              <a:rPr lang="en-GB" sz="2000" i="1" dirty="0"/>
              <a:t> </a:t>
            </a:r>
            <a:r>
              <a:rPr lang="en-GB" sz="2000" dirty="0"/>
              <a:t>‘to buy ticket’) has already occurred, and so past tense is implied for the verb </a:t>
            </a:r>
            <a:r>
              <a:rPr lang="en-GB" sz="2000" i="1" dirty="0" err="1"/>
              <a:t>mai</a:t>
            </a:r>
            <a:r>
              <a:rPr lang="en-GB" sz="2000" dirty="0"/>
              <a:t> and </a:t>
            </a:r>
            <a:r>
              <a:rPr lang="en-GB" sz="2000" i="1" dirty="0"/>
              <a:t>de </a:t>
            </a:r>
            <a:r>
              <a:rPr lang="en-GB" sz="2000" dirty="0"/>
              <a:t>can alternatively be analysed as a past tense marker under T(past): </a:t>
            </a:r>
          </a:p>
        </p:txBody>
      </p:sp>
    </p:spTree>
    <p:extLst>
      <p:ext uri="{BB962C8B-B14F-4D97-AF65-F5344CB8AC3E}">
        <p14:creationId xmlns:p14="http://schemas.microsoft.com/office/powerpoint/2010/main" val="341500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Syntactic change and Minimalism 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3326258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/>
              <a:t>Lightfoot (1999:66-68, 2006:10, 45)): </a:t>
            </a:r>
            <a:endParaRPr lang="en-GB" sz="2800" dirty="0" smtClean="0"/>
          </a:p>
          <a:p>
            <a:r>
              <a:rPr lang="en-GB" sz="2800" dirty="0" smtClean="0"/>
              <a:t>1</a:t>
            </a:r>
            <a:r>
              <a:rPr lang="en-GB" sz="2800" dirty="0"/>
              <a:t>) internal grammar (I-G) </a:t>
            </a:r>
            <a:endParaRPr lang="en-GB" sz="2800" dirty="0" smtClean="0"/>
          </a:p>
          <a:p>
            <a:r>
              <a:rPr lang="en-GB" sz="2800" dirty="0" smtClean="0"/>
              <a:t>2</a:t>
            </a:r>
            <a:r>
              <a:rPr lang="en-GB" sz="2800" dirty="0"/>
              <a:t>) universal principles and parameters of grammar (UG) </a:t>
            </a:r>
            <a:endParaRPr lang="en-GB" sz="2800" dirty="0" smtClean="0"/>
          </a:p>
          <a:p>
            <a:r>
              <a:rPr lang="en-GB" sz="2800" dirty="0" smtClean="0"/>
              <a:t>3</a:t>
            </a:r>
            <a:r>
              <a:rPr lang="en-GB" sz="2800" dirty="0"/>
              <a:t>) the trigger experience in the form of primary linguistic data (PLD). 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11560" y="1628800"/>
            <a:ext cx="8064896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Lightfoot (1991:chapter 1, 1999:chapters 3 and 4, 2006:10-15, 88-89</a:t>
            </a:r>
            <a:r>
              <a:rPr lang="en-GB" sz="2800" dirty="0" smtClean="0"/>
              <a:t>)): grammar </a:t>
            </a:r>
            <a:r>
              <a:rPr lang="en-GB" sz="2800" dirty="0"/>
              <a:t>is moulded during first language acquisition, </a:t>
            </a:r>
            <a:endParaRPr lang="en-GB" sz="2800" dirty="0" smtClean="0"/>
          </a:p>
        </p:txBody>
      </p:sp>
      <p:sp>
        <p:nvSpPr>
          <p:cNvPr id="6" name="矩形 5"/>
          <p:cNvSpPr/>
          <p:nvPr/>
        </p:nvSpPr>
        <p:spPr>
          <a:xfrm>
            <a:off x="3779912" y="2473732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and this is the locus for language change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15653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(step b) 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smtClean="0"/>
              <a:t>4)	TP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err="1" smtClean="0"/>
              <a:t>SpecT</a:t>
            </a:r>
            <a:r>
              <a:rPr lang="en-GB" sz="1800" dirty="0"/>
              <a:t>		T’</a:t>
            </a:r>
          </a:p>
          <a:p>
            <a:pPr marL="0" indent="0">
              <a:buNone/>
            </a:pPr>
            <a:r>
              <a:rPr lang="en-GB" sz="1800" dirty="0" smtClean="0"/>
              <a:t>   </a:t>
            </a:r>
            <a:r>
              <a:rPr lang="en-GB" sz="1800" dirty="0" err="1"/>
              <a:t>wo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T		VP</a:t>
            </a:r>
          </a:p>
          <a:p>
            <a:pPr marL="0" indent="0">
              <a:buNone/>
            </a:pPr>
            <a:r>
              <a:rPr lang="en-GB" sz="1800" dirty="0" smtClean="0"/>
              <a:t>                 </a:t>
            </a:r>
            <a:r>
              <a:rPr lang="en-GB" sz="1800" dirty="0" err="1"/>
              <a:t>shi</a:t>
            </a:r>
            <a:r>
              <a:rPr lang="en-GB" sz="1800" dirty="0"/>
              <a:t>	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			V’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V</a:t>
            </a:r>
            <a:r>
              <a:rPr lang="en-GB" sz="1800" dirty="0"/>
              <a:t>		DP</a:t>
            </a:r>
          </a:p>
          <a:p>
            <a:pPr marL="0" indent="0">
              <a:buNone/>
            </a:pPr>
            <a:r>
              <a:rPr lang="en-GB" sz="1800" dirty="0" smtClean="0"/>
              <a:t>		Ø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</a:t>
            </a:r>
            <a:r>
              <a:rPr lang="en-GB" sz="1800" dirty="0" err="1" smtClean="0"/>
              <a:t>SpecD</a:t>
            </a:r>
            <a:r>
              <a:rPr lang="en-GB" sz="1800" dirty="0"/>
              <a:t>		</a:t>
            </a:r>
            <a:r>
              <a:rPr lang="en-GB" sz="1800" dirty="0" smtClean="0"/>
              <a:t>	D</a:t>
            </a:r>
            <a:r>
              <a:rPr lang="en-GB" sz="1800" dirty="0"/>
              <a:t>’</a:t>
            </a:r>
          </a:p>
          <a:p>
            <a:pPr marL="0" indent="0">
              <a:buNone/>
            </a:pPr>
            <a:r>
              <a:rPr lang="en-GB" sz="1800" dirty="0"/>
              <a:t>			</a:t>
            </a:r>
            <a:r>
              <a:rPr lang="en-GB" sz="1800" dirty="0" err="1" smtClean="0"/>
              <a:t>AspP</a:t>
            </a:r>
            <a:r>
              <a:rPr lang="en-GB" sz="1800" dirty="0" smtClean="0"/>
              <a:t>/IP </a:t>
            </a:r>
            <a:r>
              <a:rPr lang="en-GB" sz="1800" baseline="-25000" dirty="0" err="1"/>
              <a:t>i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		</a:t>
            </a:r>
            <a:r>
              <a:rPr lang="en-GB" sz="1800" dirty="0" smtClean="0"/>
              <a:t>D</a:t>
            </a:r>
            <a:r>
              <a:rPr lang="en-GB" sz="1800" dirty="0"/>
              <a:t>		NP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          </a:t>
            </a:r>
            <a:r>
              <a:rPr lang="en-GB" sz="1800" dirty="0" err="1" smtClean="0"/>
              <a:t>zuotian</a:t>
            </a:r>
            <a:r>
              <a:rPr lang="en-GB" sz="1800" dirty="0" smtClean="0"/>
              <a:t> </a:t>
            </a:r>
            <a:r>
              <a:rPr lang="en-GB" sz="1800" dirty="0" err="1"/>
              <a:t>mai</a:t>
            </a:r>
            <a:r>
              <a:rPr lang="en-GB" sz="1800" dirty="0"/>
              <a:t> </a:t>
            </a:r>
            <a:r>
              <a:rPr lang="en-GB" sz="1800" dirty="0" err="1"/>
              <a:t>piao</a:t>
            </a:r>
            <a:r>
              <a:rPr lang="en-GB" sz="1800" dirty="0"/>
              <a:t>	</a:t>
            </a:r>
            <a:r>
              <a:rPr lang="en-GB" sz="1800" dirty="0" smtClean="0"/>
              <a:t>de	</a:t>
            </a:r>
            <a:r>
              <a:rPr lang="en-GB" sz="1800" dirty="0"/>
              <a:t>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			N’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		</a:t>
            </a:r>
            <a:r>
              <a:rPr lang="en-GB" sz="1800" dirty="0" smtClean="0"/>
              <a:t>	N</a:t>
            </a:r>
            <a:r>
              <a:rPr lang="en-GB" sz="1800" dirty="0"/>
              <a:t>		</a:t>
            </a:r>
            <a:r>
              <a:rPr lang="en-GB" sz="1800" dirty="0" err="1" smtClean="0"/>
              <a:t>AspP</a:t>
            </a:r>
            <a:r>
              <a:rPr lang="en-GB" sz="1800" dirty="0" smtClean="0"/>
              <a:t>/IP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			</a:t>
            </a:r>
            <a:r>
              <a:rPr lang="en-GB" sz="1800" dirty="0" smtClean="0"/>
              <a:t>Ø</a:t>
            </a:r>
            <a:r>
              <a:rPr lang="en-GB" sz="1800" dirty="0"/>
              <a:t>	     	     t </a:t>
            </a:r>
            <a:r>
              <a:rPr lang="en-GB" sz="1800" baseline="-25000" dirty="0" err="1"/>
              <a:t>i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 </a:t>
            </a:r>
          </a:p>
          <a:p>
            <a:pPr marL="0" indent="0">
              <a:buNone/>
            </a:pPr>
            <a:endParaRPr lang="en-GB" sz="1800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467544" y="1268760"/>
            <a:ext cx="64807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1115616" y="1268760"/>
            <a:ext cx="79208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1115616" y="2060848"/>
            <a:ext cx="79208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1907704" y="2060848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2940514" y="2636912"/>
            <a:ext cx="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2051720" y="3284984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2915816" y="3284984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 flipH="1">
            <a:off x="3163924" y="3933056"/>
            <a:ext cx="72008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3851920" y="3933056"/>
            <a:ext cx="172819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 flipH="1">
            <a:off x="4716016" y="4653136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5580112" y="4653136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6588224" y="530120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 flipH="1">
            <a:off x="5724128" y="6021288"/>
            <a:ext cx="864096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直線接點 35"/>
          <p:cNvCxnSpPr/>
          <p:nvPr/>
        </p:nvCxnSpPr>
        <p:spPr>
          <a:xfrm>
            <a:off x="6588224" y="6021288"/>
            <a:ext cx="115212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等腰三角形 36"/>
          <p:cNvSpPr/>
          <p:nvPr/>
        </p:nvSpPr>
        <p:spPr>
          <a:xfrm>
            <a:off x="2375756" y="5013176"/>
            <a:ext cx="1508248" cy="46805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內容版面配置區 2"/>
          <p:cNvSpPr txBox="1">
            <a:spLocks/>
          </p:cNvSpPr>
          <p:nvPr/>
        </p:nvSpPr>
        <p:spPr>
          <a:xfrm>
            <a:off x="3383868" y="1238026"/>
            <a:ext cx="576013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/>
              <a:t>Since </a:t>
            </a:r>
            <a:r>
              <a:rPr lang="en-GB" sz="2000" dirty="0"/>
              <a:t>the nominal complement </a:t>
            </a:r>
            <a:r>
              <a:rPr lang="en-GB" sz="2000" dirty="0" smtClean="0"/>
              <a:t>of </a:t>
            </a:r>
            <a:r>
              <a:rPr lang="en-GB" sz="2000" i="1" dirty="0" smtClean="0"/>
              <a:t>de </a:t>
            </a:r>
            <a:r>
              <a:rPr lang="en-GB" sz="2000" dirty="0" smtClean="0"/>
              <a:t>is </a:t>
            </a:r>
            <a:r>
              <a:rPr lang="en-GB" sz="2000" dirty="0"/>
              <a:t>not explicit and the analysis of </a:t>
            </a:r>
            <a:r>
              <a:rPr lang="en-GB" sz="2000" i="1" dirty="0"/>
              <a:t>de </a:t>
            </a:r>
            <a:r>
              <a:rPr lang="en-GB" sz="2000" dirty="0"/>
              <a:t>as a determiner is not guaranteed. </a:t>
            </a:r>
          </a:p>
        </p:txBody>
      </p:sp>
    </p:spTree>
    <p:extLst>
      <p:ext uri="{BB962C8B-B14F-4D97-AF65-F5344CB8AC3E}">
        <p14:creationId xmlns:p14="http://schemas.microsoft.com/office/powerpoint/2010/main" val="4003904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(step b)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846" y="2248272"/>
            <a:ext cx="8229600" cy="51411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dirty="0" smtClean="0"/>
              <a:t>4)</a:t>
            </a:r>
            <a:r>
              <a:rPr lang="en-GB" dirty="0"/>
              <a:t>	TP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err="1" smtClean="0"/>
              <a:t>SpecT</a:t>
            </a:r>
            <a:r>
              <a:rPr lang="en-GB" dirty="0"/>
              <a:t>		T’</a:t>
            </a:r>
          </a:p>
          <a:p>
            <a:pPr marL="0" indent="0">
              <a:buNone/>
            </a:pPr>
            <a:r>
              <a:rPr lang="en-GB" dirty="0" smtClean="0"/>
              <a:t>   </a:t>
            </a:r>
            <a:r>
              <a:rPr lang="en-GB" dirty="0" err="1"/>
              <a:t>wo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T</a:t>
            </a:r>
            <a:r>
              <a:rPr lang="en-GB" dirty="0"/>
              <a:t>		VP</a:t>
            </a:r>
          </a:p>
          <a:p>
            <a:pPr marL="0" indent="0">
              <a:buNone/>
            </a:pPr>
            <a:r>
              <a:rPr lang="en-GB" dirty="0" smtClean="0"/>
              <a:t>	   </a:t>
            </a:r>
            <a:r>
              <a:rPr lang="en-GB" dirty="0" err="1"/>
              <a:t>shi</a:t>
            </a:r>
            <a:r>
              <a:rPr lang="en-GB" dirty="0"/>
              <a:t>		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	V’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	V</a:t>
            </a:r>
            <a:r>
              <a:rPr lang="en-GB" dirty="0"/>
              <a:t>		TP</a:t>
            </a:r>
          </a:p>
          <a:p>
            <a:pPr marL="0" indent="0">
              <a:buNone/>
            </a:pPr>
            <a:r>
              <a:rPr lang="en-GB" dirty="0" smtClean="0"/>
              <a:t>		Ø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</a:t>
            </a:r>
            <a:r>
              <a:rPr lang="en-GB" dirty="0" err="1" smtClean="0"/>
              <a:t>SpecT</a:t>
            </a:r>
            <a:r>
              <a:rPr lang="en-GB" dirty="0"/>
              <a:t>			T’</a:t>
            </a:r>
          </a:p>
          <a:p>
            <a:pPr marL="0" indent="0">
              <a:buNone/>
            </a:pPr>
            <a:r>
              <a:rPr lang="en-GB" dirty="0"/>
              <a:t>			</a:t>
            </a:r>
            <a:r>
              <a:rPr lang="en-GB" dirty="0" err="1" smtClean="0"/>
              <a:t>AspP</a:t>
            </a:r>
            <a:r>
              <a:rPr lang="en-GB" dirty="0" smtClean="0"/>
              <a:t>/IP </a:t>
            </a:r>
            <a:r>
              <a:rPr lang="en-GB" baseline="-25000" dirty="0" err="1"/>
              <a:t>i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	</a:t>
            </a:r>
            <a:r>
              <a:rPr lang="en-GB" dirty="0" smtClean="0"/>
              <a:t>	T(past</a:t>
            </a:r>
            <a:r>
              <a:rPr lang="en-GB" dirty="0"/>
              <a:t>)		</a:t>
            </a:r>
            <a:r>
              <a:rPr lang="en-GB" dirty="0" err="1"/>
              <a:t>AspP</a:t>
            </a:r>
            <a:r>
              <a:rPr lang="en-GB" dirty="0"/>
              <a:t>/IP</a:t>
            </a:r>
          </a:p>
          <a:p>
            <a:pPr marL="0" indent="0">
              <a:buNone/>
            </a:pPr>
            <a:r>
              <a:rPr lang="en-GB" dirty="0"/>
              <a:t>				   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	</a:t>
            </a:r>
            <a:r>
              <a:rPr lang="en-GB" dirty="0"/>
              <a:t> </a:t>
            </a:r>
            <a:r>
              <a:rPr lang="en-GB" dirty="0" smtClean="0"/>
              <a:t>      </a:t>
            </a:r>
            <a:r>
              <a:rPr lang="en-GB" dirty="0" err="1"/>
              <a:t>zuotian</a:t>
            </a:r>
            <a:r>
              <a:rPr lang="en-GB" dirty="0"/>
              <a:t> </a:t>
            </a:r>
            <a:r>
              <a:rPr lang="en-GB" dirty="0" err="1"/>
              <a:t>mai</a:t>
            </a:r>
            <a:r>
              <a:rPr lang="en-GB" dirty="0"/>
              <a:t> </a:t>
            </a:r>
            <a:r>
              <a:rPr lang="en-GB" dirty="0" err="1"/>
              <a:t>piao</a:t>
            </a:r>
            <a:r>
              <a:rPr lang="en-GB" dirty="0"/>
              <a:t>	de    	</a:t>
            </a:r>
            <a:r>
              <a:rPr lang="en-GB" dirty="0" smtClean="0"/>
              <a:t>   	   </a:t>
            </a:r>
            <a:r>
              <a:rPr lang="en-GB" dirty="0"/>
              <a:t>t </a:t>
            </a:r>
            <a:r>
              <a:rPr lang="en-GB" baseline="-25000" dirty="0" err="1"/>
              <a:t>i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						</a:t>
            </a:r>
          </a:p>
          <a:p>
            <a:endParaRPr lang="en-GB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899592" y="2539298"/>
            <a:ext cx="64807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1547664" y="2539298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1475656" y="3187370"/>
            <a:ext cx="864096" cy="241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2339752" y="3187370"/>
            <a:ext cx="936104" cy="24163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3314872" y="3621596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2483768" y="4373797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3275856" y="4373797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H="1">
            <a:off x="3602904" y="4895637"/>
            <a:ext cx="648072" cy="4055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4248853" y="4926034"/>
            <a:ext cx="180020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flipH="1">
            <a:off x="5472989" y="5578699"/>
            <a:ext cx="576064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6049053" y="5589240"/>
            <a:ext cx="1224136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等腰三角形 26"/>
          <p:cNvSpPr/>
          <p:nvPr/>
        </p:nvSpPr>
        <p:spPr>
          <a:xfrm>
            <a:off x="2630796" y="5927798"/>
            <a:ext cx="1944216" cy="525537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內容版面配置區 2"/>
          <p:cNvSpPr txBox="1">
            <a:spLocks/>
          </p:cNvSpPr>
          <p:nvPr/>
        </p:nvSpPr>
        <p:spPr>
          <a:xfrm>
            <a:off x="6248182" y="2539298"/>
            <a:ext cx="2376264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3600" b="1" dirty="0" smtClean="0"/>
              <a:t>SIMPLER</a:t>
            </a:r>
            <a:endParaRPr lang="en-GB" sz="3600" b="1" dirty="0"/>
          </a:p>
        </p:txBody>
      </p:sp>
      <p:sp>
        <p:nvSpPr>
          <p:cNvPr id="17" name="內容版面配置區 2"/>
          <p:cNvSpPr txBox="1">
            <a:spLocks/>
          </p:cNvSpPr>
          <p:nvPr/>
        </p:nvSpPr>
        <p:spPr>
          <a:xfrm>
            <a:off x="302840" y="105273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S &amp; W (2002:175-177) </a:t>
            </a:r>
            <a:r>
              <a:rPr lang="en-GB" sz="2000" dirty="0" smtClean="0"/>
              <a:t>argue </a:t>
            </a:r>
            <a:r>
              <a:rPr lang="en-GB" sz="2000" dirty="0"/>
              <a:t>that these </a:t>
            </a:r>
            <a:r>
              <a:rPr lang="en-GB" sz="2000" dirty="0" smtClean="0"/>
              <a:t>constructions </a:t>
            </a:r>
            <a:r>
              <a:rPr lang="en-GB" sz="2000" dirty="0"/>
              <a:t>often imply that the action of the embedded clause (here </a:t>
            </a:r>
            <a:r>
              <a:rPr lang="en-GB" sz="2000" i="1" dirty="0" err="1"/>
              <a:t>mai</a:t>
            </a:r>
            <a:r>
              <a:rPr lang="en-GB" sz="2000" i="1" dirty="0"/>
              <a:t> </a:t>
            </a:r>
            <a:r>
              <a:rPr lang="en-GB" sz="2000" i="1" dirty="0" err="1"/>
              <a:t>piao</a:t>
            </a:r>
            <a:r>
              <a:rPr lang="en-GB" sz="2000" i="1" dirty="0"/>
              <a:t> </a:t>
            </a:r>
            <a:r>
              <a:rPr lang="en-GB" sz="2000" dirty="0"/>
              <a:t>‘to buy ticket’) has already occurred, and so past tense is implied for the verb </a:t>
            </a:r>
            <a:r>
              <a:rPr lang="en-GB" sz="2000" i="1" dirty="0" err="1"/>
              <a:t>mai</a:t>
            </a:r>
            <a:r>
              <a:rPr lang="en-GB" sz="2000" dirty="0"/>
              <a:t> and </a:t>
            </a:r>
            <a:r>
              <a:rPr lang="en-GB" sz="2000" i="1" dirty="0"/>
              <a:t>de </a:t>
            </a:r>
            <a:r>
              <a:rPr lang="en-GB" sz="2000" dirty="0"/>
              <a:t>can alternatively be analysed as a past tense marker under T(past): </a:t>
            </a:r>
          </a:p>
        </p:txBody>
      </p:sp>
      <p:sp>
        <p:nvSpPr>
          <p:cNvPr id="4" name="矩形 3"/>
          <p:cNvSpPr/>
          <p:nvPr/>
        </p:nvSpPr>
        <p:spPr>
          <a:xfrm>
            <a:off x="6338446" y="330818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/>
              <a:t>XXXXXXXX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88677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 (step c)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846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5 only permits </a:t>
            </a:r>
            <a:r>
              <a:rPr lang="en-GB" sz="2400" dirty="0"/>
              <a:t>past-time interpretations (S &amp; W (</a:t>
            </a:r>
            <a:r>
              <a:rPr lang="en-GB" sz="2400" dirty="0" smtClean="0"/>
              <a:t>2002:176-177)), </a:t>
            </a:r>
            <a:r>
              <a:rPr lang="en-GB" sz="2400" dirty="0"/>
              <a:t>and so past tense is asserted by the juxtaposition of </a:t>
            </a:r>
            <a:r>
              <a:rPr lang="en-GB" sz="2400" i="1" dirty="0"/>
              <a:t>de </a:t>
            </a:r>
            <a:r>
              <a:rPr lang="en-GB" sz="2400" dirty="0"/>
              <a:t>to the verb. </a:t>
            </a:r>
          </a:p>
          <a:p>
            <a:endParaRPr lang="en-GB" sz="24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394846" y="2248272"/>
            <a:ext cx="8229600" cy="5141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dirty="0" smtClean="0"/>
              <a:t>5)	TP</a:t>
            </a:r>
          </a:p>
          <a:p>
            <a:pPr marL="0" indent="0">
              <a:buFont typeface="Arial" pitchFamily="34" charset="0"/>
              <a:buNone/>
            </a:pPr>
            <a:endParaRPr lang="en-GB" dirty="0" smtClean="0"/>
          </a:p>
          <a:p>
            <a:pPr marL="0" indent="0">
              <a:buFont typeface="Arial" pitchFamily="34" charset="0"/>
              <a:buNone/>
            </a:pPr>
            <a:r>
              <a:rPr lang="en-GB" dirty="0" err="1" smtClean="0"/>
              <a:t>SpecT</a:t>
            </a:r>
            <a:r>
              <a:rPr lang="en-GB" dirty="0" smtClean="0"/>
              <a:t>		T’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/>
              <a:t>   </a:t>
            </a:r>
            <a:r>
              <a:rPr lang="en-GB" dirty="0" err="1" smtClean="0"/>
              <a:t>wo</a:t>
            </a:r>
            <a:endParaRPr lang="en-GB" dirty="0" smtClean="0"/>
          </a:p>
          <a:p>
            <a:pPr marL="0" indent="0">
              <a:buFont typeface="Arial" pitchFamily="34" charset="0"/>
              <a:buNone/>
            </a:pPr>
            <a:r>
              <a:rPr lang="en-GB" dirty="0" smtClean="0"/>
              <a:t>	T		VP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/>
              <a:t>	   </a:t>
            </a:r>
            <a:r>
              <a:rPr lang="en-GB" dirty="0" err="1" smtClean="0"/>
              <a:t>shi</a:t>
            </a:r>
            <a:r>
              <a:rPr lang="en-GB" dirty="0" smtClean="0"/>
              <a:t>		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/>
              <a:t>			V’</a:t>
            </a:r>
          </a:p>
          <a:p>
            <a:pPr marL="0" indent="0">
              <a:buFont typeface="Arial" pitchFamily="34" charset="0"/>
              <a:buNone/>
            </a:pPr>
            <a:endParaRPr lang="en-GB" dirty="0" smtClean="0"/>
          </a:p>
          <a:p>
            <a:pPr marL="0" indent="0">
              <a:buFont typeface="Arial" pitchFamily="34" charset="0"/>
              <a:buNone/>
            </a:pPr>
            <a:r>
              <a:rPr lang="en-GB" dirty="0" smtClean="0"/>
              <a:t>		V		TP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/>
              <a:t>		Ø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/>
              <a:t>			</a:t>
            </a:r>
            <a:r>
              <a:rPr lang="en-GB" dirty="0" err="1" smtClean="0"/>
              <a:t>SpecT</a:t>
            </a:r>
            <a:r>
              <a:rPr lang="en-GB" dirty="0" smtClean="0"/>
              <a:t>			T’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/>
              <a:t>			</a:t>
            </a:r>
            <a:r>
              <a:rPr lang="en-GB" dirty="0" err="1" smtClean="0"/>
              <a:t>AspP</a:t>
            </a:r>
            <a:r>
              <a:rPr lang="en-GB" dirty="0" smtClean="0"/>
              <a:t>/IP </a:t>
            </a:r>
            <a:r>
              <a:rPr lang="en-GB" baseline="-25000" dirty="0" err="1" smtClean="0"/>
              <a:t>i</a:t>
            </a:r>
            <a:endParaRPr lang="en-GB" dirty="0" smtClean="0"/>
          </a:p>
          <a:p>
            <a:pPr marL="0" indent="0">
              <a:buFont typeface="Arial" pitchFamily="34" charset="0"/>
              <a:buNone/>
            </a:pPr>
            <a:r>
              <a:rPr lang="en-GB" dirty="0" smtClean="0"/>
              <a:t>					T(past)		</a:t>
            </a:r>
            <a:r>
              <a:rPr lang="en-GB" dirty="0" err="1" smtClean="0"/>
              <a:t>AspP</a:t>
            </a:r>
            <a:r>
              <a:rPr lang="en-GB" dirty="0" smtClean="0"/>
              <a:t>/IP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/>
              <a:t>				   </a:t>
            </a:r>
          </a:p>
          <a:p>
            <a:pPr marL="0" indent="0">
              <a:buFont typeface="Arial" pitchFamily="34" charset="0"/>
              <a:buNone/>
            </a:pPr>
            <a:r>
              <a:rPr lang="en-GB" dirty="0" smtClean="0"/>
              <a:t>	</a:t>
            </a:r>
            <a:r>
              <a:rPr lang="en-GB" dirty="0"/>
              <a:t> </a:t>
            </a:r>
            <a:r>
              <a:rPr lang="en-GB" dirty="0" smtClean="0"/>
              <a:t>              </a:t>
            </a:r>
            <a:r>
              <a:rPr lang="en-GB" dirty="0" err="1" smtClean="0"/>
              <a:t>zuotian</a:t>
            </a:r>
            <a:r>
              <a:rPr lang="en-GB" dirty="0" smtClean="0"/>
              <a:t> </a:t>
            </a:r>
            <a:r>
              <a:rPr lang="en-GB" dirty="0" err="1" smtClean="0"/>
              <a:t>mai</a:t>
            </a:r>
            <a:r>
              <a:rPr lang="en-GB" dirty="0" smtClean="0"/>
              <a:t> </a:t>
            </a:r>
            <a:r>
              <a:rPr lang="en-GB" sz="2200" dirty="0" smtClean="0"/>
              <a:t>j</a:t>
            </a:r>
            <a:r>
              <a:rPr lang="en-GB" dirty="0" smtClean="0"/>
              <a:t> de </a:t>
            </a:r>
            <a:r>
              <a:rPr lang="en-GB" dirty="0" err="1" smtClean="0"/>
              <a:t>piao</a:t>
            </a:r>
            <a:r>
              <a:rPr lang="en-GB" dirty="0" smtClean="0"/>
              <a:t>      	t </a:t>
            </a:r>
            <a:r>
              <a:rPr lang="en-GB" sz="2200" dirty="0" smtClean="0"/>
              <a:t>j</a:t>
            </a:r>
            <a:r>
              <a:rPr lang="en-GB" dirty="0" smtClean="0"/>
              <a:t>    	   	   t </a:t>
            </a:r>
            <a:r>
              <a:rPr lang="en-GB" baseline="-25000" dirty="0" err="1" smtClean="0"/>
              <a:t>i</a:t>
            </a:r>
            <a:endParaRPr lang="en-GB" dirty="0" smtClean="0"/>
          </a:p>
          <a:p>
            <a:pPr marL="0" indent="0">
              <a:buFont typeface="Arial" pitchFamily="34" charset="0"/>
              <a:buNone/>
            </a:pPr>
            <a:r>
              <a:rPr lang="en-GB" dirty="0" smtClean="0"/>
              <a:t>						</a:t>
            </a:r>
          </a:p>
          <a:p>
            <a:endParaRPr lang="en-GB" dirty="0"/>
          </a:p>
        </p:txBody>
      </p:sp>
      <p:cxnSp>
        <p:nvCxnSpPr>
          <p:cNvPr id="6" name="直線接點 5"/>
          <p:cNvCxnSpPr/>
          <p:nvPr/>
        </p:nvCxnSpPr>
        <p:spPr>
          <a:xfrm flipH="1">
            <a:off x="827584" y="2492896"/>
            <a:ext cx="64807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1475656" y="2492896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H="1">
            <a:off x="1475656" y="3140968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2339752" y="3140968"/>
            <a:ext cx="93610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3347864" y="3717032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2483768" y="4365104"/>
            <a:ext cx="792088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3275856" y="4365104"/>
            <a:ext cx="1008112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 flipH="1">
            <a:off x="3635896" y="4941168"/>
            <a:ext cx="64807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4283968" y="4941168"/>
            <a:ext cx="172819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flipH="1">
            <a:off x="5436096" y="5517232"/>
            <a:ext cx="57606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6012160" y="5517232"/>
            <a:ext cx="122413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等腰三角形 26"/>
          <p:cNvSpPr/>
          <p:nvPr/>
        </p:nvSpPr>
        <p:spPr>
          <a:xfrm>
            <a:off x="2339752" y="5949280"/>
            <a:ext cx="2169894" cy="57606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97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Re-analysis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Both Romance future and Chinese </a:t>
            </a:r>
            <a:r>
              <a:rPr lang="en-GB" i="1" dirty="0" smtClean="0"/>
              <a:t>de</a:t>
            </a:r>
            <a:r>
              <a:rPr lang="en-GB" dirty="0" smtClean="0"/>
              <a:t> therefore display all the steps of ‘re-analysis’ as well as ‘structural simplification’</a:t>
            </a:r>
            <a:endParaRPr lang="en-GB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46856" y="300749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Does this mean that they both show ‘cross-linguistic distribution’?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781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Another similarity: cross-linguistic distribution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/>
              <a:t>Both Romance future and Chinese </a:t>
            </a:r>
            <a:r>
              <a:rPr lang="en-GB" sz="2800" i="1" dirty="0" smtClean="0"/>
              <a:t>de </a:t>
            </a:r>
            <a:r>
              <a:rPr lang="en-GB" sz="2800" dirty="0" smtClean="0"/>
              <a:t>have cross-linguistic counterparts:</a:t>
            </a:r>
            <a:endParaRPr lang="en-GB" sz="28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7544" y="2348880"/>
            <a:ext cx="7488832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As for verb ‘to have’ &gt; </a:t>
            </a:r>
            <a:r>
              <a:rPr lang="en-GB" sz="2800" dirty="0" smtClean="0"/>
              <a:t>auxiliary </a:t>
            </a:r>
            <a:r>
              <a:rPr lang="en-GB" sz="2800" dirty="0"/>
              <a:t>verb, one parallel is English </a:t>
            </a:r>
            <a:r>
              <a:rPr lang="en-GB" sz="2800" i="1" dirty="0"/>
              <a:t>have to</a:t>
            </a:r>
            <a:r>
              <a:rPr lang="en-GB" sz="2800" dirty="0"/>
              <a:t>. </a:t>
            </a: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67544" y="3212976"/>
            <a:ext cx="7488832" cy="12961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As for </a:t>
            </a:r>
            <a:r>
              <a:rPr lang="en-GB" sz="2800" dirty="0" err="1" smtClean="0"/>
              <a:t>Mod</a:t>
            </a:r>
            <a:r>
              <a:rPr lang="en-GB" sz="2800" baseline="-25000" dirty="0" err="1" smtClean="0"/>
              <a:t>obligation</a:t>
            </a:r>
            <a:r>
              <a:rPr lang="en-GB" sz="2800" dirty="0" smtClean="0"/>
              <a:t> </a:t>
            </a:r>
            <a:r>
              <a:rPr lang="en-GB" sz="2800" dirty="0"/>
              <a:t>&gt; T(future), modern English </a:t>
            </a:r>
            <a:r>
              <a:rPr lang="en-GB" sz="2800" i="1" dirty="0"/>
              <a:t>shall</a:t>
            </a:r>
            <a:r>
              <a:rPr lang="en-GB" sz="2800" dirty="0"/>
              <a:t> is derived from </a:t>
            </a:r>
            <a:r>
              <a:rPr lang="en-GB" sz="2800" i="1" dirty="0" err="1"/>
              <a:t>sceal</a:t>
            </a:r>
            <a:r>
              <a:rPr lang="en-GB" sz="2800" i="1" dirty="0"/>
              <a:t> </a:t>
            </a:r>
            <a:r>
              <a:rPr lang="en-GB" sz="2800" dirty="0" smtClean="0"/>
              <a:t>denoting ‘obligation/necessity</a:t>
            </a:r>
            <a:r>
              <a:rPr lang="en-GB" sz="2800" dirty="0"/>
              <a:t>’</a:t>
            </a: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7544" y="4365104"/>
            <a:ext cx="7488832" cy="12961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S &amp; W (2002:199-202) </a:t>
            </a:r>
            <a:r>
              <a:rPr lang="en-GB" sz="2800" dirty="0" smtClean="0"/>
              <a:t>give </a:t>
            </a:r>
            <a:r>
              <a:rPr lang="en-GB" sz="2800" dirty="0"/>
              <a:t>cross-linguistic examples for Chinese </a:t>
            </a:r>
            <a:r>
              <a:rPr lang="en-GB" sz="2800" i="1" dirty="0"/>
              <a:t>de</a:t>
            </a:r>
            <a:r>
              <a:rPr lang="en-GB" sz="2800" dirty="0"/>
              <a:t> </a:t>
            </a:r>
            <a:r>
              <a:rPr lang="en-GB" sz="2800" dirty="0" smtClean="0"/>
              <a:t>e.g. copula </a:t>
            </a:r>
            <a:r>
              <a:rPr lang="en-GB" sz="2800" dirty="0"/>
              <a:t>verbs from demonstrative </a:t>
            </a:r>
            <a:r>
              <a:rPr lang="en-GB" sz="2800" dirty="0" smtClean="0"/>
              <a:t>pronouns, which are D &gt; T changes.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6705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Cross-linguistic distribution 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GB" sz="2800" dirty="0" smtClean="0"/>
              <a:t>Latin/Romance </a:t>
            </a:r>
            <a:r>
              <a:rPr lang="en-GB" sz="2800" i="1" dirty="0" err="1" smtClean="0"/>
              <a:t>habere</a:t>
            </a:r>
            <a:r>
              <a:rPr lang="en-GB" sz="2800" i="1" dirty="0" smtClean="0"/>
              <a:t> </a:t>
            </a:r>
            <a:r>
              <a:rPr lang="en-GB" sz="2800" dirty="0" smtClean="0"/>
              <a:t>‘to have’ </a:t>
            </a:r>
            <a:r>
              <a:rPr lang="en-GB" sz="2800" dirty="0" err="1" smtClean="0"/>
              <a:t>vs</a:t>
            </a:r>
            <a:r>
              <a:rPr lang="en-GB" sz="2800" dirty="0" smtClean="0"/>
              <a:t> English </a:t>
            </a:r>
            <a:r>
              <a:rPr lang="en-GB" sz="2800" i="1" dirty="0" smtClean="0"/>
              <a:t>have to</a:t>
            </a:r>
            <a:endParaRPr lang="en-GB" sz="28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57200" y="19888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Like Latin/Romance </a:t>
            </a:r>
            <a:r>
              <a:rPr lang="en-GB" sz="2800" i="1" dirty="0" err="1" smtClean="0"/>
              <a:t>habere</a:t>
            </a:r>
            <a:r>
              <a:rPr lang="en-GB" sz="2800" dirty="0" smtClean="0"/>
              <a:t>, English </a:t>
            </a:r>
            <a:r>
              <a:rPr lang="en-GB" sz="2800" i="1" dirty="0" smtClean="0"/>
              <a:t>have to </a:t>
            </a:r>
            <a:r>
              <a:rPr lang="en-GB" sz="2800" dirty="0" smtClean="0"/>
              <a:t>originate from lexical verb ‘to have’ taking a direct object complement modified by an infinitive: </a:t>
            </a:r>
            <a:endParaRPr lang="en-GB" sz="2800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88268" y="336753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E.g. </a:t>
            </a:r>
            <a:r>
              <a:rPr lang="en-GB" sz="2800" dirty="0" err="1"/>
              <a:t>ƥu</a:t>
            </a:r>
            <a:r>
              <a:rPr lang="en-GB" sz="2800" dirty="0"/>
              <a:t>	</a:t>
            </a:r>
            <a:r>
              <a:rPr lang="en-GB" sz="2800" dirty="0" err="1"/>
              <a:t>hefdest</a:t>
            </a:r>
            <a:r>
              <a:rPr lang="en-GB" sz="2800" dirty="0"/>
              <a:t>	</a:t>
            </a:r>
            <a:r>
              <a:rPr lang="en-GB" sz="2800" dirty="0" err="1" smtClean="0"/>
              <a:t>clað</a:t>
            </a:r>
            <a:r>
              <a:rPr lang="en-GB" sz="2800" dirty="0"/>
              <a:t>		to	</a:t>
            </a:r>
            <a:r>
              <a:rPr lang="en-GB" sz="2800" dirty="0" err="1"/>
              <a:t>werien</a:t>
            </a:r>
            <a:endParaRPr lang="en-GB" sz="2800" dirty="0"/>
          </a:p>
          <a:p>
            <a:pPr marL="0" indent="0">
              <a:buNone/>
            </a:pPr>
            <a:r>
              <a:rPr lang="en-GB" sz="2800" dirty="0"/>
              <a:t>	you	had		clothes	</a:t>
            </a:r>
            <a:r>
              <a:rPr lang="en-GB" sz="2800" dirty="0" smtClean="0"/>
              <a:t>to</a:t>
            </a:r>
            <a:r>
              <a:rPr lang="en-GB" sz="2800" dirty="0"/>
              <a:t>	wear (Lamb. </a:t>
            </a:r>
            <a:r>
              <a:rPr lang="en-GB" sz="2800" dirty="0" err="1"/>
              <a:t>Hom</a:t>
            </a:r>
            <a:r>
              <a:rPr lang="en-GB" sz="2800" dirty="0"/>
              <a:t>. 33, 900-1066 AD)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9100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Cross-linguistic distribution 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/>
              <a:t>			TP</a:t>
            </a:r>
          </a:p>
          <a:p>
            <a:pPr marL="0" indent="0">
              <a:buNone/>
            </a:pPr>
            <a:r>
              <a:rPr lang="en-GB" sz="1800" dirty="0"/>
              <a:t>		</a:t>
            </a:r>
            <a:r>
              <a:rPr lang="en-GB" sz="1800" dirty="0" err="1" smtClean="0"/>
              <a:t>SpecT</a:t>
            </a:r>
            <a:r>
              <a:rPr lang="en-GB" sz="1800" dirty="0"/>
              <a:t>		 T’</a:t>
            </a:r>
          </a:p>
          <a:p>
            <a:pPr marL="0" indent="0">
              <a:buNone/>
            </a:pPr>
            <a:r>
              <a:rPr lang="en-GB" sz="1800" dirty="0"/>
              <a:t>		</a:t>
            </a:r>
            <a:r>
              <a:rPr lang="en-GB" sz="1800" dirty="0" smtClean="0"/>
              <a:t> </a:t>
            </a:r>
            <a:r>
              <a:rPr lang="en-GB" sz="1800" dirty="0" err="1"/>
              <a:t>ƥu</a:t>
            </a:r>
            <a:r>
              <a:rPr lang="en-GB" sz="1800" dirty="0"/>
              <a:t>	</a:t>
            </a:r>
          </a:p>
          <a:p>
            <a:pPr marL="0" indent="0">
              <a:buNone/>
            </a:pPr>
            <a:r>
              <a:rPr lang="en-GB" sz="1800" dirty="0"/>
              <a:t>			</a:t>
            </a:r>
            <a:r>
              <a:rPr lang="en-GB" sz="1800" dirty="0" smtClean="0"/>
              <a:t>T</a:t>
            </a:r>
            <a:r>
              <a:rPr lang="en-GB" sz="1800" dirty="0"/>
              <a:t>		VP</a:t>
            </a:r>
          </a:p>
          <a:p>
            <a:pPr marL="0" indent="0">
              <a:buNone/>
            </a:pPr>
            <a:r>
              <a:rPr lang="en-GB" sz="1800" dirty="0"/>
              <a:t>		</a:t>
            </a:r>
            <a:r>
              <a:rPr lang="en-GB" sz="1800" dirty="0" smtClean="0"/>
              <a:t>        </a:t>
            </a:r>
            <a:r>
              <a:rPr lang="en-GB" sz="1800" dirty="0" err="1"/>
              <a:t>hefdest</a:t>
            </a:r>
            <a:r>
              <a:rPr lang="en-GB" sz="1800" dirty="0"/>
              <a:t> </a:t>
            </a:r>
            <a:r>
              <a:rPr lang="en-GB" sz="1800" baseline="-25000" dirty="0" err="1"/>
              <a:t>i</a:t>
            </a:r>
            <a:r>
              <a:rPr lang="en-GB" sz="1800" dirty="0"/>
              <a:t>		V’</a:t>
            </a:r>
          </a:p>
          <a:p>
            <a:pPr marL="0" indent="0">
              <a:buNone/>
            </a:pPr>
            <a:r>
              <a:rPr lang="en-GB" sz="1800" dirty="0"/>
              <a:t>			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	V</a:t>
            </a:r>
            <a:r>
              <a:rPr lang="en-GB" sz="1800" dirty="0"/>
              <a:t>		NP</a:t>
            </a:r>
          </a:p>
          <a:p>
            <a:pPr marL="0" indent="0">
              <a:buNone/>
            </a:pPr>
            <a:r>
              <a:rPr lang="en-GB" sz="1800" dirty="0"/>
              <a:t>				</a:t>
            </a:r>
            <a:r>
              <a:rPr lang="en-GB" sz="1800" dirty="0" smtClean="0"/>
              <a:t>t </a:t>
            </a:r>
            <a:r>
              <a:rPr lang="en-GB" sz="1800" baseline="-25000" dirty="0" err="1"/>
              <a:t>i</a:t>
            </a:r>
            <a:r>
              <a:rPr lang="en-GB" sz="1800" dirty="0"/>
              <a:t>		N’</a:t>
            </a:r>
          </a:p>
          <a:p>
            <a:pPr marL="0" indent="0">
              <a:buNone/>
            </a:pPr>
            <a:r>
              <a:rPr lang="en-GB" sz="1800" dirty="0"/>
              <a:t>				</a:t>
            </a:r>
            <a:endParaRPr lang="en-GB" sz="1800" dirty="0" smtClean="0"/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		</a:t>
            </a:r>
            <a:r>
              <a:rPr lang="en-GB" sz="1800" dirty="0"/>
              <a:t>		N’		</a:t>
            </a:r>
            <a:r>
              <a:rPr lang="en-GB" sz="1800" dirty="0" err="1"/>
              <a:t>InfP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		N	         to </a:t>
            </a:r>
            <a:r>
              <a:rPr lang="en-GB" sz="1800" dirty="0" err="1"/>
              <a:t>werien</a:t>
            </a:r>
            <a:endParaRPr lang="en-GB" sz="1800" dirty="0"/>
          </a:p>
          <a:p>
            <a:pPr marL="0" indent="0">
              <a:buNone/>
            </a:pPr>
            <a:r>
              <a:rPr lang="en-GB" sz="1800" dirty="0"/>
              <a:t>				            </a:t>
            </a:r>
            <a:r>
              <a:rPr lang="en-GB" sz="1800" dirty="0" err="1"/>
              <a:t>clað</a:t>
            </a:r>
            <a:endParaRPr lang="en-GB" sz="1800" dirty="0"/>
          </a:p>
          <a:p>
            <a:endParaRPr lang="en-GB" sz="1800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2699792" y="1844824"/>
            <a:ext cx="72008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3419872" y="1844824"/>
            <a:ext cx="86409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3419872" y="2132856"/>
            <a:ext cx="864096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4283968" y="2132856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5220072" y="2852936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4427984" y="3212976"/>
            <a:ext cx="79208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5220072" y="3212976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6084168" y="3789040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H="1">
            <a:off x="5220072" y="4149080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6084168" y="4149080"/>
            <a:ext cx="100811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5220072" y="4797152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弧形接點 26"/>
          <p:cNvCxnSpPr/>
          <p:nvPr/>
        </p:nvCxnSpPr>
        <p:spPr>
          <a:xfrm rot="10800000">
            <a:off x="3059832" y="3284984"/>
            <a:ext cx="1368152" cy="1080120"/>
          </a:xfrm>
          <a:prstGeom prst="curvedConnector3">
            <a:avLst>
              <a:gd name="adj1" fmla="val 103075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內容版面配置區 2"/>
          <p:cNvSpPr txBox="1">
            <a:spLocks/>
          </p:cNvSpPr>
          <p:nvPr/>
        </p:nvSpPr>
        <p:spPr>
          <a:xfrm>
            <a:off x="827584" y="1268760"/>
            <a:ext cx="468052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Either </a:t>
            </a:r>
            <a:r>
              <a:rPr lang="en-GB" sz="2400" i="1" dirty="0" smtClean="0"/>
              <a:t>to have </a:t>
            </a:r>
            <a:r>
              <a:rPr lang="en-GB" sz="2400" dirty="0" smtClean="0"/>
              <a:t>is a lexical verb, </a:t>
            </a:r>
          </a:p>
        </p:txBody>
      </p:sp>
    </p:spTree>
    <p:extLst>
      <p:ext uri="{BB962C8B-B14F-4D97-AF65-F5344CB8AC3E}">
        <p14:creationId xmlns:p14="http://schemas.microsoft.com/office/powerpoint/2010/main" val="42518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Cross-linguistic distribution 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/>
              <a:t>			TP</a:t>
            </a:r>
          </a:p>
          <a:p>
            <a:pPr marL="0" indent="0">
              <a:buNone/>
            </a:pPr>
            <a:r>
              <a:rPr lang="en-GB" sz="2000" dirty="0"/>
              <a:t>		</a:t>
            </a:r>
            <a:r>
              <a:rPr lang="en-GB" sz="2000" dirty="0" err="1"/>
              <a:t>SpecT</a:t>
            </a:r>
            <a:r>
              <a:rPr lang="en-GB" sz="2000" dirty="0"/>
              <a:t>		 T’</a:t>
            </a:r>
          </a:p>
          <a:p>
            <a:pPr marL="0" indent="0">
              <a:buNone/>
            </a:pPr>
            <a:r>
              <a:rPr lang="en-GB" sz="2000" dirty="0"/>
              <a:t>		</a:t>
            </a:r>
            <a:r>
              <a:rPr lang="en-GB" sz="2000" dirty="0" smtClean="0"/>
              <a:t>  </a:t>
            </a:r>
            <a:r>
              <a:rPr lang="en-GB" sz="2000" dirty="0" err="1"/>
              <a:t>ƥu</a:t>
            </a:r>
            <a:r>
              <a:rPr lang="en-GB" sz="2000" dirty="0"/>
              <a:t>	</a:t>
            </a:r>
          </a:p>
          <a:p>
            <a:pPr marL="0" indent="0">
              <a:buNone/>
            </a:pPr>
            <a:r>
              <a:rPr lang="en-GB" sz="2000" dirty="0"/>
              <a:t>			T		VP</a:t>
            </a:r>
          </a:p>
          <a:p>
            <a:pPr marL="0" indent="0">
              <a:buNone/>
            </a:pPr>
            <a:r>
              <a:rPr lang="en-GB" sz="2000" dirty="0"/>
              <a:t>		</a:t>
            </a:r>
            <a:r>
              <a:rPr lang="en-GB" sz="2000" dirty="0" smtClean="0"/>
              <a:t>        </a:t>
            </a:r>
            <a:r>
              <a:rPr lang="en-GB" sz="2000" dirty="0" err="1"/>
              <a:t>hefdest</a:t>
            </a:r>
            <a:r>
              <a:rPr lang="en-GB" sz="2000" dirty="0"/>
              <a:t> 		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		V’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				NP		  V</a:t>
            </a:r>
          </a:p>
          <a:p>
            <a:pPr marL="0" indent="0">
              <a:buNone/>
            </a:pPr>
            <a:r>
              <a:rPr lang="en-GB" sz="2000" dirty="0"/>
              <a:t>			          	N’	          to </a:t>
            </a:r>
            <a:r>
              <a:rPr lang="en-GB" sz="2000" dirty="0" err="1"/>
              <a:t>werien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		N		</a:t>
            </a:r>
          </a:p>
          <a:p>
            <a:pPr marL="0" indent="0">
              <a:buNone/>
            </a:pPr>
            <a:r>
              <a:rPr lang="en-GB" sz="2000" dirty="0"/>
              <a:t>			            </a:t>
            </a:r>
            <a:r>
              <a:rPr lang="en-GB" sz="2000" dirty="0" err="1"/>
              <a:t>clað</a:t>
            </a:r>
            <a:r>
              <a:rPr lang="en-GB" sz="2000" dirty="0"/>
              <a:t>		</a:t>
            </a:r>
          </a:p>
          <a:p>
            <a:endParaRPr lang="en-GB" sz="20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156176" y="2168861"/>
            <a:ext cx="2592288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000" b="1" dirty="0" smtClean="0"/>
              <a:t>SIMPLER</a:t>
            </a:r>
            <a:endParaRPr lang="en-GB" sz="4000" b="1" dirty="0"/>
          </a:p>
        </p:txBody>
      </p:sp>
      <p:cxnSp>
        <p:nvCxnSpPr>
          <p:cNvPr id="6" name="直線接點 5"/>
          <p:cNvCxnSpPr/>
          <p:nvPr/>
        </p:nvCxnSpPr>
        <p:spPr>
          <a:xfrm flipH="1">
            <a:off x="2843808" y="1916832"/>
            <a:ext cx="57606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>
            <a:off x="3419872" y="1916832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H="1">
            <a:off x="3419872" y="2276872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>
            <a:off x="4355976" y="2276872"/>
            <a:ext cx="864096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5220072" y="2996952"/>
            <a:ext cx="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4355976" y="3717032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5220072" y="3717032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4355976" y="4437112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4283968" y="4797152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內容版面配置區 2"/>
          <p:cNvSpPr txBox="1">
            <a:spLocks/>
          </p:cNvSpPr>
          <p:nvPr/>
        </p:nvSpPr>
        <p:spPr>
          <a:xfrm>
            <a:off x="1043608" y="1196752"/>
            <a:ext cx="6768752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Or it is a modal auxiliary denoting ‘obligation’</a:t>
            </a:r>
          </a:p>
        </p:txBody>
      </p:sp>
    </p:spTree>
    <p:extLst>
      <p:ext uri="{BB962C8B-B14F-4D97-AF65-F5344CB8AC3E}">
        <p14:creationId xmlns:p14="http://schemas.microsoft.com/office/powerpoint/2010/main" val="812339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Cross-linguistic distribution 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Step b</a:t>
            </a:r>
            <a:r>
              <a:rPr lang="en-GB" sz="2800" dirty="0" smtClean="0"/>
              <a:t>), like Latin/Romance </a:t>
            </a:r>
            <a:r>
              <a:rPr lang="en-GB" sz="2800" i="1" dirty="0" err="1" smtClean="0"/>
              <a:t>habere</a:t>
            </a:r>
            <a:r>
              <a:rPr lang="en-GB" sz="2800" dirty="0" smtClean="0"/>
              <a:t>, </a:t>
            </a:r>
            <a:r>
              <a:rPr lang="en-GB" sz="2800" dirty="0"/>
              <a:t>consists of examples where the </a:t>
            </a:r>
            <a:r>
              <a:rPr lang="en-GB" sz="2800" dirty="0" err="1" smtClean="0"/>
              <a:t>the</a:t>
            </a:r>
            <a:r>
              <a:rPr lang="en-GB" sz="2800" dirty="0" smtClean="0"/>
              <a:t> </a:t>
            </a:r>
            <a:r>
              <a:rPr lang="en-GB" sz="2800" dirty="0"/>
              <a:t>object relation of ‘to have’ is not </a:t>
            </a:r>
            <a:r>
              <a:rPr lang="en-GB" sz="2800" dirty="0" smtClean="0"/>
              <a:t>guaranteed:</a:t>
            </a:r>
            <a:endParaRPr lang="en-GB" sz="2800" dirty="0"/>
          </a:p>
        </p:txBody>
      </p:sp>
      <p:sp>
        <p:nvSpPr>
          <p:cNvPr id="4" name="矩形 3"/>
          <p:cNvSpPr/>
          <p:nvPr/>
        </p:nvSpPr>
        <p:spPr>
          <a:xfrm>
            <a:off x="827584" y="2861699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this </a:t>
            </a:r>
            <a:r>
              <a:rPr lang="en-GB" sz="2800" dirty="0"/>
              <a:t>happened when SOV &gt; SVO change caused the object of ‘to have’ to be shifted from before the infinitive to after it (Fischer (1994:149)). </a:t>
            </a:r>
          </a:p>
        </p:txBody>
      </p:sp>
      <p:sp>
        <p:nvSpPr>
          <p:cNvPr id="5" name="矩形 4"/>
          <p:cNvSpPr/>
          <p:nvPr/>
        </p:nvSpPr>
        <p:spPr>
          <a:xfrm>
            <a:off x="847092" y="4246694"/>
            <a:ext cx="76853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he</a:t>
            </a:r>
            <a:r>
              <a:rPr lang="en-GB" sz="2800" dirty="0"/>
              <a:t>	</a:t>
            </a:r>
            <a:r>
              <a:rPr lang="en-GB" sz="2800" dirty="0" err="1"/>
              <a:t>hefde</a:t>
            </a:r>
            <a:r>
              <a:rPr lang="en-GB" sz="2800" dirty="0"/>
              <a:t>	</a:t>
            </a:r>
            <a:r>
              <a:rPr lang="en-GB" sz="2800" dirty="0" smtClean="0"/>
              <a:t>to 	</a:t>
            </a:r>
            <a:r>
              <a:rPr lang="en-GB" sz="2800" dirty="0" err="1" smtClean="0"/>
              <a:t>iwiten</a:t>
            </a:r>
            <a:r>
              <a:rPr lang="en-GB" sz="2800" dirty="0" smtClean="0"/>
              <a:t> </a:t>
            </a:r>
            <a:r>
              <a:rPr lang="en-GB" sz="2800" dirty="0" err="1" smtClean="0"/>
              <a:t>seouen</a:t>
            </a:r>
            <a:r>
              <a:rPr lang="en-GB" sz="2800" dirty="0"/>
              <a:t> </a:t>
            </a:r>
            <a:r>
              <a:rPr lang="en-GB" sz="2800" dirty="0" smtClean="0"/>
              <a:t>hundred</a:t>
            </a:r>
            <a:r>
              <a:rPr lang="en-GB" sz="2800" dirty="0"/>
              <a:t> </a:t>
            </a:r>
            <a:r>
              <a:rPr lang="en-GB" sz="2800" dirty="0" smtClean="0"/>
              <a:t>   </a:t>
            </a:r>
            <a:r>
              <a:rPr lang="en-GB" sz="2800" dirty="0" err="1" smtClean="0"/>
              <a:t>scipen</a:t>
            </a:r>
            <a:endParaRPr lang="en-GB" sz="2800" dirty="0"/>
          </a:p>
          <a:p>
            <a:r>
              <a:rPr lang="en-GB" sz="2800" dirty="0" smtClean="0"/>
              <a:t>he</a:t>
            </a:r>
            <a:r>
              <a:rPr lang="en-GB" sz="2800" dirty="0"/>
              <a:t>	had	</a:t>
            </a:r>
            <a:r>
              <a:rPr lang="en-GB" sz="2800" dirty="0" smtClean="0"/>
              <a:t>to 	guard</a:t>
            </a:r>
            <a:r>
              <a:rPr lang="en-GB" sz="2800" dirty="0"/>
              <a:t>	</a:t>
            </a:r>
            <a:r>
              <a:rPr lang="en-GB" sz="2800" dirty="0" smtClean="0"/>
              <a:t> seven    hundred</a:t>
            </a:r>
            <a:r>
              <a:rPr lang="en-GB" sz="2800" dirty="0"/>
              <a:t>	ships</a:t>
            </a:r>
          </a:p>
        </p:txBody>
      </p:sp>
    </p:spTree>
    <p:extLst>
      <p:ext uri="{BB962C8B-B14F-4D97-AF65-F5344CB8AC3E}">
        <p14:creationId xmlns:p14="http://schemas.microsoft.com/office/powerpoint/2010/main" val="315350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Cross-linguistic distribution (1)</a:t>
            </a:r>
            <a:endParaRPr lang="en-GB" dirty="0"/>
          </a:p>
        </p:txBody>
      </p:sp>
      <p:sp>
        <p:nvSpPr>
          <p:cNvPr id="3" name="矩形 2"/>
          <p:cNvSpPr/>
          <p:nvPr/>
        </p:nvSpPr>
        <p:spPr>
          <a:xfrm>
            <a:off x="827584" y="1268760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		TP	</a:t>
            </a:r>
          </a:p>
          <a:p>
            <a:r>
              <a:rPr lang="en-GB" sz="2000" dirty="0"/>
              <a:t>	</a:t>
            </a:r>
            <a:r>
              <a:rPr lang="en-GB" sz="2000" dirty="0" err="1"/>
              <a:t>SpecT</a:t>
            </a:r>
            <a:r>
              <a:rPr lang="en-GB" sz="2000" dirty="0"/>
              <a:t>		 T’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he</a:t>
            </a:r>
          </a:p>
          <a:p>
            <a:r>
              <a:rPr lang="en-GB" sz="2000" dirty="0"/>
              <a:t>		  T		VP</a:t>
            </a:r>
          </a:p>
          <a:p>
            <a:r>
              <a:rPr lang="en-GB" sz="2000" dirty="0"/>
              <a:t>		</a:t>
            </a:r>
            <a:r>
              <a:rPr lang="en-GB" sz="2000" dirty="0" err="1" smtClean="0"/>
              <a:t>hefde</a:t>
            </a:r>
            <a:r>
              <a:rPr lang="en-GB" sz="2000" dirty="0" smtClean="0"/>
              <a:t> </a:t>
            </a:r>
            <a:r>
              <a:rPr lang="en-GB" sz="2000" baseline="-25000" dirty="0" err="1"/>
              <a:t>i</a:t>
            </a:r>
            <a:r>
              <a:rPr lang="en-GB" sz="2000" dirty="0"/>
              <a:t>		V’</a:t>
            </a:r>
          </a:p>
          <a:p>
            <a:r>
              <a:rPr lang="en-GB" sz="2000" dirty="0"/>
              <a:t>			</a:t>
            </a:r>
            <a:endParaRPr lang="en-GB" sz="2000" dirty="0" smtClean="0"/>
          </a:p>
          <a:p>
            <a:r>
              <a:rPr lang="en-GB" sz="2000" dirty="0"/>
              <a:t>	</a:t>
            </a:r>
            <a:r>
              <a:rPr lang="en-GB" sz="2000" dirty="0" smtClean="0"/>
              <a:t>		V</a:t>
            </a:r>
            <a:r>
              <a:rPr lang="en-GB" sz="2000" dirty="0"/>
              <a:t>	</a:t>
            </a:r>
            <a:r>
              <a:rPr lang="en-GB" sz="2000" dirty="0" smtClean="0"/>
              <a:t>	NP</a:t>
            </a:r>
            <a:endParaRPr lang="en-GB" sz="2000" dirty="0"/>
          </a:p>
          <a:p>
            <a:r>
              <a:rPr lang="en-GB" sz="2000" dirty="0"/>
              <a:t>			t </a:t>
            </a:r>
            <a:r>
              <a:rPr lang="en-GB" sz="2000" baseline="-25000" dirty="0" err="1"/>
              <a:t>i</a:t>
            </a:r>
            <a:r>
              <a:rPr lang="en-GB" sz="2000" dirty="0"/>
              <a:t>		N’</a:t>
            </a:r>
          </a:p>
          <a:p>
            <a:r>
              <a:rPr lang="en-GB" sz="2000" dirty="0"/>
              <a:t>					</a:t>
            </a:r>
            <a:endParaRPr lang="en-GB" sz="2000" dirty="0" smtClean="0"/>
          </a:p>
          <a:p>
            <a:r>
              <a:rPr lang="en-GB" sz="2000" dirty="0"/>
              <a:t>	</a:t>
            </a:r>
            <a:r>
              <a:rPr lang="en-GB" sz="2000" dirty="0" smtClean="0"/>
              <a:t>	</a:t>
            </a:r>
            <a:r>
              <a:rPr lang="en-GB" sz="2000" dirty="0"/>
              <a:t>		</a:t>
            </a:r>
            <a:r>
              <a:rPr lang="en-GB" sz="2000" dirty="0" err="1"/>
              <a:t>InfP</a:t>
            </a:r>
            <a:r>
              <a:rPr lang="en-GB" sz="2000" dirty="0"/>
              <a:t>		  N’</a:t>
            </a:r>
          </a:p>
          <a:p>
            <a:r>
              <a:rPr lang="en-GB" sz="2000" dirty="0"/>
              <a:t>  						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					  </a:t>
            </a:r>
            <a:r>
              <a:rPr lang="en-GB" sz="2000" dirty="0"/>
              <a:t>N</a:t>
            </a:r>
          </a:p>
          <a:p>
            <a:r>
              <a:rPr lang="en-GB" sz="2000" dirty="0"/>
              <a:t>			</a:t>
            </a:r>
            <a:r>
              <a:rPr lang="en-GB" sz="2000" dirty="0" smtClean="0"/>
              <a:t>         </a:t>
            </a:r>
            <a:r>
              <a:rPr lang="en-GB" sz="2000" dirty="0"/>
              <a:t>to </a:t>
            </a:r>
            <a:r>
              <a:rPr lang="en-GB" sz="2000" dirty="0" err="1" smtClean="0"/>
              <a:t>iwiten</a:t>
            </a:r>
            <a:r>
              <a:rPr lang="en-GB" sz="2000" dirty="0"/>
              <a:t>	</a:t>
            </a:r>
            <a:endParaRPr lang="en-GB" sz="2000" dirty="0" smtClean="0"/>
          </a:p>
          <a:p>
            <a:r>
              <a:rPr lang="en-GB" sz="2000" dirty="0"/>
              <a:t> </a:t>
            </a:r>
            <a:r>
              <a:rPr lang="en-GB" sz="2000" dirty="0" smtClean="0"/>
              <a:t>  					</a:t>
            </a:r>
            <a:r>
              <a:rPr lang="en-GB" sz="2000" dirty="0" err="1" smtClean="0"/>
              <a:t>seouen</a:t>
            </a:r>
            <a:r>
              <a:rPr lang="en-GB" sz="2000" dirty="0" smtClean="0"/>
              <a:t> </a:t>
            </a:r>
            <a:r>
              <a:rPr lang="en-GB" sz="2000" dirty="0"/>
              <a:t>hundred </a:t>
            </a:r>
            <a:r>
              <a:rPr lang="en-GB" sz="2000" dirty="0" err="1"/>
              <a:t>scipen</a:t>
            </a:r>
            <a:endParaRPr lang="en-GB" sz="2000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2195736" y="1556792"/>
            <a:ext cx="648072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2843808" y="1556792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2987824" y="1844824"/>
            <a:ext cx="79208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3779912" y="1844824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644008" y="2492896"/>
            <a:ext cx="0" cy="7200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3779912" y="2780928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644008" y="2780928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5580112" y="3356992"/>
            <a:ext cx="0" cy="1036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H="1">
            <a:off x="4860032" y="3717032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5580112" y="3717032"/>
            <a:ext cx="100811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6588224" y="4293096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等腰三角形 25"/>
          <p:cNvSpPr/>
          <p:nvPr/>
        </p:nvSpPr>
        <p:spPr>
          <a:xfrm>
            <a:off x="4211960" y="4365104"/>
            <a:ext cx="900100" cy="64807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等腰三角形 26"/>
          <p:cNvSpPr/>
          <p:nvPr/>
        </p:nvSpPr>
        <p:spPr>
          <a:xfrm>
            <a:off x="5580112" y="4941168"/>
            <a:ext cx="2160240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弧形接點 28"/>
          <p:cNvCxnSpPr/>
          <p:nvPr/>
        </p:nvCxnSpPr>
        <p:spPr>
          <a:xfrm rot="16200000" flipV="1">
            <a:off x="2825806" y="2942946"/>
            <a:ext cx="1116124" cy="792088"/>
          </a:xfrm>
          <a:prstGeom prst="curvedConnector3">
            <a:avLst>
              <a:gd name="adj1" fmla="val -60842"/>
            </a:avLst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內容版面配置區 2"/>
          <p:cNvSpPr txBox="1">
            <a:spLocks/>
          </p:cNvSpPr>
          <p:nvPr/>
        </p:nvSpPr>
        <p:spPr>
          <a:xfrm>
            <a:off x="5601852" y="1313384"/>
            <a:ext cx="3218620" cy="12515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Here the object is further away from </a:t>
            </a:r>
            <a:r>
              <a:rPr lang="en-GB" sz="2400" i="1" dirty="0" smtClean="0"/>
              <a:t>to have </a:t>
            </a:r>
            <a:r>
              <a:rPr lang="en-GB" sz="2400" dirty="0" smtClean="0"/>
              <a:t>than before:</a:t>
            </a:r>
          </a:p>
        </p:txBody>
      </p:sp>
    </p:spTree>
    <p:extLst>
      <p:ext uri="{BB962C8B-B14F-4D97-AF65-F5344CB8AC3E}">
        <p14:creationId xmlns:p14="http://schemas.microsoft.com/office/powerpoint/2010/main" val="3565161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5046" y="32526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Syntactic change and Minimalism (2)</a:t>
            </a:r>
            <a:endParaRPr lang="en-GB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803764" y="1535414"/>
            <a:ext cx="7540497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GB" sz="28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783422" y="6287942"/>
            <a:ext cx="465486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GB" sz="28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781643" y="1196752"/>
            <a:ext cx="7922659" cy="1338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it-IT" sz="2800" dirty="0" smtClean="0"/>
              <a:t>Primary </a:t>
            </a:r>
            <a:r>
              <a:rPr lang="it-IT" sz="2800" dirty="0"/>
              <a:t>linguistic data </a:t>
            </a:r>
            <a:endParaRPr lang="it-IT" sz="2800" dirty="0" smtClean="0"/>
          </a:p>
          <a:p>
            <a:pPr marL="0" lvl="0" indent="0">
              <a:buNone/>
            </a:pPr>
            <a:r>
              <a:rPr lang="it-IT" sz="2800" dirty="0"/>
              <a:t>	</a:t>
            </a:r>
            <a:r>
              <a:rPr lang="it-IT" sz="2800" dirty="0" smtClean="0"/>
              <a:t>           </a:t>
            </a:r>
            <a:endParaRPr lang="en-GB" sz="2800" dirty="0"/>
          </a:p>
        </p:txBody>
      </p:sp>
      <p:sp>
        <p:nvSpPr>
          <p:cNvPr id="11" name="內容版面配置區 2"/>
          <p:cNvSpPr txBox="1">
            <a:spLocks/>
          </p:cNvSpPr>
          <p:nvPr/>
        </p:nvSpPr>
        <p:spPr>
          <a:xfrm>
            <a:off x="825805" y="2132856"/>
            <a:ext cx="7922659" cy="1338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GB" sz="2800" dirty="0"/>
              <a:t>Linguistic triggering experience </a:t>
            </a:r>
            <a:endParaRPr lang="en-GB" sz="2800" dirty="0" smtClean="0"/>
          </a:p>
          <a:p>
            <a:pPr marL="0" lvl="0" indent="0">
              <a:buNone/>
            </a:pPr>
            <a:r>
              <a:rPr lang="en-GB" sz="2800" dirty="0"/>
              <a:t> </a:t>
            </a:r>
            <a:r>
              <a:rPr lang="en-GB" sz="2800" dirty="0" smtClean="0"/>
              <a:t>   </a:t>
            </a:r>
            <a:endParaRPr lang="en-GB" sz="2800" dirty="0"/>
          </a:p>
        </p:txBody>
      </p:sp>
      <p:sp>
        <p:nvSpPr>
          <p:cNvPr id="12" name="內容版面配置區 2"/>
          <p:cNvSpPr txBox="1">
            <a:spLocks/>
          </p:cNvSpPr>
          <p:nvPr/>
        </p:nvSpPr>
        <p:spPr>
          <a:xfrm>
            <a:off x="831775" y="3140968"/>
            <a:ext cx="8060705" cy="13389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I-G is </a:t>
            </a:r>
            <a:r>
              <a:rPr lang="en-GB" sz="2800" dirty="0"/>
              <a:t>the result of </a:t>
            </a:r>
            <a:r>
              <a:rPr lang="en-GB" sz="2800" dirty="0" smtClean="0"/>
              <a:t>language acquisition. </a:t>
            </a:r>
          </a:p>
          <a:p>
            <a:pPr marL="0" lvl="0" indent="0">
              <a:buNone/>
            </a:pPr>
            <a:endParaRPr lang="en-GB" sz="2800" dirty="0"/>
          </a:p>
        </p:txBody>
      </p:sp>
      <p:sp>
        <p:nvSpPr>
          <p:cNvPr id="13" name="矩形 12"/>
          <p:cNvSpPr/>
          <p:nvPr/>
        </p:nvSpPr>
        <p:spPr>
          <a:xfrm>
            <a:off x="1115616" y="1700808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Universal Grammar</a:t>
            </a:r>
            <a:endParaRPr lang="en-GB" sz="2800" dirty="0"/>
          </a:p>
        </p:txBody>
      </p:sp>
      <p:sp>
        <p:nvSpPr>
          <p:cNvPr id="14" name="矩形 13"/>
          <p:cNvSpPr/>
          <p:nvPr/>
        </p:nvSpPr>
        <p:spPr>
          <a:xfrm>
            <a:off x="1187624" y="2636912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genotype</a:t>
            </a:r>
            <a:endParaRPr lang="en-GB" sz="2800" dirty="0"/>
          </a:p>
        </p:txBody>
      </p:sp>
      <p:cxnSp>
        <p:nvCxnSpPr>
          <p:cNvPr id="17" name="直線單箭頭接點 16"/>
          <p:cNvCxnSpPr/>
          <p:nvPr/>
        </p:nvCxnSpPr>
        <p:spPr>
          <a:xfrm>
            <a:off x="4211960" y="1988840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/>
          <p:nvPr/>
        </p:nvCxnSpPr>
        <p:spPr>
          <a:xfrm>
            <a:off x="4211960" y="2852936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5580112" y="1700808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Internal Grammar</a:t>
            </a:r>
            <a:endParaRPr lang="en-GB" sz="2800" dirty="0"/>
          </a:p>
        </p:txBody>
      </p:sp>
      <p:sp>
        <p:nvSpPr>
          <p:cNvPr id="20" name="矩形 19"/>
          <p:cNvSpPr/>
          <p:nvPr/>
        </p:nvSpPr>
        <p:spPr>
          <a:xfrm>
            <a:off x="5580112" y="2564904"/>
            <a:ext cx="77768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phenotype</a:t>
            </a:r>
            <a:endParaRPr lang="en-GB" sz="2800" dirty="0"/>
          </a:p>
        </p:txBody>
      </p:sp>
      <p:sp>
        <p:nvSpPr>
          <p:cNvPr id="21" name="矩形 20"/>
          <p:cNvSpPr/>
          <p:nvPr/>
        </p:nvSpPr>
        <p:spPr>
          <a:xfrm>
            <a:off x="1115616" y="3501008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As UG is a genetic constant, the source for language change lies in the PLD and how it is scanned by children (Lightfoot (1999:66-68, 178-179, 225, 2006:11-2, 87-90)).  </a:t>
            </a:r>
          </a:p>
        </p:txBody>
      </p:sp>
      <p:sp>
        <p:nvSpPr>
          <p:cNvPr id="22" name="矩形 21"/>
          <p:cNvSpPr/>
          <p:nvPr/>
        </p:nvSpPr>
        <p:spPr>
          <a:xfrm>
            <a:off x="1166275" y="5317077"/>
            <a:ext cx="717798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err="1" smtClean="0"/>
              <a:t>‘Re</a:t>
            </a:r>
            <a:r>
              <a:rPr lang="en-GB" sz="2800" dirty="0" smtClean="0"/>
              <a:t>-analysis’ of the PLD is therefore the key towards language change.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131575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2" grpId="0"/>
      <p:bldP spid="13" grpId="0"/>
      <p:bldP spid="14" grpId="0"/>
      <p:bldP spid="19" grpId="0"/>
      <p:bldP spid="20" grpId="0"/>
      <p:bldP spid="21" grpId="0"/>
      <p:bldP spid="2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/>
              <a:t>Cross-linguistic distribution (1)</a:t>
            </a:r>
            <a:endParaRPr lang="en-GB" sz="4000" dirty="0"/>
          </a:p>
        </p:txBody>
      </p:sp>
      <p:sp>
        <p:nvSpPr>
          <p:cNvPr id="3" name="矩形 2"/>
          <p:cNvSpPr/>
          <p:nvPr/>
        </p:nvSpPr>
        <p:spPr>
          <a:xfrm>
            <a:off x="683568" y="1340768"/>
            <a:ext cx="76853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		TP</a:t>
            </a:r>
          </a:p>
          <a:p>
            <a:r>
              <a:rPr lang="en-GB" sz="2000" dirty="0"/>
              <a:t>	</a:t>
            </a:r>
            <a:r>
              <a:rPr lang="en-GB" sz="2000" dirty="0" err="1"/>
              <a:t>SpecT</a:t>
            </a:r>
            <a:r>
              <a:rPr lang="en-GB" sz="2000" dirty="0"/>
              <a:t>		T’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he</a:t>
            </a:r>
            <a:r>
              <a:rPr lang="en-GB" sz="2000" dirty="0"/>
              <a:t>	</a:t>
            </a:r>
            <a:endParaRPr lang="en-GB" sz="2000" dirty="0" smtClean="0"/>
          </a:p>
          <a:p>
            <a:r>
              <a:rPr lang="en-GB" sz="2000" dirty="0"/>
              <a:t>	</a:t>
            </a:r>
            <a:r>
              <a:rPr lang="en-GB" sz="2000" dirty="0" smtClean="0"/>
              <a:t>	T</a:t>
            </a:r>
            <a:r>
              <a:rPr lang="en-GB" sz="2000" dirty="0"/>
              <a:t>		VP</a:t>
            </a:r>
          </a:p>
          <a:p>
            <a:r>
              <a:rPr lang="en-GB" sz="2000" dirty="0"/>
              <a:t>	 </a:t>
            </a:r>
            <a:r>
              <a:rPr lang="en-GB" sz="2000" dirty="0" smtClean="0"/>
              <a:t>      </a:t>
            </a:r>
            <a:r>
              <a:rPr lang="en-GB" sz="2000" dirty="0" err="1" smtClean="0"/>
              <a:t>hefde</a:t>
            </a:r>
            <a:r>
              <a:rPr lang="en-GB" sz="2000" dirty="0" smtClean="0"/>
              <a:t>-to</a:t>
            </a:r>
            <a:r>
              <a:rPr lang="en-GB" sz="2000" dirty="0"/>
              <a:t>	</a:t>
            </a:r>
            <a:endParaRPr lang="en-GB" sz="2000" dirty="0" smtClean="0"/>
          </a:p>
          <a:p>
            <a:r>
              <a:rPr lang="en-GB" sz="2000" dirty="0"/>
              <a:t>	</a:t>
            </a:r>
            <a:r>
              <a:rPr lang="en-GB" sz="2000" dirty="0" smtClean="0"/>
              <a:t>		</a:t>
            </a:r>
            <a:r>
              <a:rPr lang="en-GB" sz="2000" dirty="0"/>
              <a:t>	 V’</a:t>
            </a:r>
          </a:p>
          <a:p>
            <a:r>
              <a:rPr lang="en-GB" sz="2000" dirty="0"/>
              <a:t>			</a:t>
            </a:r>
            <a:endParaRPr lang="en-GB" sz="2000" dirty="0" smtClean="0"/>
          </a:p>
          <a:p>
            <a:r>
              <a:rPr lang="en-GB" sz="2000" dirty="0"/>
              <a:t>	</a:t>
            </a:r>
            <a:r>
              <a:rPr lang="en-GB" sz="2000" dirty="0" smtClean="0"/>
              <a:t>		V</a:t>
            </a:r>
            <a:r>
              <a:rPr lang="en-GB" sz="2000" dirty="0"/>
              <a:t>		</a:t>
            </a:r>
            <a:r>
              <a:rPr lang="en-GB" sz="2000" dirty="0" smtClean="0"/>
              <a:t>    NP</a:t>
            </a:r>
            <a:endParaRPr lang="en-GB" sz="2000" dirty="0"/>
          </a:p>
          <a:p>
            <a:r>
              <a:rPr lang="en-GB" sz="2000" dirty="0"/>
              <a:t>		 </a:t>
            </a:r>
            <a:r>
              <a:rPr lang="en-GB" sz="2000" dirty="0" smtClean="0"/>
              <a:t>        </a:t>
            </a:r>
            <a:r>
              <a:rPr lang="en-GB" sz="2000" dirty="0" err="1" smtClean="0"/>
              <a:t>iwiten</a:t>
            </a:r>
            <a:r>
              <a:rPr lang="en-GB" sz="2000" dirty="0"/>
              <a:t>									    </a:t>
            </a:r>
            <a:r>
              <a:rPr lang="en-GB" sz="2000" dirty="0" smtClean="0"/>
              <a:t> </a:t>
            </a:r>
            <a:r>
              <a:rPr lang="en-GB" sz="2000" dirty="0" err="1"/>
              <a:t>seouen</a:t>
            </a:r>
            <a:r>
              <a:rPr lang="en-GB" sz="2000" dirty="0"/>
              <a:t> hundred </a:t>
            </a:r>
            <a:r>
              <a:rPr lang="en-GB" sz="2000" dirty="0" err="1"/>
              <a:t>scipen</a:t>
            </a:r>
            <a:endParaRPr lang="en-GB" sz="2000" dirty="0"/>
          </a:p>
        </p:txBody>
      </p:sp>
      <p:cxnSp>
        <p:nvCxnSpPr>
          <p:cNvPr id="5" name="直線接點 4"/>
          <p:cNvCxnSpPr/>
          <p:nvPr/>
        </p:nvCxnSpPr>
        <p:spPr>
          <a:xfrm flipH="1">
            <a:off x="2051720" y="1628800"/>
            <a:ext cx="648072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2699792" y="1628800"/>
            <a:ext cx="86409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2699792" y="1916832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3563888" y="1916832"/>
            <a:ext cx="96235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526242" y="2564904"/>
            <a:ext cx="0" cy="3609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3563888" y="3140968"/>
            <a:ext cx="96235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526242" y="3140968"/>
            <a:ext cx="90985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等腰三角形 17"/>
          <p:cNvSpPr/>
          <p:nvPr/>
        </p:nvSpPr>
        <p:spPr>
          <a:xfrm>
            <a:off x="4716016" y="3789040"/>
            <a:ext cx="2232248" cy="36004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內容版面配置區 2"/>
          <p:cNvSpPr txBox="1">
            <a:spLocks/>
          </p:cNvSpPr>
          <p:nvPr/>
        </p:nvSpPr>
        <p:spPr>
          <a:xfrm>
            <a:off x="6156176" y="2168861"/>
            <a:ext cx="2592288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000" b="1" dirty="0" smtClean="0"/>
              <a:t>SIMPLER</a:t>
            </a:r>
            <a:endParaRPr lang="en-GB" sz="4000" b="1" dirty="0"/>
          </a:p>
        </p:txBody>
      </p:sp>
      <p:sp>
        <p:nvSpPr>
          <p:cNvPr id="20" name="矩形 19"/>
          <p:cNvSpPr/>
          <p:nvPr/>
        </p:nvSpPr>
        <p:spPr>
          <a:xfrm>
            <a:off x="6156176" y="2879249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/>
              <a:t>XXXXXXX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3769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Cross-linguistic distribution (2)</a:t>
            </a:r>
            <a:endParaRPr lang="en-GB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Latin/Romance </a:t>
            </a:r>
            <a:r>
              <a:rPr lang="en-GB" sz="2800" i="1" dirty="0" err="1" smtClean="0"/>
              <a:t>habere</a:t>
            </a:r>
            <a:r>
              <a:rPr lang="en-GB" sz="2800" i="1" dirty="0" smtClean="0"/>
              <a:t> </a:t>
            </a:r>
            <a:r>
              <a:rPr lang="en-GB" sz="2800" dirty="0" smtClean="0"/>
              <a:t>‘obligation/necessity’ </a:t>
            </a:r>
            <a:r>
              <a:rPr lang="en-GB" sz="2800" dirty="0" err="1" smtClean="0"/>
              <a:t>vs</a:t>
            </a:r>
            <a:r>
              <a:rPr lang="en-GB" sz="2800" dirty="0" smtClean="0"/>
              <a:t> English </a:t>
            </a:r>
            <a:r>
              <a:rPr lang="en-GB" sz="2800" i="1" dirty="0" err="1" smtClean="0"/>
              <a:t>sceal</a:t>
            </a:r>
            <a:r>
              <a:rPr lang="en-GB" sz="2800" i="1" dirty="0" smtClean="0"/>
              <a:t> </a:t>
            </a:r>
            <a:r>
              <a:rPr lang="en-GB" sz="2800" dirty="0" smtClean="0"/>
              <a:t>(&gt; </a:t>
            </a:r>
            <a:r>
              <a:rPr lang="en-GB" sz="2800" i="1" dirty="0" smtClean="0"/>
              <a:t>shall</a:t>
            </a:r>
            <a:r>
              <a:rPr lang="en-GB" sz="2800" dirty="0" smtClean="0"/>
              <a:t>)</a:t>
            </a:r>
            <a:endParaRPr lang="en-GB" sz="28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0993" y="24928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 smtClean="0"/>
              <a:t>Like Latin/Romance </a:t>
            </a:r>
            <a:r>
              <a:rPr lang="en-GB" sz="2800" i="1" dirty="0" err="1" smtClean="0"/>
              <a:t>habere</a:t>
            </a:r>
            <a:r>
              <a:rPr lang="en-GB" sz="2800" dirty="0" smtClean="0"/>
              <a:t>, English </a:t>
            </a:r>
            <a:r>
              <a:rPr lang="en-GB" sz="2800" i="1" dirty="0" smtClean="0"/>
              <a:t>shall </a:t>
            </a:r>
            <a:r>
              <a:rPr lang="en-GB" sz="2800" dirty="0" smtClean="0"/>
              <a:t>imply ‘obligation/necessity’ and futurity simultaneously (</a:t>
            </a:r>
            <a:r>
              <a:rPr lang="en-GB" sz="2800" dirty="0" err="1" smtClean="0"/>
              <a:t>Visser</a:t>
            </a:r>
            <a:r>
              <a:rPr lang="en-GB" sz="2800" dirty="0" smtClean="0"/>
              <a:t> </a:t>
            </a:r>
            <a:r>
              <a:rPr lang="en-GB" sz="2800" dirty="0"/>
              <a:t>(1969:1582</a:t>
            </a:r>
            <a:r>
              <a:rPr lang="en-GB" sz="2800" dirty="0" smtClean="0"/>
              <a:t>)): </a:t>
            </a:r>
            <a:endParaRPr lang="en-GB" sz="2800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611560" y="3789040"/>
            <a:ext cx="8229600" cy="2088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/>
              <a:t>Six	years	thou	shalt	sow	thy	land</a:t>
            </a:r>
          </a:p>
          <a:p>
            <a:pPr marL="0" indent="0">
              <a:buNone/>
            </a:pPr>
            <a:r>
              <a:rPr lang="en-GB" sz="2800" dirty="0"/>
              <a:t>Six	years	you	shall	sow	your	land</a:t>
            </a:r>
          </a:p>
          <a:p>
            <a:pPr marL="0" indent="0">
              <a:buNone/>
            </a:pPr>
            <a:r>
              <a:rPr lang="en-GB" sz="2800" dirty="0"/>
              <a:t>‘For six years you must sow your land.’ i.e. ‘… you will sow your land.’ (</a:t>
            </a:r>
            <a:r>
              <a:rPr lang="en-GB" sz="2800" i="1" dirty="0"/>
              <a:t>Bible Exodus</a:t>
            </a:r>
            <a:r>
              <a:rPr lang="en-GB" sz="2800" dirty="0"/>
              <a:t> 23.10)</a:t>
            </a:r>
          </a:p>
        </p:txBody>
      </p:sp>
    </p:spTree>
    <p:extLst>
      <p:ext uri="{BB962C8B-B14F-4D97-AF65-F5344CB8AC3E}">
        <p14:creationId xmlns:p14="http://schemas.microsoft.com/office/powerpoint/2010/main" val="394254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Cross-linguistic distribution (2)</a:t>
            </a:r>
            <a:endParaRPr lang="en-GB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/>
              <a:t>			CP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	C</a:t>
            </a:r>
            <a:r>
              <a:rPr lang="en-GB" sz="2000" dirty="0" smtClean="0"/>
              <a:t>’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		</a:t>
            </a:r>
            <a:r>
              <a:rPr lang="en-GB" sz="2000" dirty="0" smtClean="0"/>
              <a:t>C</a:t>
            </a:r>
            <a:r>
              <a:rPr lang="en-GB" sz="2000" dirty="0"/>
              <a:t>		</a:t>
            </a:r>
            <a:r>
              <a:rPr lang="en-GB" sz="2000" dirty="0" smtClean="0"/>
              <a:t>TP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      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         six years</a:t>
            </a:r>
            <a:r>
              <a:rPr lang="en-GB" sz="2000" dirty="0"/>
              <a:t>	</a:t>
            </a:r>
            <a:r>
              <a:rPr lang="en-GB" sz="2000" dirty="0" err="1" smtClean="0"/>
              <a:t>SpecT</a:t>
            </a:r>
            <a:r>
              <a:rPr lang="en-GB" sz="2000" dirty="0"/>
              <a:t>		T’</a:t>
            </a:r>
          </a:p>
          <a:p>
            <a:pPr marL="0" indent="0">
              <a:buNone/>
            </a:pPr>
            <a:r>
              <a:rPr lang="en-GB" sz="2000" dirty="0"/>
              <a:t>		        	thou   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         </a:t>
            </a:r>
            <a:r>
              <a:rPr lang="en-GB" sz="2000" dirty="0" err="1" smtClean="0"/>
              <a:t>Mod</a:t>
            </a:r>
            <a:r>
              <a:rPr lang="en-GB" sz="2000" baseline="-25000" dirty="0" err="1" smtClean="0"/>
              <a:t>obligation</a:t>
            </a:r>
            <a:r>
              <a:rPr lang="en-GB" sz="2000" baseline="-25000" dirty="0" smtClean="0"/>
              <a:t>/necessity</a:t>
            </a:r>
            <a:r>
              <a:rPr lang="en-GB" sz="2000" dirty="0"/>
              <a:t>	VP</a:t>
            </a:r>
          </a:p>
          <a:p>
            <a:pPr marL="0" indent="0">
              <a:buNone/>
            </a:pPr>
            <a:r>
              <a:rPr lang="en-GB" sz="2000" dirty="0"/>
              <a:t>			            shalt		V</a:t>
            </a:r>
            <a:r>
              <a:rPr lang="en-GB" sz="2000" dirty="0" smtClean="0"/>
              <a:t>’</a:t>
            </a:r>
            <a:r>
              <a:rPr lang="en-GB" sz="2000" dirty="0"/>
              <a:t>				   	</a:t>
            </a:r>
            <a:r>
              <a:rPr lang="en-GB" sz="2000" dirty="0" smtClean="0"/>
              <a:t>         </a:t>
            </a:r>
            <a:r>
              <a:rPr lang="en-GB" sz="2000" dirty="0"/>
              <a:t>[tense</a:t>
            </a:r>
            <a:r>
              <a:rPr lang="en-GB" sz="2000" dirty="0" smtClean="0"/>
              <a:t>]</a:t>
            </a:r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	</a:t>
            </a:r>
            <a:r>
              <a:rPr lang="en-GB" sz="2000" dirty="0"/>
              <a:t>	V		DP</a:t>
            </a:r>
          </a:p>
          <a:p>
            <a:pPr marL="0" indent="0">
              <a:buNone/>
            </a:pPr>
            <a:r>
              <a:rPr lang="en-GB" sz="2000" dirty="0"/>
              <a:t>				</a:t>
            </a:r>
            <a:r>
              <a:rPr lang="en-GB" sz="2000" dirty="0" smtClean="0"/>
              <a:t>            </a:t>
            </a:r>
            <a:r>
              <a:rPr lang="en-GB" sz="2000" dirty="0"/>
              <a:t>sow	</a:t>
            </a:r>
          </a:p>
          <a:p>
            <a:pPr marL="0" indent="0">
              <a:buNone/>
            </a:pPr>
            <a:r>
              <a:rPr lang="en-GB" sz="2000" dirty="0"/>
              <a:t>						          thy land</a:t>
            </a:r>
          </a:p>
          <a:p>
            <a:pPr marL="0" indent="0">
              <a:buNone/>
            </a:pPr>
            <a:endParaRPr lang="en-GB" sz="2000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3347864" y="1844824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H="1">
            <a:off x="2483768" y="2132856"/>
            <a:ext cx="864096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3347864" y="2132856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3563888" y="2852936"/>
            <a:ext cx="720080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283968" y="2852936"/>
            <a:ext cx="864096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等腰三角形 13"/>
          <p:cNvSpPr/>
          <p:nvPr/>
        </p:nvSpPr>
        <p:spPr>
          <a:xfrm>
            <a:off x="2051720" y="2852936"/>
            <a:ext cx="792088" cy="504056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直線接點 15"/>
          <p:cNvCxnSpPr/>
          <p:nvPr/>
        </p:nvCxnSpPr>
        <p:spPr>
          <a:xfrm flipH="1">
            <a:off x="4283968" y="3573016"/>
            <a:ext cx="864096" cy="2901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5148064" y="3573016"/>
            <a:ext cx="1008112" cy="29016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6156176" y="4149080"/>
            <a:ext cx="0" cy="21602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 flipH="1">
            <a:off x="5220072" y="4509120"/>
            <a:ext cx="936104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6156176" y="4509120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等腰三角形 25"/>
          <p:cNvSpPr/>
          <p:nvPr/>
        </p:nvSpPr>
        <p:spPr>
          <a:xfrm>
            <a:off x="6732240" y="5157192"/>
            <a:ext cx="720080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3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Cross-linguistic distribution (2)</a:t>
            </a:r>
            <a:endParaRPr lang="en-GB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/>
              <a:t>			CP</a:t>
            </a:r>
          </a:p>
          <a:p>
            <a:pPr marL="0" indent="0">
              <a:buNone/>
            </a:pPr>
            <a:r>
              <a:rPr lang="en-GB" sz="2000" dirty="0"/>
              <a:t>			C</a:t>
            </a:r>
            <a:r>
              <a:rPr lang="en-GB" sz="2000" dirty="0" smtClean="0"/>
              <a:t>’</a:t>
            </a:r>
          </a:p>
          <a:p>
            <a:pPr marL="0" indent="0">
              <a:buNone/>
            </a:pPr>
            <a:r>
              <a:rPr lang="en-GB" sz="2000" dirty="0"/>
              <a:t>		C		</a:t>
            </a:r>
            <a:r>
              <a:rPr lang="en-GB" sz="2000" dirty="0" smtClean="0"/>
              <a:t>TP</a:t>
            </a:r>
          </a:p>
          <a:p>
            <a:pPr marL="0" indent="0">
              <a:buNone/>
            </a:pPr>
            <a:r>
              <a:rPr lang="en-GB" sz="2000" dirty="0" smtClean="0"/>
              <a:t>                       six years</a:t>
            </a:r>
            <a:endParaRPr lang="en-GB" sz="2000" dirty="0"/>
          </a:p>
          <a:p>
            <a:pPr marL="0" indent="0">
              <a:buNone/>
            </a:pPr>
            <a:r>
              <a:rPr lang="en-GB" sz="2000" dirty="0"/>
              <a:t>			</a:t>
            </a:r>
            <a:r>
              <a:rPr lang="en-GB" sz="2000" dirty="0" err="1"/>
              <a:t>SpecT</a:t>
            </a:r>
            <a:r>
              <a:rPr lang="en-GB" sz="2000" dirty="0"/>
              <a:t>		T’</a:t>
            </a:r>
          </a:p>
          <a:p>
            <a:pPr marL="0" indent="0">
              <a:buNone/>
            </a:pPr>
            <a:r>
              <a:rPr lang="en-GB" sz="2000" dirty="0"/>
              <a:t>		        	thou	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	T(future</a:t>
            </a:r>
            <a:r>
              <a:rPr lang="en-GB" sz="2000" dirty="0"/>
              <a:t>)	VP</a:t>
            </a:r>
          </a:p>
          <a:p>
            <a:pPr marL="0" indent="0">
              <a:buNone/>
            </a:pPr>
            <a:r>
              <a:rPr lang="en-GB" sz="2000" dirty="0"/>
              <a:t>				</a:t>
            </a:r>
            <a:r>
              <a:rPr lang="en-GB" sz="2000" dirty="0" smtClean="0"/>
              <a:t>shalt</a:t>
            </a:r>
            <a:r>
              <a:rPr lang="en-GB" sz="2000" dirty="0"/>
              <a:t>		</a:t>
            </a:r>
            <a:endParaRPr lang="en-GB" sz="2000" dirty="0" smtClean="0"/>
          </a:p>
          <a:p>
            <a:pPr marL="0" indent="0">
              <a:buNone/>
            </a:pPr>
            <a:r>
              <a:rPr lang="en-GB" sz="2000" dirty="0"/>
              <a:t>	</a:t>
            </a:r>
            <a:r>
              <a:rPr lang="en-GB" sz="2000" dirty="0" smtClean="0"/>
              <a:t>					V</a:t>
            </a:r>
            <a:r>
              <a:rPr lang="en-GB" sz="2000" dirty="0"/>
              <a:t>’</a:t>
            </a:r>
          </a:p>
          <a:p>
            <a:pPr marL="0" indent="0">
              <a:buNone/>
            </a:pPr>
            <a:r>
              <a:rPr lang="en-GB" sz="2000" dirty="0"/>
              <a:t>					</a:t>
            </a:r>
            <a:r>
              <a:rPr lang="en-GB" sz="2000" dirty="0" smtClean="0"/>
              <a:t>V</a:t>
            </a:r>
            <a:r>
              <a:rPr lang="en-GB" sz="2000" dirty="0"/>
              <a:t>		DP</a:t>
            </a:r>
          </a:p>
          <a:p>
            <a:pPr marL="0" indent="0">
              <a:buNone/>
            </a:pPr>
            <a:r>
              <a:rPr lang="en-GB" sz="2000" dirty="0"/>
              <a:t>					</a:t>
            </a:r>
            <a:r>
              <a:rPr lang="en-GB" sz="2000" dirty="0" smtClean="0"/>
              <a:t>sow</a:t>
            </a:r>
            <a:r>
              <a:rPr lang="en-GB" sz="2000" dirty="0"/>
              <a:t>	</a:t>
            </a:r>
          </a:p>
          <a:p>
            <a:pPr marL="0" indent="0">
              <a:buNone/>
            </a:pPr>
            <a:r>
              <a:rPr lang="en-GB" sz="2000" dirty="0"/>
              <a:t>						          thy land</a:t>
            </a:r>
          </a:p>
          <a:p>
            <a:pPr marL="0" indent="0">
              <a:buNone/>
            </a:pPr>
            <a:endParaRPr lang="en-GB" sz="2000" dirty="0"/>
          </a:p>
        </p:txBody>
      </p:sp>
      <p:cxnSp>
        <p:nvCxnSpPr>
          <p:cNvPr id="5" name="直線接點 4"/>
          <p:cNvCxnSpPr/>
          <p:nvPr/>
        </p:nvCxnSpPr>
        <p:spPr>
          <a:xfrm>
            <a:off x="3419872" y="1916832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H="1">
            <a:off x="2483768" y="2276872"/>
            <a:ext cx="936104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3419872" y="2276872"/>
            <a:ext cx="86409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3635896" y="2564904"/>
            <a:ext cx="648072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283968" y="2564904"/>
            <a:ext cx="936104" cy="5040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4752020" y="3356992"/>
            <a:ext cx="468052" cy="506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5220072" y="3356992"/>
            <a:ext cx="864096" cy="50618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6084168" y="4077072"/>
            <a:ext cx="0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H="1">
            <a:off x="5220072" y="4797152"/>
            <a:ext cx="864096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6084168" y="4797152"/>
            <a:ext cx="115212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內容版面配置區 2"/>
          <p:cNvSpPr txBox="1">
            <a:spLocks/>
          </p:cNvSpPr>
          <p:nvPr/>
        </p:nvSpPr>
        <p:spPr>
          <a:xfrm>
            <a:off x="4986046" y="1232757"/>
            <a:ext cx="2592288" cy="93610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dirty="0" smtClean="0"/>
              <a:t>Under T(future), </a:t>
            </a:r>
            <a:r>
              <a:rPr lang="en-GB" sz="2000" i="1" dirty="0" smtClean="0"/>
              <a:t>shall </a:t>
            </a:r>
            <a:r>
              <a:rPr lang="en-GB" sz="2000" dirty="0" smtClean="0"/>
              <a:t>no longer inflects for tense:</a:t>
            </a:r>
            <a:endParaRPr lang="en-GB" sz="2000" dirty="0"/>
          </a:p>
        </p:txBody>
      </p:sp>
      <p:sp>
        <p:nvSpPr>
          <p:cNvPr id="25" name="內容版面配置區 2"/>
          <p:cNvSpPr txBox="1">
            <a:spLocks/>
          </p:cNvSpPr>
          <p:nvPr/>
        </p:nvSpPr>
        <p:spPr>
          <a:xfrm>
            <a:off x="6156176" y="2168861"/>
            <a:ext cx="2592288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000" b="1" dirty="0" smtClean="0"/>
              <a:t>SIMPLER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51084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Cross-linguistic distribution (2)</a:t>
            </a:r>
            <a:endParaRPr lang="en-GB" dirty="0"/>
          </a:p>
        </p:txBody>
      </p:sp>
      <p:sp>
        <p:nvSpPr>
          <p:cNvPr id="3" name="內容版面配置區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dirty="0"/>
              <a:t>Step b), like </a:t>
            </a:r>
            <a:r>
              <a:rPr lang="en-GB" sz="2800" dirty="0" smtClean="0"/>
              <a:t>Latin/Romance </a:t>
            </a:r>
            <a:r>
              <a:rPr lang="en-GB" sz="2800" i="1" dirty="0" err="1" smtClean="0"/>
              <a:t>habere</a:t>
            </a:r>
            <a:r>
              <a:rPr lang="en-GB" sz="2800" dirty="0" smtClean="0"/>
              <a:t>, </a:t>
            </a:r>
            <a:r>
              <a:rPr lang="en-GB" sz="2800" dirty="0"/>
              <a:t>consists of examples where the ‘intention/volition’ of the subject is </a:t>
            </a:r>
            <a:r>
              <a:rPr lang="en-GB" sz="2800" dirty="0" smtClean="0"/>
              <a:t>weakened</a:t>
            </a:r>
            <a:endParaRPr lang="en-GB" sz="28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67544" y="486916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8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467544" y="5023717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next</a:t>
            </a:r>
            <a:r>
              <a:rPr lang="en-GB" sz="2400" dirty="0"/>
              <a:t>	</a:t>
            </a:r>
            <a:r>
              <a:rPr lang="en-GB" sz="2400" dirty="0" err="1" smtClean="0"/>
              <a:t>Michaelmass</a:t>
            </a:r>
            <a:r>
              <a:rPr lang="en-GB" sz="2400" dirty="0"/>
              <a:t> </a:t>
            </a:r>
            <a:r>
              <a:rPr lang="en-GB" sz="2400" dirty="0" smtClean="0"/>
              <a:t>we</a:t>
            </a:r>
            <a:r>
              <a:rPr lang="en-GB" sz="2400" dirty="0"/>
              <a:t> </a:t>
            </a:r>
            <a:r>
              <a:rPr lang="en-GB" sz="2400" dirty="0" smtClean="0"/>
              <a:t>shall</a:t>
            </a:r>
            <a:r>
              <a:rPr lang="en-GB" sz="2400" dirty="0"/>
              <a:t>	have	a	new	Parliament</a:t>
            </a:r>
          </a:p>
          <a:p>
            <a:pPr marL="0" indent="0">
              <a:buNone/>
            </a:pPr>
            <a:r>
              <a:rPr lang="en-GB" sz="2400" dirty="0" smtClean="0"/>
              <a:t>next</a:t>
            </a:r>
            <a:r>
              <a:rPr lang="en-GB" sz="2400" dirty="0"/>
              <a:t>	</a:t>
            </a:r>
            <a:r>
              <a:rPr lang="en-GB" sz="2400" dirty="0" smtClean="0"/>
              <a:t>Michaelmas   we</a:t>
            </a:r>
            <a:r>
              <a:rPr lang="en-GB" sz="2400" dirty="0"/>
              <a:t> </a:t>
            </a:r>
            <a:r>
              <a:rPr lang="en-GB" sz="2400" dirty="0" smtClean="0"/>
              <a:t>shall</a:t>
            </a:r>
            <a:r>
              <a:rPr lang="en-GB" sz="2400" dirty="0"/>
              <a:t>	have	a	new	Parliament</a:t>
            </a:r>
          </a:p>
          <a:p>
            <a:pPr marL="0" indent="0">
              <a:buNone/>
            </a:pPr>
            <a:r>
              <a:rPr lang="en-GB" sz="2400" dirty="0" smtClean="0"/>
              <a:t>(</a:t>
            </a:r>
            <a:r>
              <a:rPr lang="en-GB" sz="2400" dirty="0" err="1"/>
              <a:t>Dyrden</a:t>
            </a:r>
            <a:r>
              <a:rPr lang="en-GB" sz="2400" dirty="0"/>
              <a:t>, </a:t>
            </a:r>
            <a:r>
              <a:rPr lang="en-GB" sz="2400" i="1" dirty="0"/>
              <a:t>Letters</a:t>
            </a:r>
            <a:r>
              <a:rPr lang="en-GB" sz="2400" dirty="0"/>
              <a:t> 63)</a:t>
            </a:r>
          </a:p>
        </p:txBody>
      </p:sp>
      <p:sp>
        <p:nvSpPr>
          <p:cNvPr id="7" name="矩形 6"/>
          <p:cNvSpPr/>
          <p:nvPr/>
        </p:nvSpPr>
        <p:spPr>
          <a:xfrm>
            <a:off x="683568" y="2924944"/>
            <a:ext cx="7200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This occurred </a:t>
            </a:r>
            <a:r>
              <a:rPr lang="en-GB" sz="2800" dirty="0"/>
              <a:t>in English where this </a:t>
            </a:r>
            <a:r>
              <a:rPr lang="en-GB" sz="2800" dirty="0" smtClean="0"/>
              <a:t>construction, like Latin/Romance </a:t>
            </a:r>
            <a:r>
              <a:rPr lang="en-GB" sz="2800" i="1" dirty="0" err="1" smtClean="0"/>
              <a:t>habere</a:t>
            </a:r>
            <a:r>
              <a:rPr lang="en-GB" sz="2800" i="1" dirty="0" smtClean="0"/>
              <a:t>,</a:t>
            </a:r>
            <a:r>
              <a:rPr lang="en-GB" sz="2800" dirty="0" smtClean="0"/>
              <a:t> </a:t>
            </a:r>
            <a:r>
              <a:rPr lang="en-GB" sz="2800" dirty="0"/>
              <a:t>acquired the meaning of ‘predestination’ (</a:t>
            </a:r>
            <a:r>
              <a:rPr lang="en-GB" sz="2800" dirty="0" err="1"/>
              <a:t>Flesichman</a:t>
            </a:r>
            <a:r>
              <a:rPr lang="en-GB" sz="2800" dirty="0"/>
              <a:t> (1982:57 </a:t>
            </a:r>
            <a:r>
              <a:rPr lang="en-GB" sz="2800" dirty="0" err="1"/>
              <a:t>fn</a:t>
            </a:r>
            <a:r>
              <a:rPr lang="en-GB" sz="2800" dirty="0"/>
              <a:t> 48), </a:t>
            </a:r>
            <a:r>
              <a:rPr lang="en-GB" sz="2800" dirty="0" err="1"/>
              <a:t>Visser</a:t>
            </a:r>
            <a:r>
              <a:rPr lang="en-GB" sz="2800" dirty="0"/>
              <a:t> (1969:1581-1582, 1601ff):</a:t>
            </a:r>
          </a:p>
        </p:txBody>
      </p:sp>
    </p:spTree>
    <p:extLst>
      <p:ext uri="{BB962C8B-B14F-4D97-AF65-F5344CB8AC3E}">
        <p14:creationId xmlns:p14="http://schemas.microsoft.com/office/powerpoint/2010/main" val="96596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Cross-linguistic distribution (2)</a:t>
            </a:r>
            <a:endParaRPr lang="en-GB" dirty="0"/>
          </a:p>
        </p:txBody>
      </p:sp>
      <p:sp>
        <p:nvSpPr>
          <p:cNvPr id="3" name="矩形 2"/>
          <p:cNvSpPr/>
          <p:nvPr/>
        </p:nvSpPr>
        <p:spPr>
          <a:xfrm>
            <a:off x="827584" y="1397675"/>
            <a:ext cx="73448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		CP</a:t>
            </a:r>
          </a:p>
          <a:p>
            <a:r>
              <a:rPr lang="en-GB" sz="2000" dirty="0"/>
              <a:t>		C’</a:t>
            </a:r>
          </a:p>
          <a:p>
            <a:r>
              <a:rPr lang="en-GB" sz="2000" dirty="0" smtClean="0"/>
              <a:t>                 </a:t>
            </a:r>
            <a:r>
              <a:rPr lang="en-GB" sz="2000" dirty="0"/>
              <a:t>C			TP</a:t>
            </a:r>
          </a:p>
          <a:p>
            <a:r>
              <a:rPr lang="en-GB" sz="2000" dirty="0"/>
              <a:t>			</a:t>
            </a:r>
            <a:endParaRPr lang="en-GB" sz="2000" dirty="0" smtClean="0"/>
          </a:p>
          <a:p>
            <a:r>
              <a:rPr lang="en-GB" sz="2000" dirty="0"/>
              <a:t>	</a:t>
            </a:r>
            <a:r>
              <a:rPr lang="en-GB" sz="2000" dirty="0" smtClean="0"/>
              <a:t>		</a:t>
            </a:r>
            <a:r>
              <a:rPr lang="en-GB" sz="2000" dirty="0" err="1" smtClean="0"/>
              <a:t>SpecT</a:t>
            </a:r>
            <a:r>
              <a:rPr lang="en-GB" sz="2000" dirty="0" smtClean="0"/>
              <a:t>		T’</a:t>
            </a:r>
          </a:p>
          <a:p>
            <a:r>
              <a:rPr lang="en-GB" sz="2000" dirty="0" smtClean="0"/>
              <a:t> </a:t>
            </a:r>
            <a:r>
              <a:rPr lang="en-GB" sz="2000" dirty="0"/>
              <a:t>next </a:t>
            </a:r>
            <a:r>
              <a:rPr lang="en-GB" sz="2000" dirty="0" err="1"/>
              <a:t>Michaelmass</a:t>
            </a:r>
            <a:r>
              <a:rPr lang="en-GB" sz="2000" dirty="0"/>
              <a:t>	  we   </a:t>
            </a:r>
            <a:endParaRPr lang="en-GB" sz="2000" dirty="0" smtClean="0"/>
          </a:p>
          <a:p>
            <a:r>
              <a:rPr lang="en-GB" sz="2000" dirty="0"/>
              <a:t>	</a:t>
            </a:r>
            <a:r>
              <a:rPr lang="en-GB" sz="2000" dirty="0" smtClean="0"/>
              <a:t>		       </a:t>
            </a:r>
            <a:r>
              <a:rPr lang="en-GB" sz="2000" dirty="0" err="1"/>
              <a:t>Mod</a:t>
            </a:r>
            <a:r>
              <a:rPr lang="en-GB" sz="2000" baseline="-25000" dirty="0" err="1"/>
              <a:t>obligation</a:t>
            </a:r>
            <a:r>
              <a:rPr lang="en-GB" sz="2000" baseline="-25000" dirty="0"/>
              <a:t>/necessity</a:t>
            </a:r>
            <a:r>
              <a:rPr lang="en-GB" sz="2000" dirty="0"/>
              <a:t>	VP</a:t>
            </a:r>
          </a:p>
          <a:p>
            <a:r>
              <a:rPr lang="en-GB" sz="2000" dirty="0"/>
              <a:t>				</a:t>
            </a:r>
            <a:r>
              <a:rPr lang="en-GB" sz="2000" dirty="0" smtClean="0"/>
              <a:t> </a:t>
            </a:r>
            <a:r>
              <a:rPr lang="en-GB" sz="2000" dirty="0"/>
              <a:t>shall		</a:t>
            </a:r>
          </a:p>
          <a:p>
            <a:r>
              <a:rPr lang="en-GB" sz="2000" dirty="0"/>
              <a:t>				</a:t>
            </a:r>
            <a:r>
              <a:rPr lang="en-GB" sz="2000" dirty="0" smtClean="0"/>
              <a:t>[</a:t>
            </a:r>
            <a:r>
              <a:rPr lang="en-GB" sz="2000" dirty="0"/>
              <a:t>tense]	</a:t>
            </a:r>
            <a:r>
              <a:rPr lang="en-GB" sz="2000" dirty="0" smtClean="0"/>
              <a:t>	V’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				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				V 	     DP</a:t>
            </a:r>
            <a:endParaRPr lang="en-GB" sz="2000" dirty="0"/>
          </a:p>
          <a:p>
            <a:r>
              <a:rPr lang="en-GB" sz="2000" dirty="0"/>
              <a:t>				</a:t>
            </a:r>
            <a:r>
              <a:rPr lang="en-GB" sz="2000" dirty="0" smtClean="0"/>
              <a:t>            </a:t>
            </a:r>
            <a:r>
              <a:rPr lang="en-GB" sz="2000" dirty="0"/>
              <a:t>have							          a new Parliament</a:t>
            </a:r>
          </a:p>
        </p:txBody>
      </p:sp>
      <p:cxnSp>
        <p:nvCxnSpPr>
          <p:cNvPr id="5" name="直線接點 4"/>
          <p:cNvCxnSpPr/>
          <p:nvPr/>
        </p:nvCxnSpPr>
        <p:spPr>
          <a:xfrm>
            <a:off x="2843808" y="1700808"/>
            <a:ext cx="0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 flipH="1">
            <a:off x="1907704" y="1988840"/>
            <a:ext cx="936104" cy="19435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2843808" y="1988840"/>
            <a:ext cx="180020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H="1">
            <a:off x="3995936" y="2276872"/>
            <a:ext cx="64807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644008" y="2276872"/>
            <a:ext cx="86409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4644008" y="2924944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5508104" y="2924944"/>
            <a:ext cx="1008112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6516216" y="3444389"/>
            <a:ext cx="0" cy="48866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 flipH="1">
            <a:off x="5652120" y="4149080"/>
            <a:ext cx="864096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6516216" y="4149080"/>
            <a:ext cx="216024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等腰三角形 23"/>
          <p:cNvSpPr/>
          <p:nvPr/>
        </p:nvSpPr>
        <p:spPr>
          <a:xfrm>
            <a:off x="1043608" y="2276872"/>
            <a:ext cx="1728192" cy="648072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等腰三角形 25"/>
          <p:cNvSpPr/>
          <p:nvPr/>
        </p:nvSpPr>
        <p:spPr>
          <a:xfrm>
            <a:off x="6084168" y="4725144"/>
            <a:ext cx="1584176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內容版面配置區 2"/>
          <p:cNvSpPr txBox="1">
            <a:spLocks/>
          </p:cNvSpPr>
          <p:nvPr/>
        </p:nvSpPr>
        <p:spPr>
          <a:xfrm>
            <a:off x="6156176" y="2168861"/>
            <a:ext cx="2592288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400" dirty="0"/>
          </a:p>
        </p:txBody>
      </p:sp>
      <p:sp>
        <p:nvSpPr>
          <p:cNvPr id="28" name="矩形 27"/>
          <p:cNvSpPr/>
          <p:nvPr/>
        </p:nvSpPr>
        <p:spPr>
          <a:xfrm>
            <a:off x="812848" y="108712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/>
              <a:t>Either there is ‘obligation by fate’: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235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Cross-linguistic distribution (2)</a:t>
            </a:r>
            <a:endParaRPr lang="en-GB" dirty="0"/>
          </a:p>
        </p:txBody>
      </p:sp>
      <p:sp>
        <p:nvSpPr>
          <p:cNvPr id="3" name="矩形 2"/>
          <p:cNvSpPr/>
          <p:nvPr/>
        </p:nvSpPr>
        <p:spPr>
          <a:xfrm>
            <a:off x="827584" y="1397675"/>
            <a:ext cx="73448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/>
              <a:t>		CP</a:t>
            </a:r>
          </a:p>
          <a:p>
            <a:r>
              <a:rPr lang="en-GB" sz="2000" dirty="0"/>
              <a:t>		C’</a:t>
            </a:r>
          </a:p>
          <a:p>
            <a:r>
              <a:rPr lang="en-GB" sz="2000" dirty="0" smtClean="0"/>
              <a:t>                   </a:t>
            </a:r>
            <a:r>
              <a:rPr lang="en-GB" sz="2000" dirty="0"/>
              <a:t>C			TP</a:t>
            </a:r>
          </a:p>
          <a:p>
            <a:r>
              <a:rPr lang="en-GB" sz="2000" dirty="0"/>
              <a:t>				</a:t>
            </a:r>
            <a:endParaRPr lang="en-GB" sz="2000" dirty="0" smtClean="0"/>
          </a:p>
          <a:p>
            <a:r>
              <a:rPr lang="en-GB" sz="2000" dirty="0"/>
              <a:t>	</a:t>
            </a:r>
            <a:r>
              <a:rPr lang="en-GB" sz="2000" dirty="0" smtClean="0"/>
              <a:t>		</a:t>
            </a:r>
            <a:r>
              <a:rPr lang="en-GB" sz="2000" dirty="0" err="1" smtClean="0"/>
              <a:t>SpecT</a:t>
            </a:r>
            <a:r>
              <a:rPr lang="en-GB" sz="2000" dirty="0" smtClean="0"/>
              <a:t>		T’</a:t>
            </a:r>
            <a:endParaRPr lang="en-GB" sz="2000" dirty="0"/>
          </a:p>
          <a:p>
            <a:r>
              <a:rPr lang="en-GB" sz="2000" dirty="0" smtClean="0"/>
              <a:t> </a:t>
            </a:r>
            <a:r>
              <a:rPr lang="en-GB" sz="2000" dirty="0"/>
              <a:t>next </a:t>
            </a:r>
            <a:r>
              <a:rPr lang="en-GB" sz="2000" dirty="0" err="1"/>
              <a:t>Michaelmass</a:t>
            </a:r>
            <a:r>
              <a:rPr lang="en-GB" sz="2000" dirty="0"/>
              <a:t>	  we	</a:t>
            </a:r>
            <a:endParaRPr lang="en-GB" sz="2000" dirty="0" smtClean="0"/>
          </a:p>
          <a:p>
            <a:r>
              <a:rPr lang="en-GB" sz="2000" dirty="0"/>
              <a:t>	</a:t>
            </a:r>
            <a:r>
              <a:rPr lang="en-GB" sz="2000" dirty="0" smtClean="0"/>
              <a:t>			T(future</a:t>
            </a:r>
            <a:r>
              <a:rPr lang="en-GB" sz="2000" dirty="0"/>
              <a:t>)	</a:t>
            </a:r>
            <a:r>
              <a:rPr lang="en-GB" sz="2000" dirty="0" smtClean="0"/>
              <a:t>VP</a:t>
            </a:r>
            <a:endParaRPr lang="en-GB" sz="2000" dirty="0"/>
          </a:p>
          <a:p>
            <a:r>
              <a:rPr lang="en-GB" sz="2000" dirty="0"/>
              <a:t>				</a:t>
            </a:r>
            <a:r>
              <a:rPr lang="en-GB" sz="2000" dirty="0" smtClean="0"/>
              <a:t>shall</a:t>
            </a:r>
            <a:r>
              <a:rPr lang="en-GB" sz="2000" dirty="0"/>
              <a:t>	</a:t>
            </a:r>
            <a:r>
              <a:rPr lang="en-GB" sz="2000" dirty="0" smtClean="0"/>
              <a:t>	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					V’</a:t>
            </a:r>
          </a:p>
          <a:p>
            <a:endParaRPr lang="en-GB" sz="2000" dirty="0"/>
          </a:p>
          <a:p>
            <a:r>
              <a:rPr lang="en-GB" sz="2000" dirty="0"/>
              <a:t>					</a:t>
            </a:r>
            <a:r>
              <a:rPr lang="en-GB" sz="2000" dirty="0" smtClean="0"/>
              <a:t>V</a:t>
            </a:r>
            <a:r>
              <a:rPr lang="en-GB" sz="2000" dirty="0"/>
              <a:t>	</a:t>
            </a:r>
            <a:r>
              <a:rPr lang="en-GB" sz="2000" dirty="0" smtClean="0"/>
              <a:t>        </a:t>
            </a:r>
            <a:r>
              <a:rPr lang="en-GB" sz="2000" dirty="0"/>
              <a:t>DP</a:t>
            </a:r>
          </a:p>
          <a:p>
            <a:r>
              <a:rPr lang="en-GB" sz="2000" dirty="0"/>
              <a:t>					</a:t>
            </a:r>
            <a:r>
              <a:rPr lang="en-GB" sz="2000" dirty="0" smtClean="0"/>
              <a:t>have</a:t>
            </a:r>
            <a:r>
              <a:rPr lang="en-GB" sz="2000" dirty="0"/>
              <a:t>	</a:t>
            </a:r>
          </a:p>
          <a:p>
            <a:r>
              <a:rPr lang="en-GB" sz="2000" dirty="0"/>
              <a:t>					 </a:t>
            </a:r>
            <a:r>
              <a:rPr lang="en-GB" sz="2000" dirty="0" smtClean="0"/>
              <a:t>           </a:t>
            </a:r>
            <a:r>
              <a:rPr lang="en-GB" sz="2000" dirty="0"/>
              <a:t>a new Parliament</a:t>
            </a:r>
          </a:p>
        </p:txBody>
      </p:sp>
      <p:cxnSp>
        <p:nvCxnSpPr>
          <p:cNvPr id="5" name="直線接點 4"/>
          <p:cNvCxnSpPr/>
          <p:nvPr/>
        </p:nvCxnSpPr>
        <p:spPr>
          <a:xfrm flipH="1">
            <a:off x="2123728" y="1988840"/>
            <a:ext cx="72008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直線接點 6"/>
          <p:cNvCxnSpPr/>
          <p:nvPr/>
        </p:nvCxnSpPr>
        <p:spPr>
          <a:xfrm>
            <a:off x="2843808" y="1628800"/>
            <a:ext cx="0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>
            <a:off x="2843808" y="1988840"/>
            <a:ext cx="1872208" cy="14401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H="1">
            <a:off x="3995936" y="2348880"/>
            <a:ext cx="72008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4716016" y="2348880"/>
            <a:ext cx="792088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直線接點 15"/>
          <p:cNvCxnSpPr/>
          <p:nvPr/>
        </p:nvCxnSpPr>
        <p:spPr>
          <a:xfrm flipH="1">
            <a:off x="5004048" y="2924944"/>
            <a:ext cx="504056" cy="3655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直線接點 17"/>
          <p:cNvCxnSpPr/>
          <p:nvPr/>
        </p:nvCxnSpPr>
        <p:spPr>
          <a:xfrm>
            <a:off x="5508104" y="2924944"/>
            <a:ext cx="936104" cy="36555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6516216" y="3501008"/>
            <a:ext cx="0" cy="36004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flipH="1">
            <a:off x="5508104" y="4077072"/>
            <a:ext cx="1008112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6516216" y="4077072"/>
            <a:ext cx="432048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等腰三角形 25"/>
          <p:cNvSpPr/>
          <p:nvPr/>
        </p:nvSpPr>
        <p:spPr>
          <a:xfrm>
            <a:off x="1043608" y="2348880"/>
            <a:ext cx="1872208" cy="576064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等腰三角形 26"/>
          <p:cNvSpPr/>
          <p:nvPr/>
        </p:nvSpPr>
        <p:spPr>
          <a:xfrm>
            <a:off x="6300192" y="4725144"/>
            <a:ext cx="1440160" cy="432048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8" name="矩形 27"/>
          <p:cNvSpPr/>
          <p:nvPr/>
        </p:nvSpPr>
        <p:spPr>
          <a:xfrm>
            <a:off x="560856" y="1106594"/>
            <a:ext cx="746752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/>
              <a:t>Or there is only futurity, which no longer inflects for tense: </a:t>
            </a:r>
            <a:endParaRPr lang="en-GB" dirty="0"/>
          </a:p>
        </p:txBody>
      </p:sp>
      <p:sp>
        <p:nvSpPr>
          <p:cNvPr id="29" name="內容版面配置區 2"/>
          <p:cNvSpPr txBox="1">
            <a:spLocks/>
          </p:cNvSpPr>
          <p:nvPr/>
        </p:nvSpPr>
        <p:spPr>
          <a:xfrm>
            <a:off x="6156176" y="2168861"/>
            <a:ext cx="2592288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000" b="1" dirty="0" smtClean="0"/>
              <a:t>SIMPLER</a:t>
            </a:r>
            <a:endParaRPr lang="en-GB" sz="4000" b="1" dirty="0"/>
          </a:p>
        </p:txBody>
      </p:sp>
      <p:sp>
        <p:nvSpPr>
          <p:cNvPr id="30" name="矩形 29"/>
          <p:cNvSpPr/>
          <p:nvPr/>
        </p:nvSpPr>
        <p:spPr>
          <a:xfrm>
            <a:off x="6704892" y="2895327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/>
              <a:t>XXXXXX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4205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Similarities between Romance future and Chinese </a:t>
            </a:r>
            <a:r>
              <a:rPr lang="en-GB" i="1" dirty="0" smtClean="0"/>
              <a:t>de</a:t>
            </a:r>
            <a:endParaRPr lang="en-GB" dirty="0"/>
          </a:p>
        </p:txBody>
      </p:sp>
      <p:sp>
        <p:nvSpPr>
          <p:cNvPr id="3" name="矩形 2"/>
          <p:cNvSpPr/>
          <p:nvPr/>
        </p:nvSpPr>
        <p:spPr>
          <a:xfrm>
            <a:off x="755576" y="1484784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Both Romance future and Chinese </a:t>
            </a:r>
            <a:r>
              <a:rPr lang="en-GB" sz="2400" i="1" dirty="0" smtClean="0"/>
              <a:t>de </a:t>
            </a:r>
            <a:r>
              <a:rPr lang="en-GB" sz="2400" dirty="0" smtClean="0"/>
              <a:t>display all three steps of ‘re-analysis’ as well as ‘cross-linguistic distribution’. </a:t>
            </a:r>
            <a:endParaRPr lang="en-GB" sz="2400" dirty="0"/>
          </a:p>
        </p:txBody>
      </p:sp>
      <p:sp>
        <p:nvSpPr>
          <p:cNvPr id="4" name="矩形 3"/>
          <p:cNvSpPr/>
          <p:nvPr/>
        </p:nvSpPr>
        <p:spPr>
          <a:xfrm>
            <a:off x="755576" y="2420888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It should also be pointed out that the cross-linguistic examples show very close parallels in steps a and b:</a:t>
            </a:r>
            <a:endParaRPr lang="en-GB" sz="2400" dirty="0"/>
          </a:p>
        </p:txBody>
      </p:sp>
      <p:sp>
        <p:nvSpPr>
          <p:cNvPr id="5" name="矩形 4"/>
          <p:cNvSpPr/>
          <p:nvPr/>
        </p:nvSpPr>
        <p:spPr>
          <a:xfrm>
            <a:off x="755576" y="3390091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In step a), both </a:t>
            </a:r>
            <a:r>
              <a:rPr lang="en-GB" sz="2400" i="1" dirty="0" err="1" smtClean="0"/>
              <a:t>habere</a:t>
            </a:r>
            <a:r>
              <a:rPr lang="en-GB" sz="2400" i="1" dirty="0" smtClean="0"/>
              <a:t> </a:t>
            </a:r>
            <a:r>
              <a:rPr lang="en-GB" sz="2400" dirty="0" smtClean="0"/>
              <a:t>and </a:t>
            </a:r>
            <a:r>
              <a:rPr lang="en-GB" sz="2400" i="1" dirty="0" smtClean="0"/>
              <a:t>have </a:t>
            </a:r>
            <a:r>
              <a:rPr lang="en-GB" sz="2400" dirty="0" smtClean="0"/>
              <a:t>denote possession and modality</a:t>
            </a:r>
            <a:endParaRPr lang="en-GB" sz="2400" dirty="0"/>
          </a:p>
        </p:txBody>
      </p:sp>
      <p:sp>
        <p:nvSpPr>
          <p:cNvPr id="6" name="矩形 5"/>
          <p:cNvSpPr/>
          <p:nvPr/>
        </p:nvSpPr>
        <p:spPr>
          <a:xfrm>
            <a:off x="755576" y="3717032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 </a:t>
            </a:r>
            <a:r>
              <a:rPr lang="en-GB" sz="2400" dirty="0" smtClean="0"/>
              <a:t>                and both </a:t>
            </a:r>
            <a:r>
              <a:rPr lang="en-GB" sz="2400" i="1" dirty="0" err="1" smtClean="0"/>
              <a:t>habere</a:t>
            </a:r>
            <a:r>
              <a:rPr lang="en-GB" sz="2400" i="1" dirty="0" smtClean="0"/>
              <a:t> </a:t>
            </a:r>
            <a:r>
              <a:rPr lang="en-GB" sz="2400" dirty="0" smtClean="0"/>
              <a:t>and </a:t>
            </a:r>
            <a:r>
              <a:rPr lang="en-GB" sz="2400" i="1" dirty="0" err="1" smtClean="0"/>
              <a:t>sceal</a:t>
            </a:r>
            <a:r>
              <a:rPr lang="en-GB" sz="2400" i="1" dirty="0" smtClean="0"/>
              <a:t> </a:t>
            </a:r>
            <a:r>
              <a:rPr lang="en-GB" sz="2400" dirty="0" smtClean="0"/>
              <a:t>denote obligation and futurity</a:t>
            </a:r>
            <a:endParaRPr lang="en-GB" sz="2400" dirty="0"/>
          </a:p>
        </p:txBody>
      </p:sp>
      <p:sp>
        <p:nvSpPr>
          <p:cNvPr id="7" name="矩形 6"/>
          <p:cNvSpPr/>
          <p:nvPr/>
        </p:nvSpPr>
        <p:spPr>
          <a:xfrm>
            <a:off x="755576" y="4509120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In step b), both </a:t>
            </a:r>
            <a:r>
              <a:rPr lang="en-GB" sz="2400" i="1" dirty="0" err="1" smtClean="0"/>
              <a:t>habere</a:t>
            </a:r>
            <a:r>
              <a:rPr lang="en-GB" sz="2400" i="1" dirty="0" smtClean="0"/>
              <a:t> </a:t>
            </a:r>
            <a:r>
              <a:rPr lang="en-GB" sz="2400" dirty="0" smtClean="0"/>
              <a:t>and </a:t>
            </a:r>
            <a:r>
              <a:rPr lang="en-GB" sz="2400" i="1" dirty="0" smtClean="0"/>
              <a:t>have </a:t>
            </a:r>
            <a:r>
              <a:rPr lang="en-GB" sz="2400" dirty="0" err="1" smtClean="0"/>
              <a:t>have</a:t>
            </a:r>
            <a:r>
              <a:rPr lang="en-GB" sz="2400" dirty="0" smtClean="0"/>
              <a:t> their object omitted, </a:t>
            </a:r>
            <a:endParaRPr lang="en-GB" sz="2400" dirty="0"/>
          </a:p>
        </p:txBody>
      </p:sp>
      <p:sp>
        <p:nvSpPr>
          <p:cNvPr id="8" name="矩形 7"/>
          <p:cNvSpPr/>
          <p:nvPr/>
        </p:nvSpPr>
        <p:spPr>
          <a:xfrm>
            <a:off x="827584" y="4869160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a</a:t>
            </a:r>
            <a:r>
              <a:rPr lang="en-GB" sz="2400" dirty="0" smtClean="0"/>
              <a:t>nd both </a:t>
            </a:r>
            <a:r>
              <a:rPr lang="en-GB" sz="2400" i="1" dirty="0" err="1" smtClean="0"/>
              <a:t>habere</a:t>
            </a:r>
            <a:r>
              <a:rPr lang="en-GB" sz="2400" i="1" dirty="0" smtClean="0"/>
              <a:t> </a:t>
            </a:r>
            <a:r>
              <a:rPr lang="en-GB" sz="2400" dirty="0" smtClean="0"/>
              <a:t>and </a:t>
            </a:r>
            <a:r>
              <a:rPr lang="en-GB" sz="2400" i="1" dirty="0" err="1" smtClean="0"/>
              <a:t>sceal</a:t>
            </a:r>
            <a:r>
              <a:rPr lang="en-GB" sz="2400" i="1" dirty="0" smtClean="0"/>
              <a:t> </a:t>
            </a:r>
            <a:r>
              <a:rPr lang="en-GB" sz="2400" dirty="0" smtClean="0"/>
              <a:t>denote ‘predestination’ where there is no ‘intention/volition’. </a:t>
            </a:r>
            <a:endParaRPr lang="en-GB" sz="2400" dirty="0"/>
          </a:p>
        </p:txBody>
      </p:sp>
      <p:sp>
        <p:nvSpPr>
          <p:cNvPr id="9" name="矩形 8"/>
          <p:cNvSpPr/>
          <p:nvPr/>
        </p:nvSpPr>
        <p:spPr>
          <a:xfrm>
            <a:off x="755576" y="5694347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These close parallels contradict Lightfoot’s prediction of random PLD.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7075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Differences between Romance future and Chinese </a:t>
            </a:r>
            <a:r>
              <a:rPr lang="en-GB" i="1" dirty="0" smtClean="0"/>
              <a:t>de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The differences </a:t>
            </a:r>
            <a:r>
              <a:rPr lang="en-GB" sz="2800" dirty="0" smtClean="0"/>
              <a:t>between them are: </a:t>
            </a:r>
            <a:endParaRPr lang="en-GB" sz="2800" dirty="0"/>
          </a:p>
        </p:txBody>
      </p:sp>
      <p:sp>
        <p:nvSpPr>
          <p:cNvPr id="4" name="矩形 3"/>
          <p:cNvSpPr/>
          <p:nvPr/>
        </p:nvSpPr>
        <p:spPr>
          <a:xfrm>
            <a:off x="971600" y="249289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 smtClean="0"/>
              <a:t>phonological</a:t>
            </a:r>
            <a:r>
              <a:rPr lang="en-GB" sz="2400" dirty="0" smtClean="0"/>
              <a:t> weakening</a:t>
            </a:r>
            <a:endParaRPr lang="en-GB" sz="2400" dirty="0"/>
          </a:p>
        </p:txBody>
      </p:sp>
      <p:sp>
        <p:nvSpPr>
          <p:cNvPr id="5" name="矩形 4"/>
          <p:cNvSpPr/>
          <p:nvPr/>
        </p:nvSpPr>
        <p:spPr>
          <a:xfrm>
            <a:off x="1043608" y="3034263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 err="1" smtClean="0"/>
              <a:t>univerbation</a:t>
            </a:r>
            <a:endParaRPr lang="en-GB" sz="2800" dirty="0"/>
          </a:p>
        </p:txBody>
      </p:sp>
      <p:sp>
        <p:nvSpPr>
          <p:cNvPr id="6" name="矩形 5"/>
          <p:cNvSpPr/>
          <p:nvPr/>
        </p:nvSpPr>
        <p:spPr>
          <a:xfrm>
            <a:off x="1059178" y="3606081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800" dirty="0" smtClean="0"/>
              <a:t>semantic bleaching</a:t>
            </a:r>
            <a:endParaRPr lang="en-GB" sz="2800" dirty="0"/>
          </a:p>
        </p:txBody>
      </p:sp>
      <p:sp>
        <p:nvSpPr>
          <p:cNvPr id="7" name="矩形 6"/>
          <p:cNvSpPr/>
          <p:nvPr/>
        </p:nvSpPr>
        <p:spPr>
          <a:xfrm>
            <a:off x="1059178" y="412930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/>
              <a:t>Lexical &gt; functional</a:t>
            </a:r>
            <a:endParaRPr lang="en-GB" sz="2400" dirty="0"/>
          </a:p>
        </p:txBody>
      </p:sp>
      <p:sp>
        <p:nvSpPr>
          <p:cNvPr id="8" name="矩形 7"/>
          <p:cNvSpPr/>
          <p:nvPr/>
        </p:nvSpPr>
        <p:spPr>
          <a:xfrm>
            <a:off x="1059178" y="479715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/>
              <a:t>Functional &gt; more functional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039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‘Phonological weakening’ and ‘</a:t>
            </a:r>
            <a:r>
              <a:rPr lang="en-GB" dirty="0" err="1" smtClean="0"/>
              <a:t>univerbation</a:t>
            </a:r>
            <a:r>
              <a:rPr lang="en-GB" dirty="0" smtClean="0"/>
              <a:t>’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827584" y="1556792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‘</a:t>
            </a:r>
            <a:r>
              <a:rPr lang="en-GB" sz="2400" dirty="0" err="1"/>
              <a:t>Univerbation</a:t>
            </a:r>
            <a:r>
              <a:rPr lang="en-GB" sz="2400" dirty="0"/>
              <a:t>’ is </a:t>
            </a:r>
            <a:r>
              <a:rPr lang="en-GB" sz="2400" dirty="0" smtClean="0"/>
              <a:t>the bounding of bound </a:t>
            </a:r>
            <a:r>
              <a:rPr lang="en-GB" sz="2400" dirty="0"/>
              <a:t>morphemes like </a:t>
            </a:r>
            <a:r>
              <a:rPr lang="en-GB" sz="2400" dirty="0" err="1"/>
              <a:t>clitics</a:t>
            </a:r>
            <a:r>
              <a:rPr lang="en-GB" sz="2400" dirty="0"/>
              <a:t> and </a:t>
            </a:r>
            <a:r>
              <a:rPr lang="en-GB" sz="2400" dirty="0" smtClean="0"/>
              <a:t>affixes with phonological </a:t>
            </a:r>
            <a:r>
              <a:rPr lang="en-GB" sz="2400" dirty="0"/>
              <a:t>hosts (</a:t>
            </a:r>
            <a:r>
              <a:rPr lang="en-GB" sz="2400" dirty="0" err="1"/>
              <a:t>Zwicky</a:t>
            </a:r>
            <a:r>
              <a:rPr lang="en-GB" sz="2400" dirty="0"/>
              <a:t> (1985:286-287)). </a:t>
            </a:r>
          </a:p>
        </p:txBody>
      </p:sp>
      <p:sp>
        <p:nvSpPr>
          <p:cNvPr id="5" name="矩形 4"/>
          <p:cNvSpPr/>
          <p:nvPr/>
        </p:nvSpPr>
        <p:spPr>
          <a:xfrm>
            <a:off x="827584" y="3126452"/>
            <a:ext cx="7200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‘</a:t>
            </a:r>
            <a:r>
              <a:rPr lang="en-GB" sz="2400" dirty="0" err="1"/>
              <a:t>Univerbation</a:t>
            </a:r>
            <a:r>
              <a:rPr lang="en-GB" sz="2400" dirty="0"/>
              <a:t>’ can therefore be regarded as the consequence of ‘phonological weakening</a:t>
            </a:r>
            <a:r>
              <a:rPr lang="en-GB" sz="2400" dirty="0" smtClean="0"/>
              <a:t>’, since </a:t>
            </a:r>
            <a:r>
              <a:rPr lang="en-GB" sz="2400" dirty="0" err="1" smtClean="0"/>
              <a:t>clitics</a:t>
            </a:r>
            <a:r>
              <a:rPr lang="en-GB" sz="2400" dirty="0" smtClean="0"/>
              <a:t> and affixes are phonologically weak.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6569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Syntactic change and Minimalism (3)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4076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Lightfoot (1999:18): ‘this model of acquisition provides far more</a:t>
            </a:r>
          </a:p>
        </p:txBody>
      </p:sp>
      <p:sp>
        <p:nvSpPr>
          <p:cNvPr id="5" name="矩形 4"/>
          <p:cNvSpPr/>
          <p:nvPr/>
        </p:nvSpPr>
        <p:spPr>
          <a:xfrm>
            <a:off x="745386" y="3356992"/>
            <a:ext cx="77870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‘… </a:t>
            </a:r>
            <a:r>
              <a:rPr lang="en-GB" sz="2800" dirty="0" smtClean="0"/>
              <a:t>the </a:t>
            </a:r>
            <a:r>
              <a:rPr lang="en-GB" sz="2800" dirty="0"/>
              <a:t>expression of the cues changed in such a way that a threshold was crossed and a new grammar was acquired. That is as far as this model goes, </a:t>
            </a:r>
            <a:r>
              <a:rPr lang="en-GB" sz="2800" i="1" dirty="0"/>
              <a:t>and it has nothing to say about why the distribution of cues should change</a:t>
            </a:r>
            <a:r>
              <a:rPr lang="en-GB" sz="2800" dirty="0"/>
              <a:t>.’ (my italics) (Lightfoot (1999:166)</a:t>
            </a:r>
          </a:p>
        </p:txBody>
      </p:sp>
      <p:sp>
        <p:nvSpPr>
          <p:cNvPr id="6" name="矩形 5"/>
          <p:cNvSpPr/>
          <p:nvPr/>
        </p:nvSpPr>
        <p:spPr>
          <a:xfrm>
            <a:off x="3563888" y="1988840"/>
            <a:ext cx="25202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CONTINGENT</a:t>
            </a:r>
            <a:endParaRPr lang="en-GB" sz="3200" b="1" dirty="0"/>
          </a:p>
        </p:txBody>
      </p:sp>
      <p:sp>
        <p:nvSpPr>
          <p:cNvPr id="7" name="矩形 6"/>
          <p:cNvSpPr/>
          <p:nvPr/>
        </p:nvSpPr>
        <p:spPr>
          <a:xfrm>
            <a:off x="855158" y="2096560"/>
            <a:ext cx="79377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						explanations of change than are common in the literature…’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3778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‘Semantic bleaching’ and ‘lexical functional’</a:t>
            </a:r>
            <a:endParaRPr lang="en-GB" dirty="0"/>
          </a:p>
        </p:txBody>
      </p:sp>
      <p:sp>
        <p:nvSpPr>
          <p:cNvPr id="5" name="矩形 4"/>
          <p:cNvSpPr/>
          <p:nvPr/>
        </p:nvSpPr>
        <p:spPr>
          <a:xfrm>
            <a:off x="611560" y="1412776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In generative </a:t>
            </a:r>
            <a:r>
              <a:rPr lang="en-GB" sz="2400" dirty="0"/>
              <a:t>grammar lexical categories are considered to be semantically richer than functional </a:t>
            </a:r>
            <a:r>
              <a:rPr lang="en-GB" sz="2400" dirty="0" smtClean="0"/>
              <a:t>ones.  </a:t>
            </a:r>
            <a:endParaRPr lang="en-GB" sz="2400" dirty="0"/>
          </a:p>
        </p:txBody>
      </p:sp>
      <p:sp>
        <p:nvSpPr>
          <p:cNvPr id="6" name="矩形 5"/>
          <p:cNvSpPr/>
          <p:nvPr/>
        </p:nvSpPr>
        <p:spPr>
          <a:xfrm>
            <a:off x="645804" y="2243773"/>
            <a:ext cx="75986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Lexical categories have antonyms (words with opposite meaning), whereas functional categories do not (Radford (1997:45)). </a:t>
            </a:r>
            <a:endParaRPr lang="en-GB" sz="2400" dirty="0"/>
          </a:p>
        </p:txBody>
      </p:sp>
      <p:sp>
        <p:nvSpPr>
          <p:cNvPr id="7" name="矩形 6"/>
          <p:cNvSpPr/>
          <p:nvPr/>
        </p:nvSpPr>
        <p:spPr>
          <a:xfrm>
            <a:off x="644968" y="3444102"/>
            <a:ext cx="75994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‘Semantic bleaching’ can be seen as the result of ‘lexical </a:t>
            </a:r>
            <a:r>
              <a:rPr lang="en-GB" sz="2400" dirty="0"/>
              <a:t>&gt; functional</a:t>
            </a:r>
            <a:r>
              <a:rPr lang="en-GB" sz="2400" dirty="0" smtClean="0"/>
              <a:t>’, namely </a:t>
            </a:r>
            <a:r>
              <a:rPr lang="en-GB" sz="2400" dirty="0"/>
              <a:t>the loss of </a:t>
            </a:r>
            <a:r>
              <a:rPr lang="en-GB" sz="2400" dirty="0" smtClean="0"/>
              <a:t>antonyms</a:t>
            </a:r>
            <a:r>
              <a:rPr lang="en-GB" sz="24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7113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Romance future </a:t>
            </a:r>
            <a:r>
              <a:rPr lang="en-GB" dirty="0" err="1" smtClean="0"/>
              <a:t>vs</a:t>
            </a:r>
            <a:r>
              <a:rPr lang="en-GB" dirty="0" smtClean="0"/>
              <a:t> Chinese </a:t>
            </a:r>
            <a:r>
              <a:rPr lang="en-GB" i="1" dirty="0" smtClean="0"/>
              <a:t>de </a:t>
            </a:r>
            <a:r>
              <a:rPr lang="en-GB" dirty="0" smtClean="0"/>
              <a:t>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96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/>
              <a:t>dar</a:t>
            </a:r>
            <a:r>
              <a:rPr lang="en-GB" sz="2400" dirty="0"/>
              <a:t>-as 	</a:t>
            </a:r>
          </a:p>
          <a:p>
            <a:pPr marL="0" indent="0">
              <a:buNone/>
            </a:pPr>
            <a:r>
              <a:rPr lang="en-GB" sz="2400" dirty="0" smtClean="0"/>
              <a:t>give-2SG.FUT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‘You will give.’ </a:t>
            </a:r>
            <a:r>
              <a:rPr lang="en-GB" sz="2400" dirty="0" smtClean="0"/>
              <a:t>(</a:t>
            </a:r>
            <a:r>
              <a:rPr lang="en-GB" sz="2400" i="1" dirty="0" err="1"/>
              <a:t>Fredegar’s</a:t>
            </a:r>
            <a:r>
              <a:rPr lang="en-GB" sz="2400" i="1" dirty="0"/>
              <a:t> Chronicle, </a:t>
            </a:r>
            <a:r>
              <a:rPr lang="en-GB" sz="2400" dirty="0"/>
              <a:t>c. 613 AD)</a:t>
            </a:r>
          </a:p>
          <a:p>
            <a:endParaRPr lang="en-GB" sz="24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39815" y="3140968"/>
            <a:ext cx="8229600" cy="4565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English </a:t>
            </a:r>
            <a:r>
              <a:rPr lang="en-GB" sz="2400" i="1" dirty="0"/>
              <a:t>have to </a:t>
            </a:r>
            <a:r>
              <a:rPr lang="en-GB" sz="2400" i="1" dirty="0" smtClean="0"/>
              <a:t>&gt; </a:t>
            </a:r>
            <a:r>
              <a:rPr lang="en-GB" sz="2400" i="1" dirty="0" err="1" smtClean="0"/>
              <a:t>hafta</a:t>
            </a:r>
            <a:r>
              <a:rPr lang="en-GB" sz="2400" i="1" dirty="0" smtClean="0"/>
              <a:t> </a:t>
            </a:r>
            <a:r>
              <a:rPr lang="en-GB" sz="2400" dirty="0"/>
              <a:t>in certain varieties (Fleischman (1982:58-59)). </a:t>
            </a: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39815" y="4005064"/>
            <a:ext cx="8229600" cy="4565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400" dirty="0" smtClean="0"/>
              <a:t>English </a:t>
            </a:r>
            <a:r>
              <a:rPr lang="en-GB" sz="2400" i="1" dirty="0"/>
              <a:t>shall </a:t>
            </a:r>
            <a:r>
              <a:rPr lang="en-GB" sz="2400" dirty="0"/>
              <a:t>is </a:t>
            </a:r>
            <a:r>
              <a:rPr lang="en-GB" sz="2400" dirty="0" smtClean="0"/>
              <a:t>‘</a:t>
            </a:r>
            <a:r>
              <a:rPr lang="en-GB" sz="2400" dirty="0"/>
              <a:t>phonologically weakened’ as [</a:t>
            </a:r>
            <a:r>
              <a:rPr lang="en-GB" sz="2400" dirty="0" err="1"/>
              <a:t>ʃəɬ</a:t>
            </a:r>
            <a:r>
              <a:rPr lang="en-GB" sz="2400" dirty="0"/>
              <a:t>] / [</a:t>
            </a:r>
            <a:r>
              <a:rPr lang="en-GB" sz="2400" dirty="0" err="1"/>
              <a:t>ʃɬ</a:t>
            </a:r>
            <a:r>
              <a:rPr lang="en-GB" sz="2400" dirty="0"/>
              <a:t>] (R &amp; R (2003:226</a:t>
            </a:r>
            <a:r>
              <a:rPr lang="en-GB" sz="2400" dirty="0" smtClean="0"/>
              <a:t>)), </a:t>
            </a:r>
            <a:r>
              <a:rPr lang="en-GB" sz="2400" dirty="0"/>
              <a:t>and may even be ‘</a:t>
            </a:r>
            <a:r>
              <a:rPr lang="en-GB" sz="2400" dirty="0" err="1"/>
              <a:t>univerbated</a:t>
            </a:r>
            <a:r>
              <a:rPr lang="en-GB" sz="2400" dirty="0"/>
              <a:t>’ with the preceding word as </a:t>
            </a:r>
            <a:r>
              <a:rPr lang="en-GB" sz="2400" i="1" dirty="0"/>
              <a:t>‘ll </a:t>
            </a:r>
            <a:r>
              <a:rPr lang="en-GB" sz="2400" dirty="0"/>
              <a:t>[ɬ] (R &amp; R (2003:230)). </a:t>
            </a:r>
          </a:p>
        </p:txBody>
      </p:sp>
    </p:spTree>
    <p:extLst>
      <p:ext uri="{BB962C8B-B14F-4D97-AF65-F5344CB8AC3E}">
        <p14:creationId xmlns:p14="http://schemas.microsoft.com/office/powerpoint/2010/main" val="391577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Romance future </a:t>
            </a:r>
            <a:r>
              <a:rPr lang="en-GB" dirty="0" err="1" smtClean="0"/>
              <a:t>vs</a:t>
            </a:r>
            <a:r>
              <a:rPr lang="en-GB" dirty="0" smtClean="0"/>
              <a:t> Chinese </a:t>
            </a:r>
            <a:r>
              <a:rPr lang="en-GB" i="1" dirty="0" smtClean="0"/>
              <a:t>de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With ‘lateral </a:t>
            </a:r>
            <a:r>
              <a:rPr lang="en-GB" sz="2400" dirty="0" err="1"/>
              <a:t>grammaticalization</a:t>
            </a:r>
            <a:r>
              <a:rPr lang="en-GB" sz="2400" dirty="0"/>
              <a:t>’, however, the evidence for ‘phonological weakening’ and ‘</a:t>
            </a:r>
            <a:r>
              <a:rPr lang="en-GB" sz="2400" dirty="0" err="1"/>
              <a:t>univerbation</a:t>
            </a:r>
            <a:r>
              <a:rPr lang="en-GB" sz="2400" dirty="0"/>
              <a:t>’ is much harder to </a:t>
            </a:r>
            <a:r>
              <a:rPr lang="en-GB" sz="2400" dirty="0" smtClean="0"/>
              <a:t>find:</a:t>
            </a:r>
            <a:endParaRPr lang="en-GB" sz="24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46856" y="278092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dirty="0" smtClean="0"/>
              <a:t>wo</a:t>
            </a:r>
            <a:r>
              <a:rPr lang="it-IT" sz="2400" dirty="0"/>
              <a:t>	shi	</a:t>
            </a:r>
            <a:r>
              <a:rPr lang="it-IT" sz="2400" dirty="0" smtClean="0"/>
              <a:t>zuotian</a:t>
            </a:r>
            <a:r>
              <a:rPr lang="it-IT" sz="2400" dirty="0"/>
              <a:t>	mai		piao	</a:t>
            </a:r>
            <a:r>
              <a:rPr lang="it-IT" sz="2400" dirty="0" smtClean="0"/>
              <a:t>de (tone 0)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I	be	yesterday	buy		ticket	DE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dirty="0" err="1" smtClean="0"/>
              <a:t>wo</a:t>
            </a:r>
            <a:r>
              <a:rPr lang="en-GB" sz="2400" dirty="0"/>
              <a:t>	</a:t>
            </a:r>
            <a:r>
              <a:rPr lang="en-GB" sz="2400" dirty="0" err="1"/>
              <a:t>shi</a:t>
            </a:r>
            <a:r>
              <a:rPr lang="en-GB" sz="2400" dirty="0"/>
              <a:t>	</a:t>
            </a:r>
            <a:r>
              <a:rPr lang="en-GB" sz="2400" dirty="0" err="1" smtClean="0"/>
              <a:t>zuotian</a:t>
            </a:r>
            <a:r>
              <a:rPr lang="en-GB" sz="2400" dirty="0"/>
              <a:t>	</a:t>
            </a:r>
            <a:r>
              <a:rPr lang="en-GB" sz="2400" dirty="0" err="1"/>
              <a:t>mai</a:t>
            </a:r>
            <a:r>
              <a:rPr lang="en-GB" sz="2400" dirty="0"/>
              <a:t>		</a:t>
            </a:r>
            <a:r>
              <a:rPr lang="en-GB" sz="2400" dirty="0" smtClean="0"/>
              <a:t>de (tone 0)   </a:t>
            </a:r>
            <a:r>
              <a:rPr lang="en-GB" sz="2400" dirty="0" err="1" smtClean="0"/>
              <a:t>piao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I	be	yesterday	buy		DE	</a:t>
            </a:r>
            <a:r>
              <a:rPr lang="en-GB" sz="2400" dirty="0" smtClean="0"/>
              <a:t>          ticket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‘It was yesterday that I bought the ticket.’</a:t>
            </a:r>
          </a:p>
        </p:txBody>
      </p:sp>
      <p:sp>
        <p:nvSpPr>
          <p:cNvPr id="5" name="矩形 4"/>
          <p:cNvSpPr/>
          <p:nvPr/>
        </p:nvSpPr>
        <p:spPr>
          <a:xfrm>
            <a:off x="475456" y="5517232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There is no phonetic difference between these two </a:t>
            </a:r>
            <a:r>
              <a:rPr lang="en-GB" sz="2400" i="1" dirty="0" err="1" smtClean="0"/>
              <a:t>de</a:t>
            </a:r>
            <a:r>
              <a:rPr lang="en-GB" sz="2400" dirty="0" err="1" smtClean="0"/>
              <a:t>’s</a:t>
            </a:r>
            <a:r>
              <a:rPr lang="en-GB" sz="2400" dirty="0" smtClean="0"/>
              <a:t>, as far as I know (L1 Chinese speaker).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045441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Romance future </a:t>
            </a:r>
            <a:r>
              <a:rPr lang="en-GB" dirty="0" err="1" smtClean="0"/>
              <a:t>vs</a:t>
            </a:r>
            <a:r>
              <a:rPr lang="en-GB" dirty="0" smtClean="0"/>
              <a:t> Chinese </a:t>
            </a:r>
            <a:r>
              <a:rPr lang="en-GB" i="1" dirty="0" smtClean="0"/>
              <a:t>de </a:t>
            </a:r>
            <a:r>
              <a:rPr lang="en-GB" dirty="0" smtClean="0"/>
              <a:t>(3)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Similarly, copula verbs derived from pronouns are NOT ‘phonologically weakened’ or ‘</a:t>
            </a:r>
            <a:r>
              <a:rPr lang="en-GB" sz="2400" dirty="0" err="1" smtClean="0"/>
              <a:t>univerbated</a:t>
            </a:r>
            <a:r>
              <a:rPr lang="en-GB" sz="2400" dirty="0" smtClean="0"/>
              <a:t>’: </a:t>
            </a:r>
            <a:endParaRPr lang="en-GB" sz="2400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518864" y="24928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28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18864" y="25108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I find no evidence for copula verbs in </a:t>
            </a:r>
            <a:r>
              <a:rPr lang="en-GB" sz="2400" dirty="0" smtClean="0"/>
              <a:t>Li </a:t>
            </a:r>
            <a:r>
              <a:rPr lang="en-GB" sz="2400" dirty="0"/>
              <a:t>&amp; </a:t>
            </a:r>
            <a:r>
              <a:rPr lang="en-GB" sz="2400" dirty="0" smtClean="0"/>
              <a:t>Thompson </a:t>
            </a:r>
            <a:r>
              <a:rPr lang="en-GB" sz="2400" dirty="0"/>
              <a:t>(1977), </a:t>
            </a:r>
            <a:r>
              <a:rPr lang="en-GB" sz="2400" dirty="0" err="1"/>
              <a:t>Gildea</a:t>
            </a:r>
            <a:r>
              <a:rPr lang="en-GB" sz="2400" dirty="0"/>
              <a:t> (1993), Heine and </a:t>
            </a:r>
            <a:r>
              <a:rPr lang="en-GB" sz="2400" dirty="0" err="1"/>
              <a:t>Kuteva</a:t>
            </a:r>
            <a:r>
              <a:rPr lang="en-GB" sz="2400" dirty="0"/>
              <a:t> (2002:108-109) or Van </a:t>
            </a:r>
            <a:r>
              <a:rPr lang="en-GB" sz="2400" dirty="0" err="1"/>
              <a:t>Gelderen</a:t>
            </a:r>
            <a:r>
              <a:rPr lang="en-GB" sz="2400" dirty="0"/>
              <a:t> (2011:chapter 4) undergoing ‘phonological weakening’ or ‘</a:t>
            </a:r>
            <a:r>
              <a:rPr lang="en-GB" sz="2400" dirty="0" err="1"/>
              <a:t>univerbation</a:t>
            </a:r>
            <a:r>
              <a:rPr lang="en-GB" sz="2400" dirty="0" smtClean="0"/>
              <a:t>’.     </a:t>
            </a:r>
            <a:endParaRPr lang="en-GB" sz="24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467544" y="407707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 baseline="30000" dirty="0"/>
              <a:t>I am an L1 speaker of Chinese and as far as I know Chinese </a:t>
            </a:r>
            <a:r>
              <a:rPr lang="en-GB" sz="3600" i="1" baseline="30000" dirty="0" err="1"/>
              <a:t>shi</a:t>
            </a:r>
            <a:r>
              <a:rPr lang="en-GB" sz="3600" i="1" baseline="30000" dirty="0"/>
              <a:t> </a:t>
            </a:r>
            <a:r>
              <a:rPr lang="en-GB" sz="3600" baseline="30000" dirty="0"/>
              <a:t>is still toned (tone 4) in modern Mandarin i.e. phonologically and syntactically independent. I am grateful to two anonymous L1 speakers of Palestinian Arabic for confirming the </a:t>
            </a:r>
            <a:r>
              <a:rPr lang="en-GB" sz="3600" u="sng" baseline="30000" dirty="0"/>
              <a:t>absence</a:t>
            </a:r>
            <a:r>
              <a:rPr lang="en-GB" sz="3600" baseline="30000" dirty="0"/>
              <a:t> of ‘phonological reduction’ and ‘</a:t>
            </a:r>
            <a:r>
              <a:rPr lang="en-GB" sz="3600" baseline="30000" dirty="0" err="1"/>
              <a:t>univerbation</a:t>
            </a:r>
            <a:r>
              <a:rPr lang="en-GB" sz="3600" baseline="30000" dirty="0"/>
              <a:t>’ for </a:t>
            </a:r>
            <a:r>
              <a:rPr lang="en-GB" sz="3600" i="1" baseline="30000" dirty="0" err="1"/>
              <a:t>hiyye</a:t>
            </a:r>
            <a:r>
              <a:rPr lang="en-GB" sz="3600" i="1" baseline="30000" dirty="0"/>
              <a:t> </a:t>
            </a:r>
            <a:r>
              <a:rPr lang="en-GB" sz="3600" baseline="30000" dirty="0"/>
              <a:t>and </a:t>
            </a:r>
            <a:r>
              <a:rPr lang="en-GB" sz="3600" i="1" baseline="30000" dirty="0" err="1"/>
              <a:t>huwwe</a:t>
            </a:r>
            <a:r>
              <a:rPr lang="en-GB" sz="3600" i="1" baseline="30000" dirty="0"/>
              <a:t> </a:t>
            </a:r>
            <a:r>
              <a:rPr lang="en-GB" sz="3600" baseline="30000" dirty="0"/>
              <a:t>(L &amp; T (1977:431-433)), and to </a:t>
            </a:r>
            <a:r>
              <a:rPr lang="en-GB" sz="3600" baseline="30000" dirty="0" err="1"/>
              <a:t>Anat</a:t>
            </a:r>
            <a:r>
              <a:rPr lang="en-GB" sz="3600" baseline="30000" dirty="0"/>
              <a:t> Greenstein for that of Hebrew </a:t>
            </a:r>
            <a:r>
              <a:rPr lang="en-GB" sz="3600" i="1" baseline="30000" dirty="0" err="1"/>
              <a:t>hu</a:t>
            </a:r>
            <a:r>
              <a:rPr lang="en-GB" sz="3600" i="1" baseline="30000" dirty="0"/>
              <a:t> </a:t>
            </a:r>
            <a:r>
              <a:rPr lang="en-GB" sz="3600" baseline="30000" dirty="0"/>
              <a:t>and </a:t>
            </a:r>
            <a:r>
              <a:rPr lang="en-GB" sz="3600" i="1" baseline="30000" dirty="0" err="1"/>
              <a:t>ze</a:t>
            </a:r>
            <a:r>
              <a:rPr lang="en-GB" sz="3600" i="1" baseline="30000" dirty="0"/>
              <a:t> </a:t>
            </a:r>
            <a:r>
              <a:rPr lang="en-GB" sz="3600" baseline="30000" dirty="0"/>
              <a:t>(L &amp; T (1977:427-431)).   </a:t>
            </a:r>
          </a:p>
        </p:txBody>
      </p:sp>
    </p:spTree>
    <p:extLst>
      <p:ext uri="{BB962C8B-B14F-4D97-AF65-F5344CB8AC3E}">
        <p14:creationId xmlns:p14="http://schemas.microsoft.com/office/powerpoint/2010/main" val="337818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Romance future </a:t>
            </a:r>
            <a:r>
              <a:rPr lang="en-GB" dirty="0" err="1" smtClean="0"/>
              <a:t>vs</a:t>
            </a:r>
            <a:r>
              <a:rPr lang="en-GB" dirty="0" smtClean="0"/>
              <a:t> Chinese </a:t>
            </a:r>
            <a:r>
              <a:rPr lang="en-GB" i="1" dirty="0" smtClean="0"/>
              <a:t>de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All the lexical verbs (V) in the previous sections are attested with antonyms: </a:t>
            </a:r>
            <a:endParaRPr lang="en-GB" sz="2400" dirty="0" smtClean="0"/>
          </a:p>
          <a:p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46856" y="2431429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Latin </a:t>
            </a:r>
            <a:r>
              <a:rPr lang="en-GB" sz="2400" i="1" dirty="0" err="1"/>
              <a:t>habere</a:t>
            </a:r>
            <a:r>
              <a:rPr lang="en-GB" sz="2400" i="1" dirty="0"/>
              <a:t> </a:t>
            </a:r>
            <a:r>
              <a:rPr lang="en-GB" sz="2400" dirty="0"/>
              <a:t>‘to have’ </a:t>
            </a:r>
            <a:r>
              <a:rPr lang="en-GB" sz="2400" dirty="0" err="1"/>
              <a:t>vs</a:t>
            </a:r>
            <a:r>
              <a:rPr lang="en-GB" sz="2400" dirty="0"/>
              <a:t> </a:t>
            </a:r>
            <a:r>
              <a:rPr lang="en-GB" sz="2400" i="1" dirty="0" err="1"/>
              <a:t>carere</a:t>
            </a:r>
            <a:r>
              <a:rPr lang="en-GB" sz="2400" dirty="0"/>
              <a:t> ‘to lack’,</a:t>
            </a: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67544" y="329552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Auxiliary </a:t>
            </a:r>
            <a:r>
              <a:rPr lang="en-GB" sz="2400" dirty="0"/>
              <a:t>verbs in </a:t>
            </a:r>
            <a:r>
              <a:rPr lang="en-GB" sz="2400" dirty="0" smtClean="0"/>
              <a:t>T do not have antonyms, </a:t>
            </a:r>
            <a:r>
              <a:rPr lang="en-GB" sz="2400" dirty="0"/>
              <a:t>and so V &gt; T is a ‘lexical &gt; functional’ change, which has resulted in ‘semantic </a:t>
            </a:r>
            <a:r>
              <a:rPr lang="en-GB" sz="2400" dirty="0" smtClean="0"/>
              <a:t>bleaching, namely loss of antonyms.</a:t>
            </a:r>
            <a:endParaRPr lang="en-GB" sz="2400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518864" y="444765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As for D &gt; T, both D and T are classified as functional by Radford (1997:45-49), and so there is no ‘semantic bleaching’ or ‘lexical &gt; functional’ here in Radford’s framework.  </a:t>
            </a:r>
          </a:p>
        </p:txBody>
      </p:sp>
      <p:sp>
        <p:nvSpPr>
          <p:cNvPr id="7" name="矩形 6"/>
          <p:cNvSpPr/>
          <p:nvPr/>
        </p:nvSpPr>
        <p:spPr>
          <a:xfrm>
            <a:off x="827584" y="2895327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English </a:t>
            </a:r>
            <a:r>
              <a:rPr lang="en-GB" sz="2400" i="1" dirty="0" smtClean="0"/>
              <a:t>to have </a:t>
            </a:r>
            <a:r>
              <a:rPr lang="en-GB" sz="2400" dirty="0" err="1" smtClean="0"/>
              <a:t>vs</a:t>
            </a:r>
            <a:r>
              <a:rPr lang="en-GB" sz="2400" dirty="0" smtClean="0"/>
              <a:t> </a:t>
            </a:r>
            <a:r>
              <a:rPr lang="en-GB" sz="2400" i="1" dirty="0" smtClean="0"/>
              <a:t>to lack.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79882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  <p:bldP spid="5" grpId="0" build="p"/>
      <p:bldP spid="6" grpId="0" build="p"/>
      <p:bldP spid="7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n-GB" dirty="0" smtClean="0"/>
              <a:t>PARTITION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Common similarities:</a:t>
            </a:r>
            <a:endParaRPr lang="en-GB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683568" y="213285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Re-analysis</a:t>
            </a:r>
            <a:endParaRPr lang="en-GB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734888" y="263691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Cross-linguistic distribution</a:t>
            </a:r>
            <a:endParaRPr lang="en-GB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395536" y="314096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Differences:</a:t>
            </a:r>
            <a:endParaRPr lang="en-GB" dirty="0"/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734888" y="372757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Phonological weakening/</a:t>
            </a:r>
            <a:r>
              <a:rPr lang="en-GB" dirty="0" err="1" smtClean="0"/>
              <a:t>univerbation</a:t>
            </a:r>
            <a:r>
              <a:rPr lang="en-GB" dirty="0" smtClean="0"/>
              <a:t> (</a:t>
            </a:r>
            <a:r>
              <a:rPr lang="en-GB" dirty="0" err="1" smtClean="0"/>
              <a:t>grammaticalization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734888" y="473568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Semantic bleaching/lexical &gt; functional (</a:t>
            </a:r>
            <a:r>
              <a:rPr lang="en-GB" dirty="0" err="1" smtClean="0"/>
              <a:t>grammaticalization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214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Similarities within Minimalism 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err="1" smtClean="0"/>
              <a:t>‘Re</a:t>
            </a:r>
            <a:r>
              <a:rPr lang="en-GB" sz="2400" dirty="0" smtClean="0"/>
              <a:t>-analysis</a:t>
            </a:r>
            <a:r>
              <a:rPr lang="en-GB" sz="2400" dirty="0"/>
              <a:t>’ is essential to </a:t>
            </a:r>
            <a:r>
              <a:rPr lang="en-GB" sz="2400" dirty="0" smtClean="0"/>
              <a:t>Lightfoot’s model </a:t>
            </a:r>
            <a:r>
              <a:rPr lang="en-GB" sz="2400" dirty="0"/>
              <a:t>of language change </a:t>
            </a:r>
            <a:r>
              <a:rPr lang="en-GB" sz="2400" dirty="0" smtClean="0"/>
              <a:t>(see slide 5) and </a:t>
            </a:r>
            <a:r>
              <a:rPr lang="en-GB" sz="2400" dirty="0"/>
              <a:t>is hence a common similarity between ‘</a:t>
            </a:r>
            <a:r>
              <a:rPr lang="en-GB" sz="2400" dirty="0" err="1"/>
              <a:t>grammaticalization</a:t>
            </a:r>
            <a:r>
              <a:rPr lang="en-GB" sz="2400" dirty="0"/>
              <a:t>’ and ‘lateral </a:t>
            </a:r>
            <a:r>
              <a:rPr lang="en-GB" sz="2400" dirty="0" err="1"/>
              <a:t>grammaticalization</a:t>
            </a:r>
            <a:r>
              <a:rPr lang="en-GB" sz="2400" dirty="0"/>
              <a:t>’. 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46856" y="278092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400" dirty="0" smtClean="0"/>
              <a:t>‘Cross-linguistic distribution’ can be explained by the fact that all the examples of the two display a reduction of ‘feature </a:t>
            </a:r>
            <a:r>
              <a:rPr lang="en-GB" sz="2400" dirty="0" err="1" smtClean="0"/>
              <a:t>syncretisms</a:t>
            </a:r>
            <a:r>
              <a:rPr lang="en-GB" sz="2400" dirty="0" smtClean="0"/>
              <a:t>’, which makes both of them natural and hence cross-linguistic changes.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8700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Differences within Minimalism 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V &gt; T displays an upward shift of the </a:t>
            </a:r>
            <a:r>
              <a:rPr lang="en-GB" sz="2400" dirty="0" err="1"/>
              <a:t>grammaticalized</a:t>
            </a:r>
            <a:r>
              <a:rPr lang="en-GB" sz="2400" dirty="0"/>
              <a:t> item, since when V-to-T movement</a:t>
            </a:r>
            <a:r>
              <a:rPr lang="en-GB" sz="2400" i="1" dirty="0"/>
              <a:t> </a:t>
            </a:r>
            <a:r>
              <a:rPr lang="en-GB" sz="2400" dirty="0"/>
              <a:t>is lost, the formerly lexical verb is merged under T. </a:t>
            </a:r>
          </a:p>
        </p:txBody>
      </p:sp>
      <p:sp>
        <p:nvSpPr>
          <p:cNvPr id="4" name="矩形 3"/>
          <p:cNvSpPr/>
          <p:nvPr/>
        </p:nvSpPr>
        <p:spPr>
          <a:xfrm>
            <a:off x="603266" y="2718845"/>
            <a:ext cx="800118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When an auxiliary verb denoting ‘obligation’ is </a:t>
            </a:r>
            <a:r>
              <a:rPr lang="en-GB" sz="2400" dirty="0" err="1" smtClean="0"/>
              <a:t>grammaticalized</a:t>
            </a:r>
            <a:r>
              <a:rPr lang="en-GB" sz="2400" dirty="0" smtClean="0"/>
              <a:t> as a future tense marker, it is merged in a higher position in the hierarchy of T elements established by Cinque (1999:106)):</a:t>
            </a:r>
            <a:r>
              <a:rPr lang="en-GB" sz="2400" baseline="30000" dirty="0" smtClean="0"/>
              <a:t> </a:t>
            </a:r>
            <a:endParaRPr lang="en-GB" sz="2400" dirty="0" smtClean="0"/>
          </a:p>
          <a:p>
            <a:r>
              <a:rPr lang="en-GB" sz="2400" dirty="0" err="1" smtClean="0"/>
              <a:t>Mood</a:t>
            </a:r>
            <a:r>
              <a:rPr lang="en-GB" sz="2400" baseline="-25000" dirty="0" err="1" smtClean="0"/>
              <a:t>SpeechAct</a:t>
            </a:r>
            <a:r>
              <a:rPr lang="en-GB" sz="2400" dirty="0" smtClean="0"/>
              <a:t>	</a:t>
            </a:r>
            <a:r>
              <a:rPr lang="en-GB" sz="2400" dirty="0" err="1" smtClean="0"/>
              <a:t>Mood</a:t>
            </a:r>
            <a:r>
              <a:rPr lang="en-GB" sz="2400" baseline="-25000" dirty="0" err="1" smtClean="0"/>
              <a:t>Evaluative</a:t>
            </a:r>
            <a:r>
              <a:rPr lang="en-GB" sz="2400" dirty="0" smtClean="0"/>
              <a:t>	</a:t>
            </a:r>
            <a:r>
              <a:rPr lang="en-GB" sz="2400" dirty="0" err="1" smtClean="0"/>
              <a:t>Mood</a:t>
            </a:r>
            <a:r>
              <a:rPr lang="en-GB" sz="2400" baseline="-25000" dirty="0" err="1" smtClean="0"/>
              <a:t>Evidential</a:t>
            </a:r>
            <a:r>
              <a:rPr lang="en-GB" sz="2400" dirty="0" smtClean="0"/>
              <a:t>		</a:t>
            </a:r>
            <a:r>
              <a:rPr lang="en-GB" sz="2400" dirty="0" err="1" smtClean="0"/>
              <a:t>Mod</a:t>
            </a:r>
            <a:r>
              <a:rPr lang="en-GB" sz="2400" baseline="-25000" dirty="0" err="1" smtClean="0"/>
              <a:t>Epistemic</a:t>
            </a:r>
            <a:endParaRPr lang="en-GB" sz="2400" dirty="0"/>
          </a:p>
          <a:p>
            <a:r>
              <a:rPr lang="en-GB" sz="2400" dirty="0" smtClean="0"/>
              <a:t>T(Past)		T(Future)	</a:t>
            </a:r>
            <a:r>
              <a:rPr lang="en-GB" sz="2400" dirty="0" err="1" smtClean="0"/>
              <a:t>Mood</a:t>
            </a:r>
            <a:r>
              <a:rPr lang="en-GB" sz="2400" baseline="-25000" dirty="0" err="1" smtClean="0"/>
              <a:t>Irrealis</a:t>
            </a:r>
            <a:r>
              <a:rPr lang="en-GB" sz="2400" dirty="0" smtClean="0"/>
              <a:t>	</a:t>
            </a:r>
            <a:r>
              <a:rPr lang="en-GB" sz="2400" dirty="0" err="1" smtClean="0"/>
              <a:t>Mod</a:t>
            </a:r>
            <a:r>
              <a:rPr lang="en-GB" sz="2400" baseline="-25000" dirty="0" err="1" smtClean="0"/>
              <a:t>Obligation</a:t>
            </a:r>
            <a:r>
              <a:rPr lang="en-GB" sz="2400" baseline="-25000" dirty="0" smtClean="0"/>
              <a:t>/Necessity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5990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Differences within Minimalism (2)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576753" y="1268760"/>
            <a:ext cx="77768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R &amp; R (2003:224-232) argue that functional hierarchies are defective in terms of </a:t>
            </a:r>
            <a:r>
              <a:rPr lang="en-GB" sz="2400" dirty="0" smtClean="0"/>
              <a:t>Phonological Form and Logical Form, </a:t>
            </a:r>
            <a:r>
              <a:rPr lang="en-GB" sz="2400" dirty="0"/>
              <a:t>and so when a lexical verb (V) is re-analysed as a T element, it undergoes ‘phonological weakening’ </a:t>
            </a:r>
            <a:r>
              <a:rPr lang="en-GB" sz="2400" dirty="0" smtClean="0"/>
              <a:t>and ‘semantic bleaching, and </a:t>
            </a:r>
            <a:r>
              <a:rPr lang="en-GB" sz="2400" dirty="0"/>
              <a:t>consequently ‘</a:t>
            </a:r>
            <a:r>
              <a:rPr lang="en-GB" sz="2400" dirty="0" err="1"/>
              <a:t>univerbation</a:t>
            </a:r>
            <a:r>
              <a:rPr lang="en-GB" sz="2400" dirty="0" smtClean="0"/>
              <a:t>’.  </a:t>
            </a:r>
            <a:endParaRPr lang="en-GB" sz="2400" dirty="0"/>
          </a:p>
        </p:txBody>
      </p:sp>
      <p:sp>
        <p:nvSpPr>
          <p:cNvPr id="5" name="矩形 4"/>
          <p:cNvSpPr/>
          <p:nvPr/>
        </p:nvSpPr>
        <p:spPr>
          <a:xfrm>
            <a:off x="603266" y="3155484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R </a:t>
            </a:r>
            <a:r>
              <a:rPr lang="en-GB" sz="2400" dirty="0"/>
              <a:t>&amp; R (2003:224-232) also argue that there is an inversely proportional scale of PF </a:t>
            </a:r>
            <a:r>
              <a:rPr lang="en-GB" sz="2400" dirty="0" smtClean="0"/>
              <a:t>and LF in </a:t>
            </a:r>
            <a:r>
              <a:rPr lang="en-GB" sz="2400" dirty="0"/>
              <a:t>functional hierarchies and </a:t>
            </a:r>
            <a:r>
              <a:rPr lang="en-GB" sz="2400" dirty="0" smtClean="0"/>
              <a:t>so higher </a:t>
            </a:r>
            <a:r>
              <a:rPr lang="en-GB" sz="2400" dirty="0"/>
              <a:t>T elements </a:t>
            </a:r>
            <a:r>
              <a:rPr lang="en-GB" sz="2400" dirty="0" smtClean="0"/>
              <a:t>(e.g. T(future)) are </a:t>
            </a:r>
            <a:r>
              <a:rPr lang="en-GB" sz="2400" dirty="0"/>
              <a:t>phonologically weaker than lower T </a:t>
            </a:r>
            <a:r>
              <a:rPr lang="en-GB" sz="2400" dirty="0" smtClean="0"/>
              <a:t>elements (e.g. </a:t>
            </a:r>
            <a:r>
              <a:rPr lang="en-GB" sz="2400" dirty="0" err="1" smtClean="0"/>
              <a:t>Mod</a:t>
            </a:r>
            <a:r>
              <a:rPr lang="en-GB" dirty="0" err="1" smtClean="0"/>
              <a:t>obligation</a:t>
            </a:r>
            <a:r>
              <a:rPr lang="en-GB" sz="2400" dirty="0" smtClean="0"/>
              <a:t>). </a:t>
            </a:r>
            <a:endParaRPr lang="en-GB" sz="2400" dirty="0"/>
          </a:p>
        </p:txBody>
      </p:sp>
      <p:sp>
        <p:nvSpPr>
          <p:cNvPr id="7" name="矩形 6"/>
          <p:cNvSpPr/>
          <p:nvPr/>
        </p:nvSpPr>
        <p:spPr>
          <a:xfrm>
            <a:off x="611560" y="5766355"/>
            <a:ext cx="77768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D and T do not relate to any functional hierarchies, and so there is no ‘phonological weakening’ or ‘semantic bleaching’. </a:t>
            </a:r>
            <a:endParaRPr lang="en-GB" sz="2400" dirty="0"/>
          </a:p>
        </p:txBody>
      </p:sp>
      <p:sp>
        <p:nvSpPr>
          <p:cNvPr id="8" name="矩形 7"/>
          <p:cNvSpPr/>
          <p:nvPr/>
        </p:nvSpPr>
        <p:spPr>
          <a:xfrm>
            <a:off x="611560" y="4604935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V &gt; T and </a:t>
            </a:r>
            <a:r>
              <a:rPr lang="en-GB" sz="2400" dirty="0" err="1" smtClean="0"/>
              <a:t>Modobligation</a:t>
            </a:r>
            <a:r>
              <a:rPr lang="en-GB" sz="2400" dirty="0" smtClean="0"/>
              <a:t> &gt; T(future) therefore can entail ‘phonological weakening’/’</a:t>
            </a:r>
            <a:r>
              <a:rPr lang="en-GB" sz="2400" dirty="0" err="1" smtClean="0"/>
              <a:t>univerbation</a:t>
            </a:r>
            <a:r>
              <a:rPr lang="en-GB" sz="2400" dirty="0" smtClean="0"/>
              <a:t>’ and ‘semantic bleaching’, as well as ‘lexical &gt; functional &gt; more functional’.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8116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Vincent and </a:t>
            </a:r>
            <a:r>
              <a:rPr lang="en-GB" dirty="0" err="1" smtClean="0"/>
              <a:t>Borjars</a:t>
            </a:r>
            <a:r>
              <a:rPr lang="en-GB" dirty="0" smtClean="0"/>
              <a:t> (2010) (1)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‘it (‘lateral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’) does not follow from the principles and mechanisms established by Roberts and </a:t>
            </a:r>
            <a:r>
              <a:rPr lang="en-GB" sz="2400" dirty="0" err="1" smtClean="0"/>
              <a:t>Roussou</a:t>
            </a:r>
            <a:r>
              <a:rPr lang="en-GB" sz="2400" dirty="0" smtClean="0"/>
              <a:t> (2003), nor from the cartographic approach (i.e. Cinque’s hierarchy) adopted by Roberts in this volume (Roberts (2010))’ (V &amp; B (2010:293))</a:t>
            </a:r>
          </a:p>
          <a:p>
            <a:endParaRPr lang="en-GB" sz="24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67544" y="350100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‘This is problematic, since, if both ‘upward’ and ‘sideways’ types of </a:t>
            </a:r>
            <a:r>
              <a:rPr lang="en-GB" sz="2400" dirty="0" err="1" smtClean="0"/>
              <a:t>grammaticalization</a:t>
            </a:r>
            <a:r>
              <a:rPr lang="en-GB" sz="2400" dirty="0" smtClean="0"/>
              <a:t> exist, then we still need to seek the generalization that accounts for them, or else conclude that there is not after all a unified phenomenon from the point of view of UG.’ (V &amp; B (2010:293))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4410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Syntactic change and Minimalism (3)</a:t>
            </a:r>
            <a:endParaRPr lang="en-GB" dirty="0"/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Lightfoot’s model, therefore, predicts that the PLD is random,  </a:t>
            </a:r>
            <a:endParaRPr lang="en-GB" sz="3200" dirty="0"/>
          </a:p>
        </p:txBody>
      </p:sp>
      <p:sp>
        <p:nvSpPr>
          <p:cNvPr id="5" name="矩形 4"/>
          <p:cNvSpPr/>
          <p:nvPr/>
        </p:nvSpPr>
        <p:spPr>
          <a:xfrm>
            <a:off x="2267744" y="3933056"/>
            <a:ext cx="4104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/>
              <a:t>Random walks</a:t>
            </a:r>
            <a:endParaRPr lang="en-GB" sz="3600" dirty="0"/>
          </a:p>
        </p:txBody>
      </p:sp>
      <p:sp>
        <p:nvSpPr>
          <p:cNvPr id="6" name="內容版面配置區 3"/>
          <p:cNvSpPr txBox="1">
            <a:spLocks/>
          </p:cNvSpPr>
          <p:nvPr/>
        </p:nvSpPr>
        <p:spPr>
          <a:xfrm>
            <a:off x="395536" y="2060848"/>
            <a:ext cx="8229600" cy="107721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                            and language evolution should be in the form of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14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Vincent and </a:t>
            </a:r>
            <a:r>
              <a:rPr lang="en-GB" dirty="0" err="1" smtClean="0"/>
              <a:t>Borjars</a:t>
            </a:r>
            <a:r>
              <a:rPr lang="en-GB" dirty="0" smtClean="0"/>
              <a:t> (2010) (2)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 defend R &amp; R (2003) </a:t>
            </a:r>
            <a:r>
              <a:rPr lang="en-GB" sz="2400" dirty="0" smtClean="0"/>
              <a:t>by </a:t>
            </a:r>
            <a:r>
              <a:rPr lang="en-GB" sz="2400" dirty="0"/>
              <a:t>pointing out that V &amp; B have misinterpreted R &amp; R’s mechanisms that define ‘simplicity’. ‘Simplicity’ is defined by R &amp; R as ‘reduction in feature </a:t>
            </a:r>
            <a:r>
              <a:rPr lang="en-GB" sz="2400" dirty="0" err="1"/>
              <a:t>syncretisms</a:t>
            </a:r>
            <a:r>
              <a:rPr lang="en-GB" sz="2400" dirty="0" smtClean="0"/>
              <a:t>’, </a:t>
            </a:r>
            <a:r>
              <a:rPr lang="en-GB" sz="2400" dirty="0"/>
              <a:t>which accounts for the cross-linguistic distribution’ of </a:t>
            </a:r>
            <a:r>
              <a:rPr lang="en-GB" sz="2400" dirty="0" err="1"/>
              <a:t>grammaticalization</a:t>
            </a:r>
            <a:r>
              <a:rPr lang="en-GB" sz="2400" dirty="0"/>
              <a:t> and ‘lateral </a:t>
            </a:r>
            <a:r>
              <a:rPr lang="en-GB" sz="2400" dirty="0" err="1"/>
              <a:t>grammaticalization</a:t>
            </a:r>
            <a:r>
              <a:rPr lang="en-GB" sz="2400" dirty="0"/>
              <a:t>’. </a:t>
            </a:r>
          </a:p>
          <a:p>
            <a:endParaRPr lang="en-GB" sz="2400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446856" y="372757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/>
              <a:t>Furthermore, these structural differences between </a:t>
            </a:r>
            <a:r>
              <a:rPr lang="en-GB" sz="2400" dirty="0" err="1"/>
              <a:t>grammaticalization</a:t>
            </a:r>
            <a:r>
              <a:rPr lang="en-GB" sz="2400" dirty="0"/>
              <a:t> and ‘lateral </a:t>
            </a:r>
            <a:r>
              <a:rPr lang="en-GB" sz="2400" dirty="0" err="1"/>
              <a:t>grammaticalization</a:t>
            </a:r>
            <a:r>
              <a:rPr lang="en-GB" sz="2400" dirty="0"/>
              <a:t>’ allow us to account for the fine empirical differences between </a:t>
            </a:r>
            <a:r>
              <a:rPr lang="en-GB" sz="2400" dirty="0" err="1"/>
              <a:t>grammaticalization</a:t>
            </a:r>
            <a:r>
              <a:rPr lang="en-GB" sz="2400" dirty="0"/>
              <a:t> and ‘lateral </a:t>
            </a:r>
            <a:r>
              <a:rPr lang="en-GB" sz="2400" dirty="0" err="1"/>
              <a:t>grammaticalization</a:t>
            </a:r>
            <a:r>
              <a:rPr lang="en-GB" sz="2400" dirty="0"/>
              <a:t>’, namely the lack of ‘phonological weakening’, ‘</a:t>
            </a:r>
            <a:r>
              <a:rPr lang="en-GB" sz="2400" dirty="0" err="1"/>
              <a:t>univerbation</a:t>
            </a:r>
            <a:r>
              <a:rPr lang="en-GB" sz="2400" dirty="0"/>
              <a:t>’, ‘semantic bleaching’, and ‘functional &gt; more functional’ in ‘lateral </a:t>
            </a:r>
            <a:r>
              <a:rPr lang="en-GB" sz="2400" dirty="0" err="1"/>
              <a:t>grammaticalization</a:t>
            </a:r>
            <a:r>
              <a:rPr lang="en-GB" sz="2400" dirty="0"/>
              <a:t>’. </a:t>
            </a:r>
          </a:p>
        </p:txBody>
      </p:sp>
    </p:spTree>
    <p:extLst>
      <p:ext uri="{BB962C8B-B14F-4D97-AF65-F5344CB8AC3E}">
        <p14:creationId xmlns:p14="http://schemas.microsoft.com/office/powerpoint/2010/main" val="171301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Vincent and </a:t>
            </a:r>
            <a:r>
              <a:rPr lang="en-GB" dirty="0" err="1" smtClean="0"/>
              <a:t>Borjars</a:t>
            </a:r>
            <a:r>
              <a:rPr lang="en-GB" dirty="0" smtClean="0"/>
              <a:t> (2010) (3)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V &amp; B (2010:</a:t>
            </a:r>
            <a:r>
              <a:rPr lang="en-GB" sz="2400" i="1" dirty="0" smtClean="0"/>
              <a:t>passim</a:t>
            </a:r>
            <a:r>
              <a:rPr lang="en-GB" sz="2400" dirty="0" smtClean="0"/>
              <a:t>) also argue that formalism and functionalism should not be seen as mutually exclusive. </a:t>
            </a:r>
            <a:endParaRPr lang="en-GB" sz="2400" dirty="0"/>
          </a:p>
        </p:txBody>
      </p:sp>
      <p:sp>
        <p:nvSpPr>
          <p:cNvPr id="4" name="矩形 3"/>
          <p:cNvSpPr/>
          <p:nvPr/>
        </p:nvSpPr>
        <p:spPr>
          <a:xfrm>
            <a:off x="827584" y="2420888"/>
            <a:ext cx="698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In my examination of cross-linguistic examples </a:t>
            </a:r>
            <a:r>
              <a:rPr lang="en-GB" sz="2400" dirty="0" smtClean="0"/>
              <a:t>(</a:t>
            </a:r>
            <a:r>
              <a:rPr lang="en-GB" sz="2400" i="1" dirty="0" err="1" smtClean="0"/>
              <a:t>habere</a:t>
            </a:r>
            <a:r>
              <a:rPr lang="en-GB" sz="2400" i="1" dirty="0" smtClean="0"/>
              <a:t> </a:t>
            </a:r>
            <a:r>
              <a:rPr lang="en-GB" sz="2400" dirty="0" smtClean="0"/>
              <a:t>/ </a:t>
            </a:r>
            <a:r>
              <a:rPr lang="en-GB" sz="2400" i="1" dirty="0" smtClean="0"/>
              <a:t>have to</a:t>
            </a:r>
            <a:r>
              <a:rPr lang="en-GB" sz="2400" dirty="0" smtClean="0"/>
              <a:t>, </a:t>
            </a:r>
            <a:r>
              <a:rPr lang="en-GB" sz="2400" i="1" dirty="0" err="1" smtClean="0"/>
              <a:t>habere</a:t>
            </a:r>
            <a:r>
              <a:rPr lang="en-GB" sz="2400" i="1" dirty="0" smtClean="0"/>
              <a:t> </a:t>
            </a:r>
            <a:r>
              <a:rPr lang="en-GB" sz="2400" dirty="0" smtClean="0"/>
              <a:t>/ </a:t>
            </a:r>
            <a:r>
              <a:rPr lang="en-GB" sz="2400" i="1" dirty="0" err="1" smtClean="0"/>
              <a:t>sceal</a:t>
            </a:r>
            <a:r>
              <a:rPr lang="en-GB" sz="2400" dirty="0" smtClean="0"/>
              <a:t>), </a:t>
            </a:r>
            <a:r>
              <a:rPr lang="en-GB" sz="2400" dirty="0"/>
              <a:t>I have shown that while R &amp; R’s ‘simplicity’, a formalist consideration, holds for all the cross-linguistic examples, </a:t>
            </a:r>
            <a:r>
              <a:rPr lang="en-GB" sz="2400" dirty="0" smtClean="0"/>
              <a:t>the </a:t>
            </a:r>
            <a:r>
              <a:rPr lang="en-GB" sz="2400" dirty="0"/>
              <a:t>PLD, which </a:t>
            </a:r>
            <a:r>
              <a:rPr lang="en-GB" sz="2400" dirty="0" smtClean="0"/>
              <a:t>is a </a:t>
            </a:r>
            <a:r>
              <a:rPr lang="en-GB" sz="2400" dirty="0"/>
              <a:t>functionalist </a:t>
            </a:r>
            <a:r>
              <a:rPr lang="en-GB" sz="2400" dirty="0" smtClean="0"/>
              <a:t>factor, is </a:t>
            </a:r>
            <a:r>
              <a:rPr lang="en-GB" sz="2400" dirty="0"/>
              <a:t>by no means cross-linguistically random, both in terms of steps a and b.</a:t>
            </a:r>
          </a:p>
        </p:txBody>
      </p:sp>
      <p:sp>
        <p:nvSpPr>
          <p:cNvPr id="5" name="矩形 4"/>
          <p:cNvSpPr/>
          <p:nvPr/>
        </p:nvSpPr>
        <p:spPr>
          <a:xfrm>
            <a:off x="827584" y="4612341"/>
            <a:ext cx="6984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Formalism and functionalism account for different aspects of ‘re-analysis’ and are hence not mutually exclusive.  </a:t>
            </a:r>
          </a:p>
        </p:txBody>
      </p:sp>
    </p:spTree>
    <p:extLst>
      <p:ext uri="{BB962C8B-B14F-4D97-AF65-F5344CB8AC3E}">
        <p14:creationId xmlns:p14="http://schemas.microsoft.com/office/powerpoint/2010/main" val="1058795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Grammaticalization</a:t>
            </a:r>
            <a:r>
              <a:rPr lang="en-GB" dirty="0" smtClean="0"/>
              <a:t> and Minimalism</a:t>
            </a:r>
            <a:endParaRPr lang="en-GB" dirty="0"/>
          </a:p>
        </p:txBody>
      </p:sp>
      <p:sp>
        <p:nvSpPr>
          <p:cNvPr id="4" name="矩形 3"/>
          <p:cNvSpPr/>
          <p:nvPr/>
        </p:nvSpPr>
        <p:spPr>
          <a:xfrm>
            <a:off x="683568" y="1412776"/>
            <a:ext cx="36724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/>
              <a:t>Problematic</a:t>
            </a:r>
            <a:endParaRPr lang="en-GB" sz="4000" dirty="0"/>
          </a:p>
        </p:txBody>
      </p:sp>
      <p:sp>
        <p:nvSpPr>
          <p:cNvPr id="5" name="矩形 4"/>
          <p:cNvSpPr/>
          <p:nvPr/>
        </p:nvSpPr>
        <p:spPr>
          <a:xfrm>
            <a:off x="899592" y="2120662"/>
            <a:ext cx="64807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 smtClean="0"/>
              <a:t>Grammaticalization</a:t>
            </a:r>
            <a:r>
              <a:rPr lang="en-GB" sz="3200" dirty="0" smtClean="0"/>
              <a:t> </a:t>
            </a:r>
            <a:r>
              <a:rPr lang="en-GB" sz="3200" dirty="0"/>
              <a:t>occurs cross-linguistically, as </a:t>
            </a:r>
            <a:r>
              <a:rPr lang="en-GB" sz="3200" dirty="0" smtClean="0"/>
              <a:t>it is attested </a:t>
            </a:r>
            <a:r>
              <a:rPr lang="en-GB" sz="3200" dirty="0"/>
              <a:t>in </a:t>
            </a:r>
            <a:r>
              <a:rPr lang="en-GB" sz="3200" dirty="0" smtClean="0"/>
              <a:t>many typological different languages (Heine </a:t>
            </a:r>
            <a:r>
              <a:rPr lang="en-GB" sz="3200" dirty="0"/>
              <a:t>and </a:t>
            </a:r>
            <a:r>
              <a:rPr lang="en-GB" sz="3200" dirty="0" err="1"/>
              <a:t>Kuteva</a:t>
            </a:r>
            <a:r>
              <a:rPr lang="en-GB" sz="3200" dirty="0"/>
              <a:t> (2002)) </a:t>
            </a:r>
          </a:p>
          <a:p>
            <a:endParaRPr lang="en-GB" sz="3200" dirty="0"/>
          </a:p>
        </p:txBody>
      </p:sp>
      <p:sp>
        <p:nvSpPr>
          <p:cNvPr id="6" name="矩形 5"/>
          <p:cNvSpPr/>
          <p:nvPr/>
        </p:nvSpPr>
        <p:spPr>
          <a:xfrm>
            <a:off x="928990" y="4276546"/>
            <a:ext cx="6480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err="1" smtClean="0"/>
              <a:t>Grammaticalization</a:t>
            </a:r>
            <a:r>
              <a:rPr lang="en-GB" sz="3200" dirty="0"/>
              <a:t> </a:t>
            </a:r>
            <a:r>
              <a:rPr lang="en-GB" sz="3200" dirty="0" smtClean="0"/>
              <a:t>is NOT a case of ‘random walk’</a:t>
            </a:r>
            <a:endParaRPr lang="en-GB" sz="3200" dirty="0"/>
          </a:p>
        </p:txBody>
      </p:sp>
      <p:sp>
        <p:nvSpPr>
          <p:cNvPr id="7" name="矩形 6"/>
          <p:cNvSpPr/>
          <p:nvPr/>
        </p:nvSpPr>
        <p:spPr>
          <a:xfrm>
            <a:off x="928990" y="5358628"/>
            <a:ext cx="64807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Is </a:t>
            </a:r>
            <a:r>
              <a:rPr lang="en-GB" sz="3200" dirty="0" err="1" smtClean="0"/>
              <a:t>Grammaticalization</a:t>
            </a:r>
            <a:r>
              <a:rPr lang="en-GB" sz="3200" dirty="0" smtClean="0"/>
              <a:t> incompatible with Minimalism?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1307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</a:t>
            </a:r>
            <a:r>
              <a:rPr lang="en-GB" dirty="0" err="1" smtClean="0"/>
              <a:t>grammaticalization</a:t>
            </a:r>
            <a:r>
              <a:rPr lang="en-GB" dirty="0" smtClean="0"/>
              <a:t>? </a:t>
            </a:r>
            <a:endParaRPr lang="en-GB" dirty="0"/>
          </a:p>
        </p:txBody>
      </p:sp>
      <p:sp>
        <p:nvSpPr>
          <p:cNvPr id="6" name="標題 1"/>
          <p:cNvSpPr txBox="1">
            <a:spLocks/>
          </p:cNvSpPr>
          <p:nvPr/>
        </p:nvSpPr>
        <p:spPr>
          <a:xfrm>
            <a:off x="683568" y="1772816"/>
            <a:ext cx="77724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Campbell and </a:t>
            </a:r>
            <a:r>
              <a:rPr lang="en-GB" sz="2400" dirty="0" err="1" smtClean="0"/>
              <a:t>Janda</a:t>
            </a:r>
            <a:r>
              <a:rPr lang="en-GB" sz="2400" dirty="0" smtClean="0"/>
              <a:t> (2001:107)): thirty-six definitions for </a:t>
            </a:r>
            <a:r>
              <a:rPr lang="en-GB" sz="2400" dirty="0" err="1" smtClean="0"/>
              <a:t>grammaticalization</a:t>
            </a:r>
            <a:endParaRPr lang="en-GB" sz="2400" dirty="0"/>
          </a:p>
        </p:txBody>
      </p:sp>
      <p:sp>
        <p:nvSpPr>
          <p:cNvPr id="7" name="矩形 6"/>
          <p:cNvSpPr/>
          <p:nvPr/>
        </p:nvSpPr>
        <p:spPr>
          <a:xfrm>
            <a:off x="717220" y="2420888"/>
            <a:ext cx="73831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‘… we are left with a notion of </a:t>
            </a:r>
            <a:r>
              <a:rPr lang="en-GB" sz="2400" dirty="0" err="1"/>
              <a:t>grammaticalization</a:t>
            </a:r>
            <a:r>
              <a:rPr lang="en-GB" sz="2400" dirty="0"/>
              <a:t> which minimally includes, at its core: </a:t>
            </a:r>
          </a:p>
        </p:txBody>
      </p:sp>
      <p:sp>
        <p:nvSpPr>
          <p:cNvPr id="8" name="矩形 7"/>
          <p:cNvSpPr/>
          <p:nvPr/>
        </p:nvSpPr>
        <p:spPr>
          <a:xfrm>
            <a:off x="683568" y="3306929"/>
            <a:ext cx="38164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 smtClean="0"/>
              <a:t>Some linguistic element</a:t>
            </a:r>
            <a:endParaRPr lang="en-GB" sz="2400" i="1" dirty="0"/>
          </a:p>
        </p:txBody>
      </p:sp>
      <p:sp>
        <p:nvSpPr>
          <p:cNvPr id="9" name="矩形 8"/>
          <p:cNvSpPr/>
          <p:nvPr/>
        </p:nvSpPr>
        <p:spPr>
          <a:xfrm>
            <a:off x="3707904" y="3309084"/>
            <a:ext cx="5355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&gt;</a:t>
            </a:r>
            <a:endParaRPr lang="en-GB" sz="2400" dirty="0"/>
          </a:p>
        </p:txBody>
      </p:sp>
      <p:sp>
        <p:nvSpPr>
          <p:cNvPr id="10" name="矩形 9"/>
          <p:cNvSpPr/>
          <p:nvPr/>
        </p:nvSpPr>
        <p:spPr>
          <a:xfrm>
            <a:off x="4121718" y="3309082"/>
            <a:ext cx="43424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i="1" dirty="0" smtClean="0"/>
              <a:t>some more functional element</a:t>
            </a:r>
            <a:endParaRPr lang="en-GB" sz="2400" i="1" dirty="0"/>
          </a:p>
        </p:txBody>
      </p:sp>
      <p:sp>
        <p:nvSpPr>
          <p:cNvPr id="11" name="矩形 10"/>
          <p:cNvSpPr/>
          <p:nvPr/>
        </p:nvSpPr>
        <p:spPr>
          <a:xfrm>
            <a:off x="717220" y="4077072"/>
            <a:ext cx="74084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err="1" smtClean="0"/>
              <a:t>Grammaticalization</a:t>
            </a:r>
            <a:r>
              <a:rPr lang="en-GB" sz="2400" dirty="0" smtClean="0"/>
              <a:t> can therefore be defined as: </a:t>
            </a:r>
            <a:endParaRPr lang="en-GB" sz="2400" dirty="0"/>
          </a:p>
        </p:txBody>
      </p:sp>
      <p:sp>
        <p:nvSpPr>
          <p:cNvPr id="12" name="矩形 11"/>
          <p:cNvSpPr/>
          <p:nvPr/>
        </p:nvSpPr>
        <p:spPr>
          <a:xfrm>
            <a:off x="899592" y="4538737"/>
            <a:ext cx="14317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lexical</a:t>
            </a:r>
            <a:endParaRPr lang="en-GB" sz="2400" dirty="0"/>
          </a:p>
        </p:txBody>
      </p:sp>
      <p:sp>
        <p:nvSpPr>
          <p:cNvPr id="13" name="矩形 12"/>
          <p:cNvSpPr/>
          <p:nvPr/>
        </p:nvSpPr>
        <p:spPr>
          <a:xfrm>
            <a:off x="2591780" y="4538736"/>
            <a:ext cx="5355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&gt;</a:t>
            </a:r>
            <a:endParaRPr lang="en-GB" sz="2400" dirty="0"/>
          </a:p>
        </p:txBody>
      </p:sp>
      <p:sp>
        <p:nvSpPr>
          <p:cNvPr id="15" name="矩形 14"/>
          <p:cNvSpPr/>
          <p:nvPr/>
        </p:nvSpPr>
        <p:spPr>
          <a:xfrm>
            <a:off x="3127287" y="4581128"/>
            <a:ext cx="35920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functional </a:t>
            </a:r>
          </a:p>
          <a:p>
            <a:endParaRPr lang="en-GB" sz="2400" dirty="0"/>
          </a:p>
        </p:txBody>
      </p:sp>
      <p:sp>
        <p:nvSpPr>
          <p:cNvPr id="16" name="矩形 15"/>
          <p:cNvSpPr/>
          <p:nvPr/>
        </p:nvSpPr>
        <p:spPr>
          <a:xfrm>
            <a:off x="5868144" y="4581128"/>
            <a:ext cx="5355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&gt;</a:t>
            </a:r>
            <a:endParaRPr lang="en-GB" sz="2400" dirty="0"/>
          </a:p>
        </p:txBody>
      </p:sp>
      <p:sp>
        <p:nvSpPr>
          <p:cNvPr id="17" name="矩形 16"/>
          <p:cNvSpPr/>
          <p:nvPr/>
        </p:nvSpPr>
        <p:spPr>
          <a:xfrm>
            <a:off x="6156176" y="4581128"/>
            <a:ext cx="359201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m</a:t>
            </a:r>
            <a:r>
              <a:rPr lang="en-GB" sz="2400" dirty="0" smtClean="0"/>
              <a:t>ore functional </a:t>
            </a:r>
            <a:endParaRPr lang="en-GB" sz="2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805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2866</TotalTime>
  <Words>6351</Words>
  <Application>Microsoft Office PowerPoint</Application>
  <PresentationFormat>On-screen Show (4:3)</PresentationFormat>
  <Paragraphs>695</Paragraphs>
  <Slides>71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5" baseType="lpstr">
      <vt:lpstr>新細明體</vt:lpstr>
      <vt:lpstr>Arial</vt:lpstr>
      <vt:lpstr>Calibri</vt:lpstr>
      <vt:lpstr>Office 佈景主題</vt:lpstr>
      <vt:lpstr>Grammaticalization vs lateral grammaticalization</vt:lpstr>
      <vt:lpstr>Grammaticalization, lateral grammaticalization, Minimalism</vt:lpstr>
      <vt:lpstr>Grammaticalization, lateral grammaticalization, Minimalism (2)</vt:lpstr>
      <vt:lpstr>Syntactic change and Minimalism (1)</vt:lpstr>
      <vt:lpstr>Syntactic change and Minimalism (2)</vt:lpstr>
      <vt:lpstr>Syntactic change and Minimalism (3)</vt:lpstr>
      <vt:lpstr>Syntactic change and Minimalism (3)</vt:lpstr>
      <vt:lpstr>Grammaticalization and Minimalism</vt:lpstr>
      <vt:lpstr>What is grammaticalization? </vt:lpstr>
      <vt:lpstr>Expanding grammaticalization</vt:lpstr>
      <vt:lpstr>Roberts and Roussou (R &amp; R) (2003)</vt:lpstr>
      <vt:lpstr>‘Structural simplification’ </vt:lpstr>
      <vt:lpstr>Re-analysis and simplification(1)</vt:lpstr>
      <vt:lpstr>Re-analysis (1)</vt:lpstr>
      <vt:lpstr>Re-analysis (2)</vt:lpstr>
      <vt:lpstr>Re-analysis (2)</vt:lpstr>
      <vt:lpstr>Re-analysis (3)</vt:lpstr>
      <vt:lpstr>Re-analysis (3)</vt:lpstr>
      <vt:lpstr>Similarities between grammaticalization and ‘lateral grammaticalization- re-analysis (step a)</vt:lpstr>
      <vt:lpstr>Re-analysis (step a)</vt:lpstr>
      <vt:lpstr>Re-analysis (step a)</vt:lpstr>
      <vt:lpstr>Similarities between grammaticalization and ‘lateral grammaticalization’- re-analysis (stepb)</vt:lpstr>
      <vt:lpstr>Re-analysis (step b)</vt:lpstr>
      <vt:lpstr>Re-analysis (step b)</vt:lpstr>
      <vt:lpstr>Re-analysis (step b)</vt:lpstr>
      <vt:lpstr>Re-analysis (step b)</vt:lpstr>
      <vt:lpstr>Re-analysis (step c) </vt:lpstr>
      <vt:lpstr>Re-analysis (step c)</vt:lpstr>
      <vt:lpstr>Re-analysis (2)</vt:lpstr>
      <vt:lpstr>Re-analysis (step a)</vt:lpstr>
      <vt:lpstr>Re-analysis (step a)</vt:lpstr>
      <vt:lpstr>Re-analysis (step b)</vt:lpstr>
      <vt:lpstr>Re-analysis (step b)</vt:lpstr>
      <vt:lpstr>Re-analysis (step b)</vt:lpstr>
      <vt:lpstr>Re-analysis (step c)</vt:lpstr>
      <vt:lpstr>Re-analysis (step c)</vt:lpstr>
      <vt:lpstr>Chinese de (lateral grammaticalization)</vt:lpstr>
      <vt:lpstr>Re-analysis (step a) </vt:lpstr>
      <vt:lpstr>Re-analysis (step a)</vt:lpstr>
      <vt:lpstr>Re-analysis (step b) </vt:lpstr>
      <vt:lpstr>Re-analysis (step b)</vt:lpstr>
      <vt:lpstr>Re-analysis (step c)</vt:lpstr>
      <vt:lpstr>Re-analysis</vt:lpstr>
      <vt:lpstr>Another similarity: cross-linguistic distribution</vt:lpstr>
      <vt:lpstr>Cross-linguistic distribution (1)</vt:lpstr>
      <vt:lpstr>Cross-linguistic distribution (1)</vt:lpstr>
      <vt:lpstr>Cross-linguistic distribution (1)</vt:lpstr>
      <vt:lpstr>Cross-linguistic distribution (1)</vt:lpstr>
      <vt:lpstr>Cross-linguistic distribution (1)</vt:lpstr>
      <vt:lpstr>Cross-linguistic distribution (1)</vt:lpstr>
      <vt:lpstr>Cross-linguistic distribution (2)</vt:lpstr>
      <vt:lpstr>Cross-linguistic distribution (2)</vt:lpstr>
      <vt:lpstr>Cross-linguistic distribution (2)</vt:lpstr>
      <vt:lpstr>Cross-linguistic distribution (2)</vt:lpstr>
      <vt:lpstr>Cross-linguistic distribution (2)</vt:lpstr>
      <vt:lpstr>Cross-linguistic distribution (2)</vt:lpstr>
      <vt:lpstr>Similarities between Romance future and Chinese de</vt:lpstr>
      <vt:lpstr>Differences between Romance future and Chinese de</vt:lpstr>
      <vt:lpstr>‘Phonological weakening’ and ‘univerbation’</vt:lpstr>
      <vt:lpstr>‘Semantic bleaching’ and ‘lexical functional’</vt:lpstr>
      <vt:lpstr>Romance future vs Chinese de (1)</vt:lpstr>
      <vt:lpstr>Romance future vs Chinese de (2)</vt:lpstr>
      <vt:lpstr>Romance future vs Chinese de (3)</vt:lpstr>
      <vt:lpstr>Romance future vs Chinese de</vt:lpstr>
      <vt:lpstr>PARTITION</vt:lpstr>
      <vt:lpstr>Similarities within Minimalism </vt:lpstr>
      <vt:lpstr>Differences within Minimalism (1)</vt:lpstr>
      <vt:lpstr>Differences within Minimalism (2)</vt:lpstr>
      <vt:lpstr>Vincent and Borjars (2010) (1)</vt:lpstr>
      <vt:lpstr>Vincent and Borjars (2010) (2)</vt:lpstr>
      <vt:lpstr>Vincent and Borjars (2010) (3)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Grammaticalization vs lateral grammaticalization</dc:title>
  <dc:creator>Keith Tse</dc:creator>
  <cp:lastModifiedBy>word2</cp:lastModifiedBy>
  <cp:revision>57</cp:revision>
  <dcterms:created xsi:type="dcterms:W3CDTF">2012-03-30T19:24:33Z</dcterms:created>
  <dcterms:modified xsi:type="dcterms:W3CDTF">2020-10-30T12:11:02Z</dcterms:modified>
</cp:coreProperties>
</file>