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7DBA-304B-4C2B-9ADB-F5BAB53B8D8D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F907-4F87-45FA-B5A2-6D60E5F340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035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7DBA-304B-4C2B-9ADB-F5BAB53B8D8D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F907-4F87-45FA-B5A2-6D60E5F340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045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7DBA-304B-4C2B-9ADB-F5BAB53B8D8D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F907-4F87-45FA-B5A2-6D60E5F340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477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7DBA-304B-4C2B-9ADB-F5BAB53B8D8D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F907-4F87-45FA-B5A2-6D60E5F340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230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7DBA-304B-4C2B-9ADB-F5BAB53B8D8D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F907-4F87-45FA-B5A2-6D60E5F340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412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7DBA-304B-4C2B-9ADB-F5BAB53B8D8D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F907-4F87-45FA-B5A2-6D60E5F340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107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7DBA-304B-4C2B-9ADB-F5BAB53B8D8D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F907-4F87-45FA-B5A2-6D60E5F340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540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7DBA-304B-4C2B-9ADB-F5BAB53B8D8D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F907-4F87-45FA-B5A2-6D60E5F340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141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7DBA-304B-4C2B-9ADB-F5BAB53B8D8D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F907-4F87-45FA-B5A2-6D60E5F340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973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7DBA-304B-4C2B-9ADB-F5BAB53B8D8D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F907-4F87-45FA-B5A2-6D60E5F340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06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7DBA-304B-4C2B-9ADB-F5BAB53B8D8D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F907-4F87-45FA-B5A2-6D60E5F340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559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D7DBA-304B-4C2B-9ADB-F5BAB53B8D8D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8F907-4F87-45FA-B5A2-6D60E5F340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608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What is ‘lateral </a:t>
            </a:r>
            <a:r>
              <a:rPr lang="en-GB" dirty="0" err="1" smtClean="0"/>
              <a:t>grammaticalization</a:t>
            </a:r>
            <a:r>
              <a:rPr lang="en-GB" dirty="0" smtClean="0"/>
              <a:t>’? </a:t>
            </a:r>
            <a:endParaRPr lang="en-GB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Keith </a:t>
            </a:r>
            <a:r>
              <a:rPr lang="en-GB" dirty="0" err="1" smtClean="0"/>
              <a:t>Tse</a:t>
            </a:r>
            <a:endParaRPr lang="en-GB" dirty="0" smtClean="0"/>
          </a:p>
          <a:p>
            <a:r>
              <a:rPr lang="en-GB" dirty="0" smtClean="0"/>
              <a:t>Language at the University of Essex (</a:t>
            </a:r>
            <a:r>
              <a:rPr lang="en-GB" dirty="0" err="1" smtClean="0"/>
              <a:t>LangUE</a:t>
            </a:r>
            <a:r>
              <a:rPr lang="en-GB" dirty="0" smtClean="0"/>
              <a:t>) </a:t>
            </a:r>
          </a:p>
          <a:p>
            <a:r>
              <a:rPr lang="en-GB" dirty="0" smtClean="0"/>
              <a:t>(14</a:t>
            </a:r>
            <a:r>
              <a:rPr lang="en-GB" baseline="30000" dirty="0" smtClean="0"/>
              <a:t>th</a:t>
            </a:r>
            <a:r>
              <a:rPr lang="en-GB" dirty="0" smtClean="0"/>
              <a:t> June 2012)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578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Chinese </a:t>
            </a:r>
            <a:r>
              <a:rPr lang="en-GB" i="1" dirty="0" err="1" smtClean="0"/>
              <a:t>shi</a:t>
            </a:r>
            <a:r>
              <a:rPr lang="en-GB" i="1" dirty="0" smtClean="0"/>
              <a:t> </a:t>
            </a:r>
            <a:r>
              <a:rPr lang="en-GB" dirty="0" smtClean="0"/>
              <a:t>(2)</a:t>
            </a:r>
            <a:endParaRPr lang="en-GB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/>
              <a:t>3a)		</a:t>
            </a:r>
            <a:r>
              <a:rPr lang="en-GB" sz="2400" dirty="0" smtClean="0"/>
              <a:t>	TP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 </a:t>
            </a:r>
            <a:r>
              <a:rPr lang="en-GB" sz="2400" dirty="0" smtClean="0">
                <a:effectLst/>
              </a:rPr>
              <a:t>       </a:t>
            </a:r>
            <a:r>
              <a:rPr lang="en-GB" sz="2400" dirty="0"/>
              <a:t>		</a:t>
            </a:r>
            <a:r>
              <a:rPr lang="en-GB" sz="2400" dirty="0" smtClean="0"/>
              <a:t>	</a:t>
            </a: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         </a:t>
            </a:r>
            <a:r>
              <a:rPr lang="en-GB" sz="2400" dirty="0"/>
              <a:t> </a:t>
            </a:r>
            <a:r>
              <a:rPr lang="en-GB" sz="2400" dirty="0" err="1" smtClean="0"/>
              <a:t>SpecTP</a:t>
            </a:r>
            <a:r>
              <a:rPr lang="en-GB" sz="2400" dirty="0" smtClean="0"/>
              <a:t> 	</a:t>
            </a:r>
            <a:r>
              <a:rPr lang="en-GB" sz="2400" dirty="0"/>
              <a:t>		</a:t>
            </a:r>
            <a:r>
              <a:rPr lang="en-GB" sz="2400" dirty="0" smtClean="0"/>
              <a:t>		T’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 </a:t>
            </a:r>
            <a:r>
              <a:rPr lang="en-GB" sz="2400" dirty="0" smtClean="0"/>
              <a:t>    </a:t>
            </a:r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          TP </a:t>
            </a:r>
            <a:r>
              <a:rPr lang="en-GB" sz="2400" baseline="-25000" dirty="0" err="1"/>
              <a:t>i</a:t>
            </a:r>
            <a:r>
              <a:rPr lang="en-GB" sz="2400" dirty="0"/>
              <a:t>		</a:t>
            </a:r>
            <a:r>
              <a:rPr lang="en-GB" sz="2400" dirty="0" smtClean="0"/>
              <a:t>		T</a:t>
            </a:r>
            <a:r>
              <a:rPr lang="en-GB" sz="2400" dirty="0"/>
              <a:t>		VP</a:t>
            </a:r>
          </a:p>
          <a:p>
            <a:pPr marL="0" indent="0">
              <a:buNone/>
            </a:pPr>
            <a:r>
              <a:rPr lang="en-GB" sz="2400" dirty="0"/>
              <a:t>					</a:t>
            </a:r>
            <a:r>
              <a:rPr lang="en-GB" sz="2400" dirty="0" err="1" smtClean="0"/>
              <a:t>shi</a:t>
            </a:r>
            <a:r>
              <a:rPr lang="en-GB" sz="2400" dirty="0" smtClean="0"/>
              <a:t> </a:t>
            </a:r>
            <a:r>
              <a:rPr lang="en-GB" sz="2400" baseline="-25000" dirty="0" err="1" smtClean="0"/>
              <a:t>i</a:t>
            </a:r>
            <a:r>
              <a:rPr lang="en-GB" sz="2400" dirty="0" smtClean="0"/>
              <a:t> </a:t>
            </a:r>
            <a:r>
              <a:rPr lang="en-GB" sz="2400" dirty="0" smtClean="0"/>
              <a:t>	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  </a:t>
            </a:r>
            <a:r>
              <a:rPr lang="en-GB" sz="2400" dirty="0" err="1"/>
              <a:t>qian</a:t>
            </a:r>
            <a:r>
              <a:rPr lang="en-GB" sz="2400" dirty="0"/>
              <a:t> li </a:t>
            </a:r>
            <a:r>
              <a:rPr lang="en-GB" sz="2400" dirty="0" err="1"/>
              <a:t>er</a:t>
            </a:r>
            <a:r>
              <a:rPr lang="en-GB" sz="2400" dirty="0"/>
              <a:t> </a:t>
            </a:r>
            <a:r>
              <a:rPr lang="en-GB" sz="2400" dirty="0" err="1"/>
              <a:t>jian</a:t>
            </a:r>
            <a:r>
              <a:rPr lang="en-GB" sz="2400" dirty="0"/>
              <a:t> </a:t>
            </a:r>
            <a:r>
              <a:rPr lang="en-GB" sz="2400" dirty="0" err="1"/>
              <a:t>wang</a:t>
            </a:r>
            <a:r>
              <a:rPr lang="en-GB" sz="2400" dirty="0"/>
              <a:t>   		</a:t>
            </a:r>
            <a:r>
              <a:rPr lang="en-GB" sz="2400" dirty="0" smtClean="0"/>
              <a:t>	[</a:t>
            </a:r>
            <a:r>
              <a:rPr lang="en-GB" sz="2400" dirty="0" err="1" smtClean="0"/>
              <a:t>i</a:t>
            </a:r>
            <a:r>
              <a:rPr lang="en-GB" sz="2400" dirty="0" smtClean="0"/>
              <a:t>-T]		V</a:t>
            </a:r>
            <a:r>
              <a:rPr lang="en-GB" sz="2400" dirty="0"/>
              <a:t>’	</a:t>
            </a:r>
            <a:r>
              <a:rPr lang="en-GB" sz="2400" dirty="0" smtClean="0"/>
              <a:t>						[u-phi]</a:t>
            </a:r>
            <a:r>
              <a:rPr lang="en-GB" sz="2400" dirty="0"/>
              <a:t>				</a:t>
            </a:r>
          </a:p>
          <a:p>
            <a:pPr marL="0" indent="0">
              <a:buNone/>
            </a:pPr>
            <a:r>
              <a:rPr lang="en-GB" sz="2400" dirty="0" smtClean="0"/>
              <a:t>			</a:t>
            </a:r>
            <a:r>
              <a:rPr lang="en-GB" sz="2400" dirty="0"/>
              <a:t>			</a:t>
            </a:r>
            <a:r>
              <a:rPr lang="en-GB" sz="2400" dirty="0" smtClean="0"/>
              <a:t>V</a:t>
            </a:r>
            <a:r>
              <a:rPr lang="en-GB" sz="2400" dirty="0"/>
              <a:t>	</a:t>
            </a:r>
            <a:r>
              <a:rPr lang="en-GB" sz="2400" dirty="0" smtClean="0"/>
              <a:t>        NP </a:t>
            </a:r>
            <a:r>
              <a:rPr lang="en-GB" sz="2400" baseline="-25000" dirty="0" err="1"/>
              <a:t>i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	           </a:t>
            </a:r>
            <a:r>
              <a:rPr lang="en-GB" sz="2400" dirty="0" smtClean="0"/>
              <a:t>		</a:t>
            </a:r>
            <a:r>
              <a:rPr lang="en-GB" sz="2400" dirty="0"/>
              <a:t>			</a:t>
            </a:r>
            <a:r>
              <a:rPr lang="en-GB" sz="2400" dirty="0" smtClean="0"/>
              <a:t>Ø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	            </a:t>
            </a:r>
            <a:r>
              <a:rPr lang="en-GB" sz="2400" dirty="0" smtClean="0"/>
              <a:t>		</a:t>
            </a:r>
            <a:r>
              <a:rPr lang="en-GB" sz="2400" dirty="0"/>
              <a:t>			</a:t>
            </a:r>
            <a:r>
              <a:rPr lang="en-GB" sz="2400" dirty="0" smtClean="0"/>
              <a:t>            </a:t>
            </a:r>
            <a:r>
              <a:rPr lang="en-GB" sz="2400" dirty="0" err="1" smtClean="0"/>
              <a:t>wo</a:t>
            </a:r>
            <a:r>
              <a:rPr lang="en-GB" sz="2400" dirty="0" smtClean="0"/>
              <a:t> </a:t>
            </a:r>
            <a:r>
              <a:rPr lang="en-GB" sz="2400" dirty="0" err="1"/>
              <a:t>suo</a:t>
            </a:r>
            <a:r>
              <a:rPr lang="en-GB" sz="2400" dirty="0"/>
              <a:t> </a:t>
            </a:r>
            <a:r>
              <a:rPr lang="en-GB" sz="2400" dirty="0" err="1"/>
              <a:t>yu</a:t>
            </a:r>
            <a:r>
              <a:rPr lang="en-GB" sz="2400" dirty="0"/>
              <a:t> ye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5" name="矩形 4"/>
          <p:cNvSpPr/>
          <p:nvPr/>
        </p:nvSpPr>
        <p:spPr>
          <a:xfrm>
            <a:off x="6588224" y="1109062"/>
            <a:ext cx="23940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smtClean="0"/>
              <a:t>SIMPLER</a:t>
            </a:r>
            <a:r>
              <a:rPr lang="en-GB" sz="4000" dirty="0" smtClean="0"/>
              <a:t>:</a:t>
            </a:r>
          </a:p>
          <a:p>
            <a:r>
              <a:rPr lang="en-GB" sz="2400" dirty="0" smtClean="0"/>
              <a:t>fewer ‘feature </a:t>
            </a:r>
            <a:r>
              <a:rPr lang="en-GB" sz="2400" dirty="0" err="1" smtClean="0"/>
              <a:t>syncretisms</a:t>
            </a:r>
            <a:r>
              <a:rPr lang="en-GB" sz="2400" dirty="0" smtClean="0"/>
              <a:t>’ and</a:t>
            </a:r>
          </a:p>
          <a:p>
            <a:r>
              <a:rPr lang="en-GB" sz="2400" dirty="0" err="1" smtClean="0"/>
              <a:t>i</a:t>
            </a:r>
            <a:r>
              <a:rPr lang="en-GB" sz="2400" dirty="0" smtClean="0"/>
              <a:t>-phi &gt; u-phi</a:t>
            </a:r>
            <a:endParaRPr lang="en-GB" sz="4000" b="1" dirty="0"/>
          </a:p>
        </p:txBody>
      </p:sp>
      <p:cxnSp>
        <p:nvCxnSpPr>
          <p:cNvPr id="7" name="直線接點 6"/>
          <p:cNvCxnSpPr/>
          <p:nvPr/>
        </p:nvCxnSpPr>
        <p:spPr>
          <a:xfrm flipH="1">
            <a:off x="1115616" y="1484784"/>
            <a:ext cx="1800200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>
            <a:off x="2915816" y="1484784"/>
            <a:ext cx="2736304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1317268" y="2348880"/>
            <a:ext cx="0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 flipH="1">
            <a:off x="4752020" y="2348880"/>
            <a:ext cx="900100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5652120" y="2348880"/>
            <a:ext cx="936104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6588224" y="3212976"/>
            <a:ext cx="0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 flipH="1">
            <a:off x="5652120" y="4077072"/>
            <a:ext cx="936104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>
            <a:off x="6588224" y="4077072"/>
            <a:ext cx="648072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等腰三角形 19"/>
          <p:cNvSpPr/>
          <p:nvPr/>
        </p:nvSpPr>
        <p:spPr>
          <a:xfrm>
            <a:off x="6501970" y="4941168"/>
            <a:ext cx="1440160" cy="576064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等腰三角形 28"/>
          <p:cNvSpPr/>
          <p:nvPr/>
        </p:nvSpPr>
        <p:spPr>
          <a:xfrm>
            <a:off x="323528" y="3212976"/>
            <a:ext cx="2088232" cy="648072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98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Differences between </a:t>
            </a:r>
            <a:r>
              <a:rPr lang="en-GB" dirty="0" err="1" smtClean="0"/>
              <a:t>grammaticalization</a:t>
            </a:r>
            <a:r>
              <a:rPr lang="en-GB" dirty="0" smtClean="0"/>
              <a:t> and ‘lateral </a:t>
            </a:r>
            <a:r>
              <a:rPr lang="en-GB" dirty="0" err="1" smtClean="0"/>
              <a:t>grammaticalization</a:t>
            </a:r>
            <a:r>
              <a:rPr lang="en-GB" dirty="0" smtClean="0"/>
              <a:t>’ (1)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99592"/>
            <a:ext cx="8229600" cy="51584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 smtClean="0"/>
              <a:t>‘Phonological </a:t>
            </a:r>
            <a:r>
              <a:rPr lang="en-GB" sz="1600" dirty="0"/>
              <a:t>weakening</a:t>
            </a:r>
            <a:r>
              <a:rPr lang="en-GB" sz="1600" dirty="0" smtClean="0"/>
              <a:t>’ and </a:t>
            </a:r>
            <a:r>
              <a:rPr lang="en-GB" sz="1600" dirty="0"/>
              <a:t>‘semantic bleaching</a:t>
            </a:r>
            <a:r>
              <a:rPr lang="en-GB" sz="1600" dirty="0" smtClean="0"/>
              <a:t>’ are </a:t>
            </a:r>
            <a:r>
              <a:rPr lang="en-GB" sz="1600" dirty="0"/>
              <a:t>diagnostic traits of </a:t>
            </a:r>
            <a:r>
              <a:rPr lang="en-GB" sz="1600" dirty="0" err="1"/>
              <a:t>grammaticalization</a:t>
            </a:r>
            <a:r>
              <a:rPr lang="en-GB" sz="1600" dirty="0"/>
              <a:t> (Campbell (2001), Campbell and </a:t>
            </a:r>
            <a:r>
              <a:rPr lang="en-GB" sz="1600" dirty="0" err="1"/>
              <a:t>Janda</a:t>
            </a:r>
            <a:r>
              <a:rPr lang="en-GB" sz="1600" dirty="0"/>
              <a:t> (2001</a:t>
            </a:r>
            <a:r>
              <a:rPr lang="en-GB" sz="1600" dirty="0" smtClean="0"/>
              <a:t>)). These are all displayed </a:t>
            </a:r>
            <a:r>
              <a:rPr lang="en-GB" sz="1600" dirty="0"/>
              <a:t>by </a:t>
            </a:r>
            <a:r>
              <a:rPr lang="en-GB" sz="1600" dirty="0" err="1"/>
              <a:t>grammaticalization</a:t>
            </a:r>
            <a:r>
              <a:rPr lang="en-GB" sz="1600" dirty="0"/>
              <a:t> </a:t>
            </a:r>
            <a:r>
              <a:rPr lang="en-GB" sz="1600" dirty="0" smtClean="0"/>
              <a:t>(R &amp; R (2003:224-232)) but </a:t>
            </a:r>
            <a:r>
              <a:rPr lang="en-GB" sz="1600" dirty="0"/>
              <a:t>not by ‘lateral </a:t>
            </a:r>
            <a:r>
              <a:rPr lang="en-GB" sz="1600" dirty="0" err="1" smtClean="0"/>
              <a:t>grammaticalization</a:t>
            </a:r>
            <a:r>
              <a:rPr lang="en-GB" sz="1600" dirty="0" smtClean="0"/>
              <a:t>’. </a:t>
            </a:r>
          </a:p>
          <a:p>
            <a:pPr marL="0" indent="0">
              <a:buNone/>
            </a:pPr>
            <a:r>
              <a:rPr lang="en-GB" sz="1600" dirty="0" smtClean="0"/>
              <a:t>The </a:t>
            </a:r>
            <a:r>
              <a:rPr lang="en-GB" sz="1600" dirty="0"/>
              <a:t>underlying factor between all cases of R &amp; R’s </a:t>
            </a:r>
            <a:r>
              <a:rPr lang="en-GB" sz="1600" dirty="0" err="1"/>
              <a:t>grammaticalization</a:t>
            </a:r>
            <a:r>
              <a:rPr lang="en-GB" sz="1600" dirty="0"/>
              <a:t> is that </a:t>
            </a:r>
            <a:r>
              <a:rPr lang="en-GB" sz="1600" dirty="0" smtClean="0"/>
              <a:t>features </a:t>
            </a:r>
            <a:r>
              <a:rPr lang="en-GB" sz="1600" dirty="0"/>
              <a:t>are </a:t>
            </a:r>
            <a:r>
              <a:rPr lang="en-GB" sz="1600" dirty="0" smtClean="0"/>
              <a:t>shifted upwards</a:t>
            </a:r>
            <a:r>
              <a:rPr lang="en-GB" sz="1600" dirty="0"/>
              <a:t>, and </a:t>
            </a:r>
            <a:r>
              <a:rPr lang="en-GB" sz="1600" dirty="0" smtClean="0"/>
              <a:t>so ‘phonological </a:t>
            </a:r>
            <a:r>
              <a:rPr lang="en-GB" sz="1600" dirty="0"/>
              <a:t>weakening’ </a:t>
            </a:r>
            <a:r>
              <a:rPr lang="en-GB" sz="1600" dirty="0" smtClean="0"/>
              <a:t>of </a:t>
            </a:r>
            <a:r>
              <a:rPr lang="en-GB" sz="1600" dirty="0"/>
              <a:t>the </a:t>
            </a:r>
            <a:r>
              <a:rPr lang="en-GB" sz="1600" dirty="0" err="1"/>
              <a:t>grammaticalized</a:t>
            </a:r>
            <a:r>
              <a:rPr lang="en-GB" sz="1600" dirty="0"/>
              <a:t> item can </a:t>
            </a:r>
            <a:r>
              <a:rPr lang="en-GB" sz="1600" dirty="0" smtClean="0"/>
              <a:t>be </a:t>
            </a:r>
            <a:r>
              <a:rPr lang="en-GB" sz="1600" dirty="0"/>
              <a:t>defined as the effect of features being shifted upwards.</a:t>
            </a:r>
          </a:p>
          <a:p>
            <a:pPr marL="0" indent="0">
              <a:buNone/>
            </a:pPr>
            <a:r>
              <a:rPr lang="en-GB" sz="1600" dirty="0"/>
              <a:t>With ‘lateral </a:t>
            </a:r>
            <a:r>
              <a:rPr lang="en-GB" sz="1600" dirty="0" err="1"/>
              <a:t>grammaticalization</a:t>
            </a:r>
            <a:r>
              <a:rPr lang="en-GB" sz="1600" dirty="0"/>
              <a:t>’, </a:t>
            </a:r>
            <a:r>
              <a:rPr lang="en-GB" sz="1600" dirty="0" smtClean="0"/>
              <a:t>the </a:t>
            </a:r>
            <a:r>
              <a:rPr lang="en-GB" sz="1600" dirty="0"/>
              <a:t>evidence for ‘phonological weakening’ </a:t>
            </a:r>
            <a:r>
              <a:rPr lang="en-GB" sz="1600" dirty="0" smtClean="0"/>
              <a:t>is </a:t>
            </a:r>
            <a:r>
              <a:rPr lang="en-GB" sz="1600" dirty="0"/>
              <a:t>much harder to find. Chinese </a:t>
            </a:r>
            <a:r>
              <a:rPr lang="en-GB" sz="1600" i="1" dirty="0"/>
              <a:t>de </a:t>
            </a:r>
            <a:r>
              <a:rPr lang="en-GB" sz="1600" dirty="0"/>
              <a:t>is already ‘phonologically weak’ (i.e. toneless) </a:t>
            </a:r>
            <a:r>
              <a:rPr lang="en-GB" sz="1600" dirty="0" smtClean="0"/>
              <a:t>as </a:t>
            </a:r>
            <a:r>
              <a:rPr lang="en-GB" sz="1600" dirty="0"/>
              <a:t>a determiner, as is its use as a past tense suffix (S &amp; W (2002:173-174, 186, 190-194), Wu (2004:123-124, 138-139, 142-144)). </a:t>
            </a:r>
            <a:r>
              <a:rPr lang="en-GB" sz="1600" dirty="0" smtClean="0"/>
              <a:t>I am an L1 speaker of Chinese and I sense no phonetic difference between </a:t>
            </a:r>
            <a:r>
              <a:rPr lang="en-GB" sz="1600" i="1" dirty="0" smtClean="0"/>
              <a:t>de </a:t>
            </a:r>
            <a:r>
              <a:rPr lang="en-GB" sz="1600" dirty="0" smtClean="0"/>
              <a:t>as a determiner and as a verbal suffix. Tw</a:t>
            </a:r>
            <a:r>
              <a:rPr lang="en-GB" sz="1600" dirty="0" smtClean="0"/>
              <a:t>o speakers of northern Mandarin dialects both agree with me on this. </a:t>
            </a:r>
            <a:r>
              <a:rPr lang="en-GB" sz="1600" dirty="0" smtClean="0"/>
              <a:t>I </a:t>
            </a:r>
            <a:r>
              <a:rPr lang="en-GB" sz="1600" dirty="0"/>
              <a:t>find no evidence for copula verbs </a:t>
            </a:r>
            <a:r>
              <a:rPr lang="en-GB" sz="1600" dirty="0" smtClean="0"/>
              <a:t>derived from pronouns (L </a:t>
            </a:r>
            <a:r>
              <a:rPr lang="en-GB" sz="1600" dirty="0"/>
              <a:t>&amp; T (1977), </a:t>
            </a:r>
            <a:r>
              <a:rPr lang="en-GB" sz="1600" dirty="0" err="1"/>
              <a:t>Gildea</a:t>
            </a:r>
            <a:r>
              <a:rPr lang="en-GB" sz="1600" dirty="0"/>
              <a:t> (1993), Heine and </a:t>
            </a:r>
            <a:r>
              <a:rPr lang="en-GB" sz="1600" dirty="0" err="1"/>
              <a:t>Kuteva</a:t>
            </a:r>
            <a:r>
              <a:rPr lang="en-GB" sz="1600" dirty="0"/>
              <a:t> (2002:108-109) or Van </a:t>
            </a:r>
            <a:r>
              <a:rPr lang="en-GB" sz="1600" dirty="0" err="1"/>
              <a:t>Gelderen</a:t>
            </a:r>
            <a:r>
              <a:rPr lang="en-GB" sz="1600" dirty="0"/>
              <a:t> (2011:chapter 4</a:t>
            </a:r>
            <a:r>
              <a:rPr lang="en-GB" sz="1600" dirty="0" smtClean="0"/>
              <a:t>)) </a:t>
            </a:r>
            <a:r>
              <a:rPr lang="en-GB" sz="1600" dirty="0"/>
              <a:t>undergoing ‘phonological weakening</a:t>
            </a:r>
            <a:r>
              <a:rPr lang="en-GB" sz="1600" dirty="0" smtClean="0"/>
              <a:t>’. Chinese </a:t>
            </a:r>
            <a:r>
              <a:rPr lang="en-GB" sz="1600" i="1" dirty="0" err="1"/>
              <a:t>shi</a:t>
            </a:r>
            <a:r>
              <a:rPr lang="en-GB" sz="1600" i="1" dirty="0"/>
              <a:t> </a:t>
            </a:r>
            <a:r>
              <a:rPr lang="en-GB" sz="1600" dirty="0"/>
              <a:t>is still toned (tone 4) in modern </a:t>
            </a:r>
            <a:r>
              <a:rPr lang="en-GB" sz="1600" dirty="0" smtClean="0"/>
              <a:t>Mandarin. Two </a:t>
            </a:r>
            <a:r>
              <a:rPr lang="en-GB" sz="1600" dirty="0"/>
              <a:t>anonymous L1 speakers of Palestinian Arabic </a:t>
            </a:r>
            <a:r>
              <a:rPr lang="en-GB" sz="1600" dirty="0" smtClean="0"/>
              <a:t>have confirmed to me the </a:t>
            </a:r>
            <a:r>
              <a:rPr lang="en-GB" sz="1600" u="sng" dirty="0"/>
              <a:t>absence</a:t>
            </a:r>
            <a:r>
              <a:rPr lang="en-GB" sz="1600" dirty="0"/>
              <a:t> of ‘phonological reduction’ </a:t>
            </a:r>
            <a:r>
              <a:rPr lang="en-GB" sz="1600" dirty="0" smtClean="0"/>
              <a:t>for </a:t>
            </a:r>
            <a:r>
              <a:rPr lang="en-GB" sz="1600" i="1" dirty="0" err="1"/>
              <a:t>hiyye</a:t>
            </a:r>
            <a:r>
              <a:rPr lang="en-GB" sz="1600" i="1" dirty="0"/>
              <a:t> </a:t>
            </a:r>
            <a:r>
              <a:rPr lang="en-GB" sz="1600" dirty="0"/>
              <a:t>and </a:t>
            </a:r>
            <a:r>
              <a:rPr lang="en-GB" sz="1600" i="1" dirty="0" err="1"/>
              <a:t>huwwe</a:t>
            </a:r>
            <a:r>
              <a:rPr lang="en-GB" sz="1600" i="1" dirty="0"/>
              <a:t> </a:t>
            </a:r>
            <a:r>
              <a:rPr lang="en-GB" sz="1600" dirty="0"/>
              <a:t>(L &amp; T (1977:431-433)), to Joanna </a:t>
            </a:r>
            <a:r>
              <a:rPr lang="en-GB" sz="1600" dirty="0" err="1"/>
              <a:t>Kowalik</a:t>
            </a:r>
            <a:r>
              <a:rPr lang="en-GB" sz="1600" dirty="0"/>
              <a:t> for that of Polish </a:t>
            </a:r>
            <a:r>
              <a:rPr lang="en-GB" sz="1600" i="1" dirty="0"/>
              <a:t>to </a:t>
            </a:r>
            <a:r>
              <a:rPr lang="en-GB" sz="1600" dirty="0"/>
              <a:t>(van </a:t>
            </a:r>
            <a:r>
              <a:rPr lang="en-GB" sz="1600" dirty="0" err="1"/>
              <a:t>Gelderen</a:t>
            </a:r>
            <a:r>
              <a:rPr lang="en-GB" sz="1600" dirty="0"/>
              <a:t> (2011:134-135))</a:t>
            </a:r>
            <a:r>
              <a:rPr lang="en-GB" sz="1600" i="1" dirty="0"/>
              <a:t>, </a:t>
            </a:r>
            <a:r>
              <a:rPr lang="en-GB" sz="1600" dirty="0"/>
              <a:t>to two Russian speakers for that of Russian </a:t>
            </a:r>
            <a:r>
              <a:rPr lang="en-GB" sz="1600" i="1" dirty="0" err="1"/>
              <a:t>eto</a:t>
            </a:r>
            <a:r>
              <a:rPr lang="en-GB" sz="1600" i="1" dirty="0"/>
              <a:t> </a:t>
            </a:r>
            <a:r>
              <a:rPr lang="en-GB" sz="1600" dirty="0"/>
              <a:t>(van </a:t>
            </a:r>
            <a:r>
              <a:rPr lang="en-GB" sz="1600" dirty="0" err="1"/>
              <a:t>Gelderen</a:t>
            </a:r>
            <a:r>
              <a:rPr lang="en-GB" sz="1600" dirty="0"/>
              <a:t> (2011:134-135)), and to </a:t>
            </a:r>
            <a:r>
              <a:rPr lang="en-GB" sz="1600" dirty="0" err="1"/>
              <a:t>Anat</a:t>
            </a:r>
            <a:r>
              <a:rPr lang="en-GB" sz="1600" dirty="0"/>
              <a:t> Greenstein for that of Hebrew </a:t>
            </a:r>
            <a:r>
              <a:rPr lang="en-GB" sz="1600" i="1" dirty="0" err="1"/>
              <a:t>hu</a:t>
            </a:r>
            <a:r>
              <a:rPr lang="en-GB" sz="1600" i="1" dirty="0"/>
              <a:t> </a:t>
            </a:r>
            <a:r>
              <a:rPr lang="en-GB" sz="1600" dirty="0"/>
              <a:t>and </a:t>
            </a:r>
            <a:r>
              <a:rPr lang="en-GB" sz="1600" i="1" dirty="0" err="1"/>
              <a:t>ze</a:t>
            </a:r>
            <a:r>
              <a:rPr lang="en-GB" sz="1600" i="1" dirty="0"/>
              <a:t> </a:t>
            </a:r>
            <a:r>
              <a:rPr lang="en-GB" sz="1600" dirty="0"/>
              <a:t>(L &amp; T (1977:427-431</a:t>
            </a:r>
            <a:r>
              <a:rPr lang="en-GB" sz="1600" dirty="0" smtClean="0"/>
              <a:t>)).   </a:t>
            </a:r>
          </a:p>
          <a:p>
            <a:pPr marL="0" indent="0">
              <a:buNone/>
            </a:pPr>
            <a:r>
              <a:rPr lang="en-GB" sz="1600" dirty="0"/>
              <a:t>The absence of ‘phonological weakening’ </a:t>
            </a:r>
            <a:r>
              <a:rPr lang="en-GB" sz="1600" dirty="0" smtClean="0"/>
              <a:t>can be </a:t>
            </a:r>
            <a:r>
              <a:rPr lang="en-GB" sz="1600" dirty="0"/>
              <a:t>due to the fact that there is no ‘upward feature analysis’ in ‘lateral </a:t>
            </a:r>
            <a:r>
              <a:rPr lang="en-GB" sz="1600" dirty="0" err="1"/>
              <a:t>grammaticalization</a:t>
            </a:r>
            <a:r>
              <a:rPr lang="en-GB" sz="1600" dirty="0"/>
              <a:t>’ (see section 2). </a:t>
            </a:r>
          </a:p>
          <a:p>
            <a:pPr marL="0" indent="0">
              <a:buNone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42679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Differences between </a:t>
            </a:r>
            <a:r>
              <a:rPr lang="en-GB" dirty="0" err="1" smtClean="0"/>
              <a:t>grammaticalization</a:t>
            </a:r>
            <a:r>
              <a:rPr lang="en-GB" dirty="0" smtClean="0"/>
              <a:t> and ‘lateral </a:t>
            </a:r>
            <a:r>
              <a:rPr lang="en-GB" dirty="0" err="1" smtClean="0"/>
              <a:t>grammaticalization</a:t>
            </a:r>
            <a:r>
              <a:rPr lang="en-GB" dirty="0" smtClean="0"/>
              <a:t>’ (2)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/>
              <a:t>The upward shift of features in </a:t>
            </a:r>
            <a:r>
              <a:rPr lang="en-GB" sz="1800" dirty="0" err="1"/>
              <a:t>grammaticalization</a:t>
            </a:r>
            <a:r>
              <a:rPr lang="en-GB" sz="1800" dirty="0"/>
              <a:t> is caused by the loss of the probe features which formerly triggered </a:t>
            </a:r>
            <a:r>
              <a:rPr lang="en-GB" sz="1800" i="1" dirty="0"/>
              <a:t>Move </a:t>
            </a:r>
            <a:r>
              <a:rPr lang="en-GB" sz="1800" dirty="0"/>
              <a:t>or </a:t>
            </a:r>
            <a:r>
              <a:rPr lang="en-GB" sz="1800" i="1" dirty="0"/>
              <a:t>Agree</a:t>
            </a:r>
            <a:r>
              <a:rPr lang="en-GB" sz="1800" dirty="0"/>
              <a:t>. ‘Semantic bleaching’ can therefore be defined as the relative number of features in the cue, since with the loss of probe features the </a:t>
            </a:r>
            <a:r>
              <a:rPr lang="en-GB" sz="1800" dirty="0" err="1"/>
              <a:t>grammaticalized</a:t>
            </a:r>
            <a:r>
              <a:rPr lang="en-GB" sz="1800" dirty="0"/>
              <a:t> cue necessarily contains fewer features than before and is hence ‘semantically bleached’. </a:t>
            </a:r>
          </a:p>
          <a:p>
            <a:pPr marL="0" indent="0">
              <a:buNone/>
            </a:pPr>
            <a:r>
              <a:rPr lang="en-GB" sz="1800" dirty="0" smtClean="0"/>
              <a:t>With </a:t>
            </a:r>
            <a:r>
              <a:rPr lang="en-GB" sz="1800" dirty="0"/>
              <a:t>‘lateral </a:t>
            </a:r>
            <a:r>
              <a:rPr lang="en-GB" sz="1800" dirty="0" err="1"/>
              <a:t>grammaticalization</a:t>
            </a:r>
            <a:r>
              <a:rPr lang="en-GB" sz="1800" dirty="0"/>
              <a:t>’, </a:t>
            </a:r>
            <a:r>
              <a:rPr lang="en-GB" sz="1800" dirty="0" smtClean="0"/>
              <a:t>although </a:t>
            </a:r>
            <a:r>
              <a:rPr lang="en-GB" sz="1800" dirty="0"/>
              <a:t>it does undergo ‘feature economy’, Chinese </a:t>
            </a:r>
            <a:r>
              <a:rPr lang="en-GB" sz="1800" i="1" dirty="0"/>
              <a:t>de </a:t>
            </a:r>
            <a:r>
              <a:rPr lang="en-GB" sz="1800" dirty="0"/>
              <a:t>and copula verbs also gain features that were not in the original cues but were implied by pragmatics, namely verbal ones ([</a:t>
            </a:r>
            <a:r>
              <a:rPr lang="en-GB" sz="1800" dirty="0" err="1"/>
              <a:t>i</a:t>
            </a:r>
            <a:r>
              <a:rPr lang="en-GB" sz="1800" dirty="0"/>
              <a:t>-T], [u-V]). ‘Lateral </a:t>
            </a:r>
            <a:r>
              <a:rPr lang="en-GB" sz="1800" dirty="0" err="1"/>
              <a:t>grammaticalization</a:t>
            </a:r>
            <a:r>
              <a:rPr lang="en-GB" sz="1800" dirty="0" smtClean="0"/>
              <a:t>’ therefore gains </a:t>
            </a:r>
            <a:r>
              <a:rPr lang="en-GB" sz="1800" dirty="0"/>
              <a:t>new features from pragmatics, despite also undergoing ‘feature economy’. Its examples therefore cannot be said to undergo ‘semantic bleaching’.</a:t>
            </a:r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80829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 smtClean="0"/>
              <a:t>In </a:t>
            </a:r>
            <a:r>
              <a:rPr lang="en-GB" sz="1600" dirty="0" err="1" smtClean="0"/>
              <a:t>grammaticalization</a:t>
            </a:r>
            <a:r>
              <a:rPr lang="en-GB" sz="1600" dirty="0" smtClean="0"/>
              <a:t>, features are </a:t>
            </a:r>
            <a:r>
              <a:rPr lang="en-GB" sz="1600" dirty="0"/>
              <a:t>re-analysed upwards, whereas in ‘lateral </a:t>
            </a:r>
            <a:r>
              <a:rPr lang="en-GB" sz="1600" dirty="0" err="1"/>
              <a:t>grammaticalization</a:t>
            </a:r>
            <a:r>
              <a:rPr lang="en-GB" sz="1600" dirty="0"/>
              <a:t>’ features are re-analysed from pragmatics and discourse. This upward shift of features allows us to account for ‘phonological weakening’ </a:t>
            </a:r>
            <a:r>
              <a:rPr lang="en-GB" sz="1600" dirty="0" smtClean="0"/>
              <a:t>while </a:t>
            </a:r>
            <a:r>
              <a:rPr lang="en-GB" sz="1600" dirty="0"/>
              <a:t>the cause for this upward shift (loss of probe features) accounts for ‘semantic bleaching’, all of which occur in </a:t>
            </a:r>
            <a:r>
              <a:rPr lang="en-GB" sz="1600" dirty="0" err="1"/>
              <a:t>grammaticalization</a:t>
            </a:r>
            <a:r>
              <a:rPr lang="en-GB" sz="1600" dirty="0"/>
              <a:t> but not in ‘lateral </a:t>
            </a:r>
            <a:r>
              <a:rPr lang="en-GB" sz="1600" dirty="0" err="1"/>
              <a:t>grammaticalization</a:t>
            </a:r>
            <a:r>
              <a:rPr lang="en-GB" sz="1600" dirty="0"/>
              <a:t>’. </a:t>
            </a:r>
            <a:endParaRPr lang="en-GB" sz="1600" dirty="0" smtClean="0"/>
          </a:p>
          <a:p>
            <a:pPr marL="0" indent="0">
              <a:buNone/>
            </a:pPr>
            <a:r>
              <a:rPr lang="en-GB" sz="1600" dirty="0"/>
              <a:t>M</a:t>
            </a:r>
            <a:r>
              <a:rPr lang="en-GB" sz="1600" dirty="0" smtClean="0"/>
              <a:t>y </a:t>
            </a:r>
            <a:r>
              <a:rPr lang="en-GB" sz="1600" dirty="0"/>
              <a:t>analysis is also a significant revision to Minimalism as a model for </a:t>
            </a:r>
            <a:r>
              <a:rPr lang="en-GB" sz="1600" dirty="0" err="1"/>
              <a:t>grammaticalization</a:t>
            </a:r>
            <a:r>
              <a:rPr lang="en-GB" sz="1600" dirty="0"/>
              <a:t>. First of all, S &amp; W (2002:200) and Wu (2004:151) regard the </a:t>
            </a:r>
            <a:r>
              <a:rPr lang="en-GB" sz="1600" dirty="0" err="1"/>
              <a:t>grammaticalization</a:t>
            </a:r>
            <a:r>
              <a:rPr lang="en-GB" sz="1600" dirty="0"/>
              <a:t> of English </a:t>
            </a:r>
            <a:r>
              <a:rPr lang="en-GB" sz="1600" dirty="0" err="1"/>
              <a:t>complementiser</a:t>
            </a:r>
            <a:r>
              <a:rPr lang="en-GB" sz="1600" dirty="0"/>
              <a:t> </a:t>
            </a:r>
            <a:r>
              <a:rPr lang="en-GB" sz="1600" i="1" dirty="0"/>
              <a:t>that </a:t>
            </a:r>
            <a:r>
              <a:rPr lang="en-GB" sz="1600" dirty="0"/>
              <a:t>as ‘lateral’, since in certain dialects of modern English </a:t>
            </a:r>
            <a:r>
              <a:rPr lang="en-GB" sz="1600" i="1" dirty="0"/>
              <a:t>that </a:t>
            </a:r>
            <a:r>
              <a:rPr lang="en-GB" sz="1600" dirty="0"/>
              <a:t>shows T-to-C raising (</a:t>
            </a:r>
            <a:r>
              <a:rPr lang="en-GB" sz="1600" dirty="0" err="1"/>
              <a:t>Pesetsky</a:t>
            </a:r>
            <a:r>
              <a:rPr lang="en-GB" sz="1600" dirty="0"/>
              <a:t> and </a:t>
            </a:r>
            <a:r>
              <a:rPr lang="en-GB" sz="1600" dirty="0" err="1"/>
              <a:t>Torrego</a:t>
            </a:r>
            <a:r>
              <a:rPr lang="en-GB" sz="1600" dirty="0"/>
              <a:t> (2001)), and given that it was originally a demonstrative pronoun (D), it may have gone through the same </a:t>
            </a:r>
            <a:r>
              <a:rPr lang="en-GB" sz="1600" dirty="0" err="1" smtClean="0"/>
              <a:t>categorial</a:t>
            </a:r>
            <a:r>
              <a:rPr lang="en-GB" sz="1600" dirty="0" smtClean="0"/>
              <a:t> </a:t>
            </a:r>
            <a:r>
              <a:rPr lang="en-GB" sz="1600" dirty="0"/>
              <a:t>change as ‘lateral </a:t>
            </a:r>
            <a:r>
              <a:rPr lang="en-GB" sz="1600" dirty="0" err="1"/>
              <a:t>grammaticalization</a:t>
            </a:r>
            <a:r>
              <a:rPr lang="en-GB" sz="1600" dirty="0" smtClean="0"/>
              <a:t>’ (D&gt;T). </a:t>
            </a:r>
            <a:r>
              <a:rPr lang="en-GB" sz="1600" dirty="0"/>
              <a:t>However, </a:t>
            </a:r>
            <a:r>
              <a:rPr lang="en-GB" sz="1600" dirty="0" smtClean="0"/>
              <a:t>the </a:t>
            </a:r>
            <a:r>
              <a:rPr lang="en-GB" sz="1600" dirty="0" err="1"/>
              <a:t>grammaticalization</a:t>
            </a:r>
            <a:r>
              <a:rPr lang="en-GB" sz="1600" dirty="0"/>
              <a:t> of English </a:t>
            </a:r>
            <a:r>
              <a:rPr lang="en-GB" sz="1600" i="1" dirty="0"/>
              <a:t>that </a:t>
            </a:r>
            <a:r>
              <a:rPr lang="en-GB" sz="1600" dirty="0"/>
              <a:t>as a </a:t>
            </a:r>
            <a:r>
              <a:rPr lang="en-GB" sz="1600" dirty="0" err="1"/>
              <a:t>complementiser</a:t>
            </a:r>
            <a:r>
              <a:rPr lang="en-GB" sz="1600" dirty="0"/>
              <a:t> displays ‘upward feature analysis’, phonological weakening’ and ‘semantic bleaching’ </a:t>
            </a:r>
            <a:r>
              <a:rPr lang="en-GB" sz="1600" dirty="0" smtClean="0"/>
              <a:t>(R </a:t>
            </a:r>
            <a:r>
              <a:rPr lang="en-GB" sz="1600" dirty="0"/>
              <a:t>&amp; R (2003:110-121, 196, 218-229)), </a:t>
            </a:r>
            <a:r>
              <a:rPr lang="en-GB" sz="1600" dirty="0" smtClean="0"/>
              <a:t>and so it </a:t>
            </a:r>
            <a:r>
              <a:rPr lang="en-GB" sz="1600" dirty="0"/>
              <a:t>is best regarded as </a:t>
            </a:r>
            <a:r>
              <a:rPr lang="en-GB" sz="1600" dirty="0" err="1" smtClean="0"/>
              <a:t>grammaticalization</a:t>
            </a:r>
            <a:r>
              <a:rPr lang="en-GB" sz="1600" dirty="0" smtClean="0"/>
              <a:t>. </a:t>
            </a:r>
          </a:p>
          <a:p>
            <a:pPr marL="0" indent="0">
              <a:buNone/>
            </a:pPr>
            <a:r>
              <a:rPr lang="en-GB" sz="1600" dirty="0" smtClean="0"/>
              <a:t>Secondly</a:t>
            </a:r>
            <a:r>
              <a:rPr lang="en-GB" sz="1600" dirty="0"/>
              <a:t>, van </a:t>
            </a:r>
            <a:r>
              <a:rPr lang="en-GB" sz="1600" dirty="0" err="1"/>
              <a:t>Gelderen</a:t>
            </a:r>
            <a:r>
              <a:rPr lang="en-GB" sz="1600" dirty="0"/>
              <a:t> (2011:chapter 4) classifies </a:t>
            </a:r>
            <a:r>
              <a:rPr lang="en-GB" sz="1600" dirty="0" smtClean="0"/>
              <a:t>pronouns </a:t>
            </a:r>
            <a:r>
              <a:rPr lang="en-GB" sz="1600" dirty="0"/>
              <a:t>&gt; copula verbs as </a:t>
            </a:r>
            <a:r>
              <a:rPr lang="en-GB" sz="1600" dirty="0" err="1"/>
              <a:t>grammaticalization</a:t>
            </a:r>
            <a:r>
              <a:rPr lang="en-GB" sz="1600" dirty="0"/>
              <a:t>, since it displays the same mechanisms of ‘simplification</a:t>
            </a:r>
            <a:r>
              <a:rPr lang="en-GB" sz="1600" dirty="0" smtClean="0"/>
              <a:t>’ (</a:t>
            </a:r>
            <a:r>
              <a:rPr lang="en-GB" sz="1600" dirty="0" err="1" smtClean="0"/>
              <a:t>i</a:t>
            </a:r>
            <a:r>
              <a:rPr lang="en-GB" sz="1600" dirty="0" smtClean="0"/>
              <a:t>-phi &gt; u-phi) </a:t>
            </a:r>
            <a:r>
              <a:rPr lang="en-GB" sz="1600" dirty="0"/>
              <a:t>as the development of subject markers (van </a:t>
            </a:r>
            <a:r>
              <a:rPr lang="en-GB" sz="1600" dirty="0" err="1"/>
              <a:t>Gelderen</a:t>
            </a:r>
            <a:r>
              <a:rPr lang="en-GB" sz="1600" dirty="0"/>
              <a:t> (2011:chapter 2)) and negative cycles (van </a:t>
            </a:r>
            <a:r>
              <a:rPr lang="en-GB" sz="1600" dirty="0" err="1"/>
              <a:t>Gelderen</a:t>
            </a:r>
            <a:r>
              <a:rPr lang="en-GB" sz="1600" dirty="0"/>
              <a:t> (2011:chapter 8</a:t>
            </a:r>
            <a:r>
              <a:rPr lang="en-GB" sz="1600" dirty="0" smtClean="0"/>
              <a:t>)). However, the </a:t>
            </a:r>
            <a:r>
              <a:rPr lang="en-GB" sz="1600" dirty="0"/>
              <a:t>latter two are analysed by R &amp; R (2003:136ff, 175ff) as </a:t>
            </a:r>
            <a:r>
              <a:rPr lang="en-GB" sz="1600" dirty="0" err="1"/>
              <a:t>grammaticalization</a:t>
            </a:r>
            <a:r>
              <a:rPr lang="en-GB" sz="1600" dirty="0"/>
              <a:t>, given their ‘upward feature analysis’ (R &amp; R (2003:196-200), van </a:t>
            </a:r>
            <a:r>
              <a:rPr lang="en-GB" sz="1600" dirty="0" err="1"/>
              <a:t>Gelderen</a:t>
            </a:r>
            <a:r>
              <a:rPr lang="en-GB" sz="1600" dirty="0"/>
              <a:t> (2011:42-43, 295)), ‘phonological weakening’ (R &amp; R (2003:224)) and ‘semantic bleaching’ (R &amp; R (2003:218-224)). The </a:t>
            </a:r>
            <a:r>
              <a:rPr lang="en-GB" sz="1600" dirty="0" err="1"/>
              <a:t>grammaticalization</a:t>
            </a:r>
            <a:r>
              <a:rPr lang="en-GB" sz="1600" dirty="0"/>
              <a:t> of copula verbs does not display these phenomena </a:t>
            </a:r>
            <a:r>
              <a:rPr lang="en-GB" sz="1600" dirty="0" smtClean="0"/>
              <a:t>and </a:t>
            </a:r>
            <a:r>
              <a:rPr lang="en-GB" sz="1600" dirty="0"/>
              <a:t>is best regarded as a different change </a:t>
            </a:r>
            <a:r>
              <a:rPr lang="en-GB" sz="1600" dirty="0" smtClean="0"/>
              <a:t>i.e</a:t>
            </a:r>
            <a:r>
              <a:rPr lang="en-GB" sz="1600" dirty="0"/>
              <a:t>. ‘lateral </a:t>
            </a:r>
            <a:r>
              <a:rPr lang="en-GB" sz="1600" dirty="0" err="1"/>
              <a:t>grammaticalization</a:t>
            </a:r>
            <a:r>
              <a:rPr lang="en-GB" sz="1600" dirty="0" smtClean="0"/>
              <a:t>’, given that it does not display ‘upward feature analysis’.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68349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300" dirty="0" smtClean="0"/>
              <a:t>Campbell, L. (2001): What’s wrong with </a:t>
            </a:r>
            <a:r>
              <a:rPr lang="en-GB" sz="1300" dirty="0" err="1" smtClean="0"/>
              <a:t>grammaticalization</a:t>
            </a:r>
            <a:r>
              <a:rPr lang="en-GB" sz="1300" dirty="0" smtClean="0"/>
              <a:t>? </a:t>
            </a:r>
            <a:r>
              <a:rPr lang="en-GB" sz="1300" i="1" dirty="0" smtClean="0"/>
              <a:t>Language Sciences </a:t>
            </a:r>
            <a:r>
              <a:rPr lang="en-GB" sz="1300" dirty="0" smtClean="0"/>
              <a:t>23:113-161. Campbell, L. and </a:t>
            </a:r>
            <a:r>
              <a:rPr lang="en-GB" sz="1300" dirty="0" err="1" smtClean="0"/>
              <a:t>Janda</a:t>
            </a:r>
            <a:r>
              <a:rPr lang="en-GB" sz="1300" dirty="0" smtClean="0"/>
              <a:t>, R. (2001): Introduction: conceptions of </a:t>
            </a:r>
            <a:r>
              <a:rPr lang="en-GB" sz="1300" dirty="0" err="1" smtClean="0"/>
              <a:t>grammaticalization</a:t>
            </a:r>
            <a:r>
              <a:rPr lang="en-GB" sz="1300" dirty="0" smtClean="0"/>
              <a:t> and their problems</a:t>
            </a:r>
            <a:r>
              <a:rPr lang="en-GB" sz="1300" i="1" dirty="0" smtClean="0"/>
              <a:t>. Language Sciences</a:t>
            </a:r>
            <a:r>
              <a:rPr lang="en-GB" sz="1300" dirty="0" smtClean="0"/>
              <a:t> 23:93-112.</a:t>
            </a:r>
          </a:p>
          <a:p>
            <a:pPr marL="0" indent="0">
              <a:buNone/>
            </a:pPr>
            <a:r>
              <a:rPr lang="en-GB" sz="1300" dirty="0" smtClean="0"/>
              <a:t>Clark, R. and Roberts, I. (1993): ‘A computational model of language learnability and language change’, </a:t>
            </a:r>
            <a:r>
              <a:rPr lang="en-GB" sz="1300" i="1" dirty="0" smtClean="0"/>
              <a:t>Linguistic Inquiry </a:t>
            </a:r>
            <a:r>
              <a:rPr lang="en-GB" sz="1300" dirty="0" smtClean="0"/>
              <a:t>24:299-345.</a:t>
            </a:r>
          </a:p>
          <a:p>
            <a:pPr marL="0" indent="0">
              <a:buNone/>
            </a:pPr>
            <a:r>
              <a:rPr lang="en-GB" sz="1300" dirty="0" err="1" smtClean="0"/>
              <a:t>Feng</a:t>
            </a:r>
            <a:r>
              <a:rPr lang="en-GB" sz="1300" dirty="0" smtClean="0"/>
              <a:t>, S-L (1993): ‘The Copula in Classical Chinese Declarative Sentences’, in </a:t>
            </a:r>
            <a:r>
              <a:rPr lang="en-GB" sz="1300" i="1" dirty="0" smtClean="0"/>
              <a:t>Journal of Chinese Linguistics</a:t>
            </a:r>
            <a:r>
              <a:rPr lang="en-GB" sz="1300" dirty="0" smtClean="0"/>
              <a:t> 22(2):277-311. </a:t>
            </a:r>
          </a:p>
          <a:p>
            <a:pPr marL="0" indent="0">
              <a:buNone/>
            </a:pPr>
            <a:r>
              <a:rPr lang="en-GB" sz="1300" dirty="0" err="1" smtClean="0"/>
              <a:t>Gelderen</a:t>
            </a:r>
            <a:r>
              <a:rPr lang="en-GB" sz="1300" dirty="0" smtClean="0"/>
              <a:t>, E. van. (2011): </a:t>
            </a:r>
            <a:r>
              <a:rPr lang="en-GB" sz="1300" i="1" dirty="0" smtClean="0"/>
              <a:t>The Linguistics Cycle. Language Change and the Language Faculty. </a:t>
            </a:r>
            <a:r>
              <a:rPr lang="en-GB" sz="1300" dirty="0" smtClean="0"/>
              <a:t>Oxford: Oxford University Press. </a:t>
            </a:r>
          </a:p>
          <a:p>
            <a:pPr marL="0" indent="0">
              <a:buNone/>
            </a:pPr>
            <a:r>
              <a:rPr lang="en-GB" sz="1300" dirty="0" err="1" smtClean="0"/>
              <a:t>Gildea</a:t>
            </a:r>
            <a:r>
              <a:rPr lang="en-GB" sz="1300" dirty="0" smtClean="0"/>
              <a:t>, S. (1993): ‘The Development of Tense Markers from Demonstrative Pronouns in </a:t>
            </a:r>
            <a:r>
              <a:rPr lang="en-GB" sz="1300" dirty="0" err="1" smtClean="0"/>
              <a:t>Panare</a:t>
            </a:r>
            <a:r>
              <a:rPr lang="en-GB" sz="1300" dirty="0" smtClean="0"/>
              <a:t> (</a:t>
            </a:r>
            <a:r>
              <a:rPr lang="en-GB" sz="1300" dirty="0" err="1" smtClean="0"/>
              <a:t>Cariban</a:t>
            </a:r>
            <a:r>
              <a:rPr lang="en-GB" sz="1300" dirty="0" smtClean="0"/>
              <a:t>)’, </a:t>
            </a:r>
            <a:r>
              <a:rPr lang="en-GB" sz="1300" i="1" dirty="0" smtClean="0"/>
              <a:t>Studies in Language </a:t>
            </a:r>
            <a:r>
              <a:rPr lang="en-GB" sz="1300" dirty="0" smtClean="0"/>
              <a:t>17 (1):53-73.</a:t>
            </a:r>
          </a:p>
          <a:p>
            <a:pPr marL="0" indent="0">
              <a:buNone/>
            </a:pPr>
            <a:r>
              <a:rPr lang="en-GB" sz="1300" dirty="0" smtClean="0"/>
              <a:t>Heine, B. and </a:t>
            </a:r>
            <a:r>
              <a:rPr lang="en-GB" sz="1300" dirty="0" err="1" smtClean="0"/>
              <a:t>Kuteva</a:t>
            </a:r>
            <a:r>
              <a:rPr lang="en-GB" sz="1300" dirty="0" smtClean="0"/>
              <a:t>, T. (2002): </a:t>
            </a:r>
            <a:r>
              <a:rPr lang="en-GB" sz="1300" i="1" dirty="0" smtClean="0"/>
              <a:t>World Lexicon of </a:t>
            </a:r>
            <a:r>
              <a:rPr lang="en-GB" sz="1300" i="1" dirty="0" err="1" smtClean="0"/>
              <a:t>Grammaticalization</a:t>
            </a:r>
            <a:r>
              <a:rPr lang="en-GB" sz="1300" i="1" dirty="0" smtClean="0"/>
              <a:t>. </a:t>
            </a:r>
            <a:r>
              <a:rPr lang="en-GB" sz="1300" dirty="0" smtClean="0"/>
              <a:t>Cambridge: Cambridge University Press. </a:t>
            </a:r>
          </a:p>
          <a:p>
            <a:pPr marL="0" indent="0">
              <a:buNone/>
            </a:pPr>
            <a:r>
              <a:rPr lang="en-GB" sz="1300" dirty="0" smtClean="0"/>
              <a:t>Li, C. N. and Thompson, S. A. (1977): ‘A Mechanism for the Development of Copula Morphemes’, in Li, C. (</a:t>
            </a:r>
            <a:r>
              <a:rPr lang="en-GB" sz="1300" dirty="0" err="1" smtClean="0"/>
              <a:t>ed</a:t>
            </a:r>
            <a:r>
              <a:rPr lang="en-GB" sz="1300" dirty="0" smtClean="0"/>
              <a:t>) </a:t>
            </a:r>
            <a:r>
              <a:rPr lang="en-GB" sz="1300" i="1" dirty="0" smtClean="0"/>
              <a:t>Mechanisms of Syntactic Change, </a:t>
            </a:r>
            <a:r>
              <a:rPr lang="en-GB" sz="1300" dirty="0" smtClean="0"/>
              <a:t>Austin and London: University of Texas Press, p. 419-444. </a:t>
            </a:r>
          </a:p>
          <a:p>
            <a:pPr marL="0" indent="0">
              <a:buNone/>
            </a:pPr>
            <a:r>
              <a:rPr lang="en-GB" sz="1300" dirty="0" smtClean="0"/>
              <a:t>Lightfoot, D. (1999): </a:t>
            </a:r>
            <a:r>
              <a:rPr lang="en-GB" sz="1300" i="1" dirty="0" smtClean="0"/>
              <a:t>The Development of Language: Acquisition, Change, and Evolution. </a:t>
            </a:r>
            <a:r>
              <a:rPr lang="en-GB" sz="1300" dirty="0" smtClean="0"/>
              <a:t>Oxford: Blackwell. </a:t>
            </a:r>
          </a:p>
          <a:p>
            <a:pPr marL="0" indent="0">
              <a:buNone/>
            </a:pPr>
            <a:r>
              <a:rPr lang="en-GB" sz="1300" dirty="0" smtClean="0"/>
              <a:t>Lightfoot, D. (2006): </a:t>
            </a:r>
            <a:r>
              <a:rPr lang="en-GB" sz="1300" i="1" dirty="0" smtClean="0"/>
              <a:t>How New Languages Emerge</a:t>
            </a:r>
            <a:r>
              <a:rPr lang="en-GB" sz="1300" dirty="0" smtClean="0"/>
              <a:t>. Cambridge: Cambridge University Press. </a:t>
            </a:r>
          </a:p>
          <a:p>
            <a:pPr marL="0" indent="0">
              <a:buNone/>
            </a:pPr>
            <a:r>
              <a:rPr lang="en-GB" sz="1300" dirty="0" err="1" smtClean="0"/>
              <a:t>Pesetsky</a:t>
            </a:r>
            <a:r>
              <a:rPr lang="en-GB" sz="1300" dirty="0" smtClean="0"/>
              <a:t>, D. and </a:t>
            </a:r>
            <a:r>
              <a:rPr lang="en-GB" sz="1300" dirty="0" err="1" smtClean="0"/>
              <a:t>Torrego</a:t>
            </a:r>
            <a:r>
              <a:rPr lang="en-GB" sz="1300" dirty="0" smtClean="0"/>
              <a:t>, E. (2000): ‘T-to-C Movement: Causes and Consequences’, in </a:t>
            </a:r>
            <a:r>
              <a:rPr lang="en-GB" sz="1300" dirty="0" err="1" smtClean="0"/>
              <a:t>Kenstowicz</a:t>
            </a:r>
            <a:r>
              <a:rPr lang="en-GB" sz="1300" dirty="0" smtClean="0"/>
              <a:t>, M. (</a:t>
            </a:r>
            <a:r>
              <a:rPr lang="en-GB" sz="1300" dirty="0" err="1" smtClean="0"/>
              <a:t>ed</a:t>
            </a:r>
            <a:r>
              <a:rPr lang="en-GB" sz="1300" dirty="0" smtClean="0"/>
              <a:t>), Ken Hale: A Life in Language. Cambridge, Massachusetts: MIT Press. </a:t>
            </a:r>
          </a:p>
          <a:p>
            <a:pPr marL="0" indent="0">
              <a:buNone/>
            </a:pPr>
            <a:r>
              <a:rPr lang="en-GB" sz="1300" dirty="0" smtClean="0"/>
              <a:t>Roberts, I. (2010): ‘</a:t>
            </a:r>
            <a:r>
              <a:rPr lang="en-GB" sz="1300" dirty="0" err="1" smtClean="0"/>
              <a:t>Grammaticalization</a:t>
            </a:r>
            <a:r>
              <a:rPr lang="en-GB" sz="1300" dirty="0" smtClean="0"/>
              <a:t>, the clausal hierarchy and semantic bleaching’. In </a:t>
            </a:r>
            <a:r>
              <a:rPr lang="en-GB" sz="1300" dirty="0" err="1" smtClean="0"/>
              <a:t>Traugott</a:t>
            </a:r>
            <a:r>
              <a:rPr lang="en-GB" sz="1300" dirty="0" smtClean="0"/>
              <a:t>, E. C. and </a:t>
            </a:r>
            <a:r>
              <a:rPr lang="en-GB" sz="1300" dirty="0" err="1" smtClean="0"/>
              <a:t>Trousdale</a:t>
            </a:r>
            <a:r>
              <a:rPr lang="en-GB" sz="1300" dirty="0" smtClean="0"/>
              <a:t>, G. (</a:t>
            </a:r>
            <a:r>
              <a:rPr lang="en-GB" sz="1300" dirty="0" err="1" smtClean="0"/>
              <a:t>eds</a:t>
            </a:r>
            <a:r>
              <a:rPr lang="en-GB" sz="1300" dirty="0" smtClean="0"/>
              <a:t>), </a:t>
            </a:r>
            <a:r>
              <a:rPr lang="en-GB" sz="1300" i="1" dirty="0" err="1" smtClean="0"/>
              <a:t>Gradience</a:t>
            </a:r>
            <a:r>
              <a:rPr lang="en-GB" sz="1300" i="1" dirty="0" smtClean="0"/>
              <a:t>, Gradualness and </a:t>
            </a:r>
            <a:r>
              <a:rPr lang="en-GB" sz="1300" i="1" dirty="0" err="1" smtClean="0"/>
              <a:t>Grammaticalization</a:t>
            </a:r>
            <a:r>
              <a:rPr lang="en-GB" sz="1300" dirty="0" smtClean="0"/>
              <a:t>. John </a:t>
            </a:r>
            <a:r>
              <a:rPr lang="en-GB" sz="1300" dirty="0" err="1" smtClean="0"/>
              <a:t>Benjamins</a:t>
            </a:r>
            <a:r>
              <a:rPr lang="en-GB" sz="1300" dirty="0" smtClean="0"/>
              <a:t> Publishing Company, p. 45-73. </a:t>
            </a:r>
            <a:r>
              <a:rPr lang="en-GB" sz="1300" i="1" dirty="0" smtClean="0"/>
              <a:t> </a:t>
            </a:r>
            <a:endParaRPr lang="en-GB" sz="1300" dirty="0" smtClean="0"/>
          </a:p>
          <a:p>
            <a:pPr marL="0" indent="0">
              <a:buNone/>
            </a:pPr>
            <a:r>
              <a:rPr lang="en-GB" sz="1300" dirty="0" smtClean="0"/>
              <a:t>Roberts, I. and </a:t>
            </a:r>
            <a:r>
              <a:rPr lang="en-GB" sz="1300" dirty="0" err="1" smtClean="0"/>
              <a:t>Roussou</a:t>
            </a:r>
            <a:r>
              <a:rPr lang="en-GB" sz="1300" dirty="0" smtClean="0"/>
              <a:t>, A. (1999): ‘A formal approach to ‘’</a:t>
            </a:r>
            <a:r>
              <a:rPr lang="en-GB" sz="1300" dirty="0" err="1" smtClean="0"/>
              <a:t>grammaticalization</a:t>
            </a:r>
            <a:r>
              <a:rPr lang="en-GB" sz="1300" dirty="0" smtClean="0"/>
              <a:t>’’ ’, </a:t>
            </a:r>
            <a:r>
              <a:rPr lang="en-GB" sz="1300" i="1" dirty="0" smtClean="0"/>
              <a:t>Linguistics </a:t>
            </a:r>
            <a:r>
              <a:rPr lang="en-GB" sz="1300" dirty="0" smtClean="0"/>
              <a:t>37:1011-1041. </a:t>
            </a:r>
          </a:p>
          <a:p>
            <a:pPr marL="0" indent="0">
              <a:buNone/>
            </a:pPr>
            <a:r>
              <a:rPr lang="en-GB" sz="1300" dirty="0" smtClean="0"/>
              <a:t>Roberts, I. and </a:t>
            </a:r>
            <a:r>
              <a:rPr lang="en-GB" sz="1300" dirty="0" err="1" smtClean="0"/>
              <a:t>Roussou</a:t>
            </a:r>
            <a:r>
              <a:rPr lang="en-GB" sz="1300" dirty="0" smtClean="0"/>
              <a:t>, A. (2003): </a:t>
            </a:r>
            <a:r>
              <a:rPr lang="en-GB" sz="1300" i="1" dirty="0" smtClean="0"/>
              <a:t>Syntactic change. A Minimalist approach to </a:t>
            </a:r>
            <a:r>
              <a:rPr lang="en-GB" sz="1300" i="1" dirty="0" err="1" smtClean="0"/>
              <a:t>grammaticalization</a:t>
            </a:r>
            <a:r>
              <a:rPr lang="en-GB" sz="1300" i="1" dirty="0" smtClean="0"/>
              <a:t>. </a:t>
            </a:r>
            <a:r>
              <a:rPr lang="en-GB" sz="1300" dirty="0" smtClean="0"/>
              <a:t>Cambridge: Cambridge University Press. </a:t>
            </a:r>
          </a:p>
          <a:p>
            <a:pPr marL="0" indent="0">
              <a:buNone/>
            </a:pPr>
            <a:r>
              <a:rPr lang="en-GB" sz="1300" dirty="0" smtClean="0"/>
              <a:t>Simpson, A. and Wu, Z. (2002): ‘From D to T – determiner incorporation and the creation of tense.’ </a:t>
            </a:r>
            <a:r>
              <a:rPr lang="en-GB" sz="1300" i="1" dirty="0" smtClean="0"/>
              <a:t>Journal of East Asian Linguistics </a:t>
            </a:r>
            <a:r>
              <a:rPr lang="en-GB" sz="1300" dirty="0" smtClean="0"/>
              <a:t>11:169-202. </a:t>
            </a:r>
          </a:p>
          <a:p>
            <a:pPr marL="0" indent="0">
              <a:buNone/>
            </a:pPr>
            <a:r>
              <a:rPr lang="en-GB" sz="1300" dirty="0" smtClean="0"/>
              <a:t>Wu, Z. (2004): </a:t>
            </a:r>
            <a:r>
              <a:rPr lang="en-GB" sz="1300" i="1" dirty="0" err="1" smtClean="0"/>
              <a:t>Grammaticalization</a:t>
            </a:r>
            <a:r>
              <a:rPr lang="en-GB" sz="1300" i="1" dirty="0" smtClean="0"/>
              <a:t> and Language Change in Chinese: a Formal View. </a:t>
            </a:r>
            <a:r>
              <a:rPr lang="en-GB" sz="1300" dirty="0" smtClean="0"/>
              <a:t>Oxford: Oxford University Press. </a:t>
            </a:r>
            <a:endParaRPr lang="en-GB" sz="1300" dirty="0"/>
          </a:p>
        </p:txBody>
      </p:sp>
    </p:spTree>
    <p:extLst>
      <p:ext uri="{BB962C8B-B14F-4D97-AF65-F5344CB8AC3E}">
        <p14:creationId xmlns:p14="http://schemas.microsoft.com/office/powerpoint/2010/main" val="375734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Simpson and Wu (S &amp; W) (2002) and Wu (2004)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‘Lateral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’ is a term dubbed by S &amp; W (2002) and Wu (2004) for Chinese </a:t>
            </a:r>
            <a:r>
              <a:rPr lang="en-GB" sz="2800" i="1" dirty="0" smtClean="0"/>
              <a:t>de</a:t>
            </a:r>
            <a:r>
              <a:rPr lang="en-GB" sz="2800" dirty="0" smtClean="0"/>
              <a:t>, which has undergone change from being a determiner (D) to a past tense suffix (T). They analyse this change within Minimalism. </a:t>
            </a:r>
            <a:endParaRPr lang="en-GB" sz="2800" dirty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Roberts and </a:t>
            </a:r>
            <a:r>
              <a:rPr lang="en-GB" sz="2800" dirty="0" err="1" smtClean="0"/>
              <a:t>Roussou</a:t>
            </a:r>
            <a:r>
              <a:rPr lang="en-GB" sz="2800" dirty="0" smtClean="0"/>
              <a:t> (R &amp; R) (2003), Roberts (2010) and van </a:t>
            </a:r>
            <a:r>
              <a:rPr lang="en-GB" sz="2800" dirty="0" err="1" smtClean="0"/>
              <a:t>Gelderen</a:t>
            </a:r>
            <a:r>
              <a:rPr lang="en-GB" sz="2800" dirty="0" smtClean="0"/>
              <a:t> (2011) are the most recent accounts of ‘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’ within Minimalism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7322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Grammaticalization</a:t>
            </a:r>
            <a:r>
              <a:rPr lang="en-GB" dirty="0" smtClean="0"/>
              <a:t> and Minimalism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98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 smtClean="0"/>
              <a:t>Generative models of language change argue that grammar is moulded in first language acquisition, which is the hence the locus for language change (Lightfoot (1999:66-68, 178-179, 225, 2006:10-15</a:t>
            </a:r>
            <a:r>
              <a:rPr lang="en-GB" sz="1600" dirty="0"/>
              <a:t>, </a:t>
            </a:r>
            <a:r>
              <a:rPr lang="en-GB" sz="1600" dirty="0" smtClean="0"/>
              <a:t>45, 87-90)):</a:t>
            </a:r>
            <a:r>
              <a:rPr lang="en-GB" sz="1600" dirty="0"/>
              <a:t> </a:t>
            </a:r>
          </a:p>
          <a:p>
            <a:pPr marL="0" lvl="0" indent="0">
              <a:buNone/>
            </a:pPr>
            <a:r>
              <a:rPr lang="en-GB" sz="1600" dirty="0"/>
              <a:t>Linguistic triggering experience (genotype  		phenotype)</a:t>
            </a:r>
          </a:p>
          <a:p>
            <a:pPr marL="0" lvl="0" indent="0">
              <a:buNone/>
            </a:pPr>
            <a:r>
              <a:rPr lang="it-IT" sz="1600" dirty="0"/>
              <a:t>Primary linguistic data (Universal Grammar 	 	internal grammar) </a:t>
            </a:r>
            <a:endParaRPr lang="en-GB" sz="1600" dirty="0"/>
          </a:p>
          <a:p>
            <a:pPr marL="0" indent="0">
              <a:buNone/>
            </a:pPr>
            <a:r>
              <a:rPr lang="en-GB" sz="1600" dirty="0"/>
              <a:t>As UG is a genetic constant, the source for language change lies in the PLD and how it is </a:t>
            </a:r>
            <a:r>
              <a:rPr lang="en-GB" sz="1600" dirty="0" smtClean="0"/>
              <a:t>analysed by children. Language evolution should be random, since Lightfoot argues that the factors that influence language acquisition (and hence change) are </a:t>
            </a:r>
            <a:r>
              <a:rPr lang="en-GB" sz="1600" i="1" dirty="0" smtClean="0"/>
              <a:t>contingent</a:t>
            </a:r>
            <a:r>
              <a:rPr lang="en-GB" sz="1600" dirty="0" smtClean="0"/>
              <a:t> </a:t>
            </a:r>
            <a:r>
              <a:rPr lang="en-GB" sz="1600" dirty="0"/>
              <a:t>(1999:180-204, 264-266, 2006:90-111, 164-165</a:t>
            </a:r>
            <a:r>
              <a:rPr lang="en-GB" sz="1600" dirty="0" smtClean="0"/>
              <a:t>)). Yet </a:t>
            </a:r>
            <a:r>
              <a:rPr lang="en-GB" sz="1600" dirty="0" err="1" smtClean="0"/>
              <a:t>grammaticalization</a:t>
            </a:r>
            <a:r>
              <a:rPr lang="en-GB" sz="1600" dirty="0" smtClean="0"/>
              <a:t> </a:t>
            </a:r>
            <a:r>
              <a:rPr lang="en-GB" sz="1600" dirty="0"/>
              <a:t>occurs cross-linguistically </a:t>
            </a:r>
            <a:r>
              <a:rPr lang="en-GB" sz="1600" dirty="0" smtClean="0"/>
              <a:t>(Heine </a:t>
            </a:r>
            <a:r>
              <a:rPr lang="en-GB" sz="1600" dirty="0"/>
              <a:t>and </a:t>
            </a:r>
            <a:r>
              <a:rPr lang="en-GB" sz="1600" dirty="0" err="1"/>
              <a:t>Kuteva</a:t>
            </a:r>
            <a:r>
              <a:rPr lang="en-GB" sz="1600" dirty="0"/>
              <a:t> (2002</a:t>
            </a:r>
            <a:r>
              <a:rPr lang="en-GB" sz="1600" dirty="0" smtClean="0"/>
              <a:t>)). </a:t>
            </a:r>
            <a:r>
              <a:rPr lang="en-GB" sz="1600" dirty="0"/>
              <a:t>R &amp; R </a:t>
            </a:r>
            <a:r>
              <a:rPr lang="en-GB" sz="1600" dirty="0" smtClean="0"/>
              <a:t>introduce a </a:t>
            </a:r>
            <a:r>
              <a:rPr lang="en-GB" sz="1600" dirty="0"/>
              <a:t>learning device in language acquisition that chooses the ‘simpler’ alternative in re-analysis (R &amp; R (1999:1020-1022, 2003:14-17), Clark and Roberts (1993:313-319</a:t>
            </a:r>
            <a:r>
              <a:rPr lang="en-GB" sz="1600" dirty="0" smtClean="0"/>
              <a:t>)).</a:t>
            </a:r>
          </a:p>
          <a:p>
            <a:pPr marL="0" indent="0">
              <a:buNone/>
            </a:pPr>
            <a:r>
              <a:rPr lang="en-GB" sz="1600" dirty="0" smtClean="0"/>
              <a:t>R &amp; R (2003:2): ‘… structural simplification is a natural mechanism of change… it (</a:t>
            </a:r>
            <a:r>
              <a:rPr lang="en-GB" sz="1600" dirty="0" err="1" smtClean="0"/>
              <a:t>grammaticalization</a:t>
            </a:r>
            <a:r>
              <a:rPr lang="en-GB" sz="1600" dirty="0" smtClean="0"/>
              <a:t>) is </a:t>
            </a:r>
            <a:r>
              <a:rPr lang="en-GB" sz="1600" dirty="0" err="1" smtClean="0"/>
              <a:t>categorial</a:t>
            </a:r>
            <a:r>
              <a:rPr lang="en-GB" sz="1600" dirty="0" smtClean="0"/>
              <a:t> reanalysis which creates new functional material, and… this reanalysis always involves structural simplification’ (my brackets). </a:t>
            </a:r>
            <a:r>
              <a:rPr lang="en-GB" sz="1600" dirty="0" err="1" smtClean="0"/>
              <a:t>Grammaticalization</a:t>
            </a:r>
            <a:r>
              <a:rPr lang="en-GB" sz="1600" dirty="0" smtClean="0"/>
              <a:t> </a:t>
            </a:r>
            <a:r>
              <a:rPr lang="en-GB" sz="1600" dirty="0"/>
              <a:t>always leads to ‘simpler’ structures, </a:t>
            </a:r>
            <a:r>
              <a:rPr lang="en-GB" sz="1600" dirty="0" smtClean="0"/>
              <a:t>and since ‘structural simplification’ is a natural mechanism of change, </a:t>
            </a:r>
            <a:r>
              <a:rPr lang="en-GB" sz="1600" dirty="0" err="1" smtClean="0"/>
              <a:t>grammaticalization</a:t>
            </a:r>
            <a:r>
              <a:rPr lang="en-GB" sz="1600" dirty="0" smtClean="0"/>
              <a:t> is </a:t>
            </a:r>
            <a:r>
              <a:rPr lang="en-GB" sz="1600" dirty="0"/>
              <a:t>a natural kind of change that can occur </a:t>
            </a:r>
            <a:r>
              <a:rPr lang="en-GB" sz="1600" dirty="0" smtClean="0"/>
              <a:t>cross-linguistically.    </a:t>
            </a:r>
            <a:r>
              <a:rPr lang="en-GB" sz="1600" b="1" u="sng" dirty="0" smtClean="0"/>
              <a:t> </a:t>
            </a:r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R &amp; R (2003) define ‘simplicity’ as the reduction of ‘formal feature </a:t>
            </a:r>
            <a:r>
              <a:rPr lang="en-GB" sz="1600" dirty="0" err="1" smtClean="0"/>
              <a:t>syncretisms</a:t>
            </a:r>
            <a:r>
              <a:rPr lang="en-GB" sz="1600" dirty="0" smtClean="0"/>
              <a:t>’, which are  ‘the presence of more than one formal feature in a given structural position: H [+F, +G…]’ (R &amp; R (2003:201), Roberts (2010:49)). Van </a:t>
            </a:r>
            <a:r>
              <a:rPr lang="en-GB" sz="1600" dirty="0" err="1"/>
              <a:t>Gelderen</a:t>
            </a:r>
            <a:r>
              <a:rPr lang="en-GB" sz="1600" dirty="0"/>
              <a:t> (2011:16-17, 20-21, 41) further proposes that </a:t>
            </a:r>
            <a:r>
              <a:rPr lang="en-GB" sz="1600" dirty="0" err="1" smtClean="0"/>
              <a:t>uninterpretable</a:t>
            </a:r>
            <a:r>
              <a:rPr lang="en-GB" sz="1600" dirty="0" smtClean="0"/>
              <a:t> features are preferred to interpretable features in language acquisition,  since </a:t>
            </a:r>
            <a:r>
              <a:rPr lang="en-GB" sz="1600" dirty="0"/>
              <a:t>they are </a:t>
            </a:r>
            <a:r>
              <a:rPr lang="en-GB" sz="1600" dirty="0" err="1" smtClean="0"/>
              <a:t>featurally</a:t>
            </a:r>
            <a:r>
              <a:rPr lang="en-GB" sz="1600" dirty="0" smtClean="0"/>
              <a:t> ‘simpler</a:t>
            </a:r>
            <a:r>
              <a:rPr lang="en-GB" sz="1600" dirty="0"/>
              <a:t>’ </a:t>
            </a:r>
            <a:r>
              <a:rPr lang="en-GB" sz="1600" dirty="0" smtClean="0"/>
              <a:t>in </a:t>
            </a:r>
            <a:r>
              <a:rPr lang="en-GB" sz="1600" dirty="0"/>
              <a:t>having no feature-values (van </a:t>
            </a:r>
            <a:r>
              <a:rPr lang="en-GB" sz="1600" dirty="0" err="1"/>
              <a:t>Gelderen</a:t>
            </a:r>
            <a:r>
              <a:rPr lang="en-GB" sz="1600" dirty="0"/>
              <a:t> (2011:4, 17, 41-43)). </a:t>
            </a:r>
            <a:endParaRPr lang="en-GB" sz="1600" dirty="0" smtClean="0"/>
          </a:p>
          <a:p>
            <a:pPr marL="0" indent="0">
              <a:buNone/>
            </a:pPr>
            <a:endParaRPr lang="en-GB" sz="1600" dirty="0"/>
          </a:p>
        </p:txBody>
      </p:sp>
      <p:cxnSp>
        <p:nvCxnSpPr>
          <p:cNvPr id="5" name="直線單箭頭接點 4"/>
          <p:cNvCxnSpPr/>
          <p:nvPr/>
        </p:nvCxnSpPr>
        <p:spPr>
          <a:xfrm>
            <a:off x="4067944" y="2060848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單箭頭接點 8"/>
          <p:cNvCxnSpPr/>
          <p:nvPr/>
        </p:nvCxnSpPr>
        <p:spPr>
          <a:xfrm>
            <a:off x="4067944" y="2276872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392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 &amp; R (2003)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 smtClean="0"/>
              <a:t>R &amp; R have </a:t>
            </a:r>
            <a:r>
              <a:rPr lang="en-GB" sz="1600" dirty="0"/>
              <a:t>discovered three types of </a:t>
            </a:r>
            <a:r>
              <a:rPr lang="en-GB" sz="1600" dirty="0" err="1"/>
              <a:t>grammaticalization</a:t>
            </a:r>
            <a:r>
              <a:rPr lang="en-GB" sz="1600" dirty="0"/>
              <a:t> (R &amp; R (2003:198-199)):  </a:t>
            </a:r>
          </a:p>
          <a:p>
            <a:pPr marL="0" lvl="0" indent="0">
              <a:buNone/>
            </a:pPr>
            <a:r>
              <a:rPr lang="en-GB" sz="1600" dirty="0" smtClean="0"/>
              <a:t>1) [</a:t>
            </a:r>
            <a:r>
              <a:rPr lang="en-GB" sz="1600" baseline="-25000" dirty="0" smtClean="0"/>
              <a:t>XP</a:t>
            </a:r>
            <a:r>
              <a:rPr lang="en-GB" sz="1600" dirty="0" smtClean="0"/>
              <a:t> </a:t>
            </a:r>
            <a:r>
              <a:rPr lang="en-GB" sz="1600" dirty="0"/>
              <a:t>Y + X [</a:t>
            </a:r>
            <a:r>
              <a:rPr lang="en-GB" sz="1600" baseline="-25000" dirty="0"/>
              <a:t>YP</a:t>
            </a:r>
            <a:r>
              <a:rPr lang="en-GB" sz="1600" dirty="0"/>
              <a:t>…</a:t>
            </a:r>
            <a:r>
              <a:rPr lang="en-GB" sz="1600" dirty="0" err="1"/>
              <a:t>t</a:t>
            </a:r>
            <a:r>
              <a:rPr lang="en-GB" sz="1600" baseline="-25000" dirty="0" err="1"/>
              <a:t>Y</a:t>
            </a:r>
            <a:r>
              <a:rPr lang="en-GB" sz="1600" dirty="0"/>
              <a:t>…]] &gt; [</a:t>
            </a:r>
            <a:r>
              <a:rPr lang="en-GB" sz="1600" baseline="-25000" dirty="0"/>
              <a:t>XP</a:t>
            </a:r>
            <a:r>
              <a:rPr lang="en-GB" sz="1600" dirty="0"/>
              <a:t> Y=X [</a:t>
            </a:r>
            <a:r>
              <a:rPr lang="en-GB" sz="1600" baseline="-25000" dirty="0"/>
              <a:t>YP</a:t>
            </a:r>
            <a:r>
              <a:rPr lang="en-GB" sz="1600" dirty="0"/>
              <a:t>…Y…]]</a:t>
            </a:r>
          </a:p>
          <a:p>
            <a:pPr marL="0" lvl="0" indent="0">
              <a:buNone/>
            </a:pPr>
            <a:r>
              <a:rPr lang="en-GB" sz="1600" dirty="0" smtClean="0"/>
              <a:t>2) [</a:t>
            </a:r>
            <a:r>
              <a:rPr lang="en-GB" sz="1600" baseline="-25000" dirty="0" smtClean="0"/>
              <a:t>XP</a:t>
            </a:r>
            <a:r>
              <a:rPr lang="en-GB" sz="1600" dirty="0" smtClean="0"/>
              <a:t> </a:t>
            </a:r>
            <a:r>
              <a:rPr lang="en-GB" sz="1600" dirty="0"/>
              <a:t>X</a:t>
            </a:r>
            <a:r>
              <a:rPr lang="en-GB" sz="1600" baseline="-25000" dirty="0"/>
              <a:t>F</a:t>
            </a:r>
            <a:r>
              <a:rPr lang="en-GB" sz="1600" dirty="0"/>
              <a:t>… [</a:t>
            </a:r>
            <a:r>
              <a:rPr lang="en-GB" sz="1600" baseline="-25000" dirty="0"/>
              <a:t>YP</a:t>
            </a:r>
            <a:r>
              <a:rPr lang="en-GB" sz="1600" dirty="0"/>
              <a:t>…Y</a:t>
            </a:r>
            <a:r>
              <a:rPr lang="en-GB" sz="1600" baseline="-25000" dirty="0"/>
              <a:t>F</a:t>
            </a:r>
            <a:r>
              <a:rPr lang="en-GB" sz="1600" dirty="0"/>
              <a:t>…]] &gt; [</a:t>
            </a:r>
            <a:r>
              <a:rPr lang="en-GB" sz="1600" baseline="-25000" dirty="0"/>
              <a:t>XP</a:t>
            </a:r>
            <a:r>
              <a:rPr lang="en-GB" sz="1600" dirty="0"/>
              <a:t> X</a:t>
            </a:r>
            <a:r>
              <a:rPr lang="en-GB" sz="1600" baseline="-25000" dirty="0"/>
              <a:t>F</a:t>
            </a:r>
            <a:r>
              <a:rPr lang="en-GB" sz="1600" dirty="0"/>
              <a:t>… [</a:t>
            </a:r>
            <a:r>
              <a:rPr lang="en-GB" sz="1600" baseline="-25000" dirty="0"/>
              <a:t>YP</a:t>
            </a:r>
            <a:r>
              <a:rPr lang="en-GB" sz="1600" dirty="0"/>
              <a:t>…Y…]]</a:t>
            </a:r>
          </a:p>
          <a:p>
            <a:pPr marL="0" lvl="0" indent="0">
              <a:buNone/>
            </a:pPr>
            <a:r>
              <a:rPr lang="en-GB" sz="1600" dirty="0" smtClean="0"/>
              <a:t>3) [</a:t>
            </a:r>
            <a:r>
              <a:rPr lang="en-GB" sz="1600" baseline="-25000" dirty="0" smtClean="0"/>
              <a:t>XP</a:t>
            </a:r>
            <a:r>
              <a:rPr lang="en-GB" sz="1600" dirty="0" smtClean="0"/>
              <a:t> </a:t>
            </a:r>
            <a:r>
              <a:rPr lang="en-GB" sz="1600" dirty="0"/>
              <a:t>YP X … [ … </a:t>
            </a:r>
            <a:r>
              <a:rPr lang="en-GB" sz="1600" dirty="0" err="1"/>
              <a:t>t</a:t>
            </a:r>
            <a:r>
              <a:rPr lang="en-GB" sz="1600" baseline="-25000" dirty="0" err="1"/>
              <a:t>YP</a:t>
            </a:r>
            <a:r>
              <a:rPr lang="en-GB" sz="1600" dirty="0"/>
              <a:t> … ]] &gt; [</a:t>
            </a:r>
            <a:r>
              <a:rPr lang="en-GB" sz="1600" baseline="-25000" dirty="0"/>
              <a:t>XP</a:t>
            </a:r>
            <a:r>
              <a:rPr lang="en-GB" sz="1600" dirty="0"/>
              <a:t> Y=X … [ … ]]</a:t>
            </a:r>
          </a:p>
          <a:p>
            <a:pPr marL="0" indent="0">
              <a:buNone/>
            </a:pPr>
            <a:r>
              <a:rPr lang="en-GB" sz="1600" dirty="0"/>
              <a:t>The first and third types involve the loss of </a:t>
            </a:r>
            <a:r>
              <a:rPr lang="en-GB" sz="1600" i="1" dirty="0"/>
              <a:t>Move </a:t>
            </a:r>
            <a:r>
              <a:rPr lang="en-GB" sz="1600" dirty="0"/>
              <a:t>and </a:t>
            </a:r>
            <a:r>
              <a:rPr lang="en-GB" sz="1600" i="1" dirty="0"/>
              <a:t>Merge </a:t>
            </a:r>
            <a:r>
              <a:rPr lang="en-GB" sz="1600" dirty="0"/>
              <a:t>is introduced for the </a:t>
            </a:r>
            <a:r>
              <a:rPr lang="en-GB" sz="1600" dirty="0" err="1"/>
              <a:t>grammaticalized</a:t>
            </a:r>
            <a:r>
              <a:rPr lang="en-GB" sz="1600" dirty="0"/>
              <a:t> item in a higher functional position, namely the head position of its former target of movement. The second type involves the loss of </a:t>
            </a:r>
            <a:r>
              <a:rPr lang="en-GB" sz="1600" i="1" dirty="0"/>
              <a:t>Agree </a:t>
            </a:r>
            <a:r>
              <a:rPr lang="en-GB" sz="1600" dirty="0"/>
              <a:t>and certain features are shifted upwards to the </a:t>
            </a:r>
            <a:r>
              <a:rPr lang="en-GB" sz="1600" dirty="0" err="1"/>
              <a:t>grammaticalized</a:t>
            </a:r>
            <a:r>
              <a:rPr lang="en-GB" sz="1600" dirty="0"/>
              <a:t> item. R &amp; R (2003:200) therefore represent </a:t>
            </a:r>
            <a:r>
              <a:rPr lang="en-GB" sz="1600" dirty="0" err="1"/>
              <a:t>grammaticalization</a:t>
            </a:r>
            <a:r>
              <a:rPr lang="en-GB" sz="1600" dirty="0"/>
              <a:t> thus:  				XP</a:t>
            </a:r>
          </a:p>
          <a:p>
            <a:pPr marL="0" indent="0">
              <a:buNone/>
            </a:pPr>
            <a:r>
              <a:rPr lang="en-GB" sz="1600" dirty="0"/>
              <a:t> </a:t>
            </a:r>
          </a:p>
          <a:p>
            <a:pPr marL="0" indent="0">
              <a:buNone/>
            </a:pPr>
            <a:r>
              <a:rPr lang="en-GB" sz="1600" dirty="0"/>
              <a:t>				</a:t>
            </a:r>
          </a:p>
          <a:p>
            <a:pPr marL="0" indent="0">
              <a:buNone/>
            </a:pPr>
            <a:r>
              <a:rPr lang="en-GB" sz="1600" dirty="0" smtClean="0"/>
              <a:t>			Y=X</a:t>
            </a:r>
            <a:r>
              <a:rPr lang="en-GB" sz="1600" dirty="0"/>
              <a:t>	…	YP</a:t>
            </a:r>
          </a:p>
          <a:p>
            <a:pPr marL="0" indent="0">
              <a:buNone/>
            </a:pPr>
            <a:r>
              <a:rPr lang="en-GB" sz="1600" dirty="0"/>
              <a:t> </a:t>
            </a:r>
          </a:p>
          <a:p>
            <a:pPr marL="0" indent="0">
              <a:buNone/>
            </a:pPr>
            <a:r>
              <a:rPr lang="en-GB" sz="1600" dirty="0"/>
              <a:t> </a:t>
            </a:r>
          </a:p>
          <a:p>
            <a:pPr marL="0" indent="0">
              <a:buNone/>
            </a:pPr>
            <a:r>
              <a:rPr lang="en-GB" sz="1600" dirty="0"/>
              <a:t>					</a:t>
            </a:r>
          </a:p>
          <a:p>
            <a:pPr marL="0" indent="0">
              <a:buNone/>
            </a:pPr>
            <a:r>
              <a:rPr lang="en-GB" sz="1600" dirty="0"/>
              <a:t> </a:t>
            </a:r>
            <a:r>
              <a:rPr lang="en-GB" sz="1600" dirty="0" smtClean="0"/>
              <a:t>				Y</a:t>
            </a:r>
            <a:r>
              <a:rPr lang="en-GB" sz="1600" dirty="0"/>
              <a:t>		</a:t>
            </a:r>
            <a:r>
              <a:rPr lang="en-GB" sz="1600" dirty="0" smtClean="0"/>
              <a:t>…</a:t>
            </a:r>
            <a:r>
              <a:rPr lang="en-GB" sz="1600" dirty="0"/>
              <a:t> </a:t>
            </a:r>
          </a:p>
          <a:p>
            <a:pPr marL="0" indent="0">
              <a:buNone/>
            </a:pPr>
            <a:r>
              <a:rPr lang="en-GB" sz="1600" dirty="0"/>
              <a:t>In all three types, features in a lower syntactic position (Y) are re-analysed onto a higher functional position (X</a:t>
            </a:r>
            <a:r>
              <a:rPr lang="en-GB" sz="1600" dirty="0" smtClean="0"/>
              <a:t>).</a:t>
            </a:r>
            <a:r>
              <a:rPr lang="en-GB" sz="1600" dirty="0"/>
              <a:t> Roberts (2010:50-1) generalises between </a:t>
            </a:r>
            <a:r>
              <a:rPr lang="en-GB" sz="1600" i="1" dirty="0"/>
              <a:t>Move </a:t>
            </a:r>
            <a:r>
              <a:rPr lang="en-GB" sz="1600" dirty="0"/>
              <a:t>and </a:t>
            </a:r>
            <a:r>
              <a:rPr lang="en-GB" sz="1600" i="1" dirty="0"/>
              <a:t>Agree </a:t>
            </a:r>
            <a:r>
              <a:rPr lang="en-GB" sz="1600" dirty="0"/>
              <a:t>in that both involve probe and goal features where the former checks feature-values with the </a:t>
            </a:r>
            <a:r>
              <a:rPr lang="en-GB" sz="1600" dirty="0" smtClean="0"/>
              <a:t>latter. </a:t>
            </a:r>
            <a:r>
              <a:rPr lang="en-GB" sz="1600" dirty="0" err="1"/>
              <a:t>Grammaticalization</a:t>
            </a:r>
            <a:r>
              <a:rPr lang="en-GB" sz="1600" dirty="0"/>
              <a:t> therefore involves the loss of probe features and an upward shift of goal features. </a:t>
            </a:r>
            <a:r>
              <a:rPr lang="en-GB" sz="1600" dirty="0" smtClean="0"/>
              <a:t> </a:t>
            </a:r>
            <a:endParaRPr lang="en-GB" sz="1600" dirty="0"/>
          </a:p>
        </p:txBody>
      </p:sp>
      <p:cxnSp>
        <p:nvCxnSpPr>
          <p:cNvPr id="5" name="直線接點 4"/>
          <p:cNvCxnSpPr/>
          <p:nvPr/>
        </p:nvCxnSpPr>
        <p:spPr>
          <a:xfrm flipH="1">
            <a:off x="3491880" y="3501008"/>
            <a:ext cx="792088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4283968" y="3501008"/>
            <a:ext cx="936104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H="1">
            <a:off x="4283968" y="4365104"/>
            <a:ext cx="936104" cy="936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5220072" y="4365104"/>
            <a:ext cx="792088" cy="936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877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‘Lateral </a:t>
            </a:r>
            <a:r>
              <a:rPr lang="en-GB" dirty="0" err="1" smtClean="0"/>
              <a:t>grammaticalization</a:t>
            </a:r>
            <a:r>
              <a:rPr lang="en-GB" dirty="0" smtClean="0"/>
              <a:t>’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58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 smtClean="0"/>
              <a:t>The </a:t>
            </a:r>
            <a:r>
              <a:rPr lang="en-GB" sz="2000" dirty="0"/>
              <a:t>following alternation is found in some northern dialects of Mandarin Chinese (S &amp; W (2002:169), Wu (2004:120)):  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1) 	</a:t>
            </a:r>
            <a:r>
              <a:rPr lang="it-IT" sz="2000" dirty="0" smtClean="0"/>
              <a:t>wo</a:t>
            </a:r>
            <a:r>
              <a:rPr lang="it-IT" sz="2000" dirty="0"/>
              <a:t>	shi	zuotian	</a:t>
            </a:r>
            <a:r>
              <a:rPr lang="it-IT" sz="2000" dirty="0" smtClean="0"/>
              <a:t>	mai</a:t>
            </a:r>
            <a:r>
              <a:rPr lang="it-IT" sz="2000" dirty="0"/>
              <a:t>		piao	</a:t>
            </a:r>
            <a:r>
              <a:rPr lang="it-IT" sz="2000" dirty="0" smtClean="0"/>
              <a:t>de</a:t>
            </a: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	I</a:t>
            </a:r>
            <a:r>
              <a:rPr lang="en-GB" sz="2000" dirty="0"/>
              <a:t>	be	</a:t>
            </a:r>
            <a:r>
              <a:rPr lang="en-GB" sz="2000" dirty="0" smtClean="0"/>
              <a:t>yesterday	buy</a:t>
            </a:r>
            <a:r>
              <a:rPr lang="en-GB" sz="2000" dirty="0"/>
              <a:t>		ticket	DE</a:t>
            </a:r>
          </a:p>
          <a:p>
            <a:pPr marL="0" indent="0">
              <a:buNone/>
            </a:pPr>
            <a:r>
              <a:rPr lang="en-GB" sz="2000" dirty="0"/>
              <a:t> </a:t>
            </a:r>
            <a:r>
              <a:rPr lang="en-GB" sz="2000" dirty="0" smtClean="0"/>
              <a:t>2) 	</a:t>
            </a:r>
            <a:r>
              <a:rPr lang="en-GB" sz="2000" dirty="0" err="1" smtClean="0"/>
              <a:t>wo</a:t>
            </a:r>
            <a:r>
              <a:rPr lang="en-GB" sz="2000" dirty="0"/>
              <a:t>	</a:t>
            </a:r>
            <a:r>
              <a:rPr lang="en-GB" sz="2000" dirty="0" err="1"/>
              <a:t>shi</a:t>
            </a:r>
            <a:r>
              <a:rPr lang="en-GB" sz="2000" dirty="0"/>
              <a:t>	</a:t>
            </a:r>
            <a:r>
              <a:rPr lang="en-GB" sz="2000" dirty="0" err="1"/>
              <a:t>zuotian</a:t>
            </a:r>
            <a:r>
              <a:rPr lang="en-GB" sz="2000" dirty="0"/>
              <a:t>		</a:t>
            </a:r>
            <a:r>
              <a:rPr lang="en-GB" sz="2000" dirty="0" err="1"/>
              <a:t>mai</a:t>
            </a:r>
            <a:r>
              <a:rPr lang="en-GB" sz="2000" dirty="0"/>
              <a:t>		de	</a:t>
            </a:r>
            <a:r>
              <a:rPr lang="en-GB" sz="2000" dirty="0" err="1"/>
              <a:t>piao</a:t>
            </a: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	I</a:t>
            </a:r>
            <a:r>
              <a:rPr lang="en-GB" sz="2000" dirty="0"/>
              <a:t>	be	</a:t>
            </a:r>
            <a:r>
              <a:rPr lang="en-GB" sz="2000" dirty="0" smtClean="0"/>
              <a:t>yesterday	buy</a:t>
            </a:r>
            <a:r>
              <a:rPr lang="en-GB" sz="2000" dirty="0"/>
              <a:t>		DE	ticket</a:t>
            </a:r>
          </a:p>
          <a:p>
            <a:pPr marL="0" indent="0">
              <a:buNone/>
            </a:pPr>
            <a:r>
              <a:rPr lang="en-GB" sz="2000" dirty="0"/>
              <a:t>‘It was yesterday that I bought the ticket</a:t>
            </a:r>
            <a:r>
              <a:rPr lang="en-GB" sz="2000" dirty="0" smtClean="0"/>
              <a:t>.’</a:t>
            </a:r>
          </a:p>
          <a:p>
            <a:pPr marL="0" indent="0">
              <a:buNone/>
            </a:pPr>
            <a:r>
              <a:rPr lang="en-GB" sz="2000" dirty="0"/>
              <a:t>2) is argued to be derived from 1), since examples like 1) are attested earlier and are pan-Chinese (S &amp; W (2002:171), Wu (2004:122)). One is therefore investigating why </a:t>
            </a:r>
            <a:r>
              <a:rPr lang="en-GB" sz="2000" i="1" dirty="0"/>
              <a:t>de </a:t>
            </a:r>
            <a:r>
              <a:rPr lang="en-GB" sz="2000" dirty="0"/>
              <a:t>has been </a:t>
            </a:r>
            <a:r>
              <a:rPr lang="en-GB" sz="2000" dirty="0" err="1"/>
              <a:t>preposed</a:t>
            </a:r>
            <a:r>
              <a:rPr lang="en-GB" sz="2000" dirty="0"/>
              <a:t> from sentence-final position to a </a:t>
            </a:r>
            <a:r>
              <a:rPr lang="en-GB" sz="2000" dirty="0" err="1"/>
              <a:t>postverbal</a:t>
            </a:r>
            <a:r>
              <a:rPr lang="en-GB" sz="2000" dirty="0"/>
              <a:t> position (</a:t>
            </a:r>
            <a:r>
              <a:rPr lang="en-GB" sz="2000" i="1" dirty="0"/>
              <a:t>… </a:t>
            </a:r>
            <a:r>
              <a:rPr lang="en-GB" sz="2000" i="1" dirty="0" err="1"/>
              <a:t>mai</a:t>
            </a:r>
            <a:r>
              <a:rPr lang="en-GB" sz="2000" i="1" dirty="0"/>
              <a:t> </a:t>
            </a:r>
            <a:r>
              <a:rPr lang="en-GB" sz="2000" i="1" dirty="0" err="1"/>
              <a:t>piao</a:t>
            </a:r>
            <a:r>
              <a:rPr lang="en-GB" sz="2000" i="1" dirty="0"/>
              <a:t> de &gt; …</a:t>
            </a:r>
            <a:r>
              <a:rPr lang="en-GB" sz="2000" i="1" dirty="0" err="1"/>
              <a:t>mai</a:t>
            </a:r>
            <a:r>
              <a:rPr lang="en-GB" sz="2000" i="1" dirty="0"/>
              <a:t> de </a:t>
            </a:r>
            <a:r>
              <a:rPr lang="en-GB" sz="2000" i="1" dirty="0" err="1" smtClean="0"/>
              <a:t>piao</a:t>
            </a:r>
            <a:r>
              <a:rPr lang="en-GB" sz="2000" dirty="0" smtClean="0"/>
              <a:t>). S </a:t>
            </a:r>
            <a:r>
              <a:rPr lang="en-GB" sz="2000" dirty="0"/>
              <a:t>&amp; W (2002:175-177) and Wu (2004:125-126) argue that </a:t>
            </a:r>
            <a:r>
              <a:rPr lang="en-GB" sz="2000" dirty="0" smtClean="0"/>
              <a:t>examples like 1) often </a:t>
            </a:r>
            <a:r>
              <a:rPr lang="en-GB" sz="2000" dirty="0"/>
              <a:t>imply that the action of the embedded clause (here </a:t>
            </a:r>
            <a:r>
              <a:rPr lang="en-GB" sz="2000" i="1" dirty="0" err="1"/>
              <a:t>mai</a:t>
            </a:r>
            <a:r>
              <a:rPr lang="en-GB" sz="2000" i="1" dirty="0"/>
              <a:t> </a:t>
            </a:r>
            <a:r>
              <a:rPr lang="en-GB" sz="2000" i="1" dirty="0" err="1"/>
              <a:t>piao</a:t>
            </a:r>
            <a:r>
              <a:rPr lang="en-GB" sz="2000" i="1" dirty="0"/>
              <a:t> </a:t>
            </a:r>
            <a:r>
              <a:rPr lang="en-GB" sz="2000" dirty="0"/>
              <a:t>‘to buy ticket’) has already occurred, and so past tense is implied for the verb </a:t>
            </a:r>
            <a:r>
              <a:rPr lang="en-GB" sz="2000" i="1" dirty="0" err="1"/>
              <a:t>mai</a:t>
            </a:r>
            <a:r>
              <a:rPr lang="en-GB" sz="2000" dirty="0"/>
              <a:t> and </a:t>
            </a:r>
            <a:r>
              <a:rPr lang="en-GB" sz="2000" i="1" dirty="0"/>
              <a:t>de </a:t>
            </a:r>
            <a:r>
              <a:rPr lang="en-GB" sz="2000" dirty="0"/>
              <a:t>can alternatively be analysed as a past tense marker (T(past</a:t>
            </a:r>
            <a:r>
              <a:rPr lang="en-GB" sz="2000" dirty="0" smtClean="0"/>
              <a:t>)), as in examples like 2) which only </a:t>
            </a:r>
            <a:r>
              <a:rPr lang="en-GB" sz="2000" dirty="0"/>
              <a:t>permit past-time interpretations (S &amp; W (2002:176-177), Wu (2004:127</a:t>
            </a:r>
            <a:r>
              <a:rPr lang="en-GB" sz="2000" dirty="0" smtClean="0"/>
              <a:t>)).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9087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Chinese </a:t>
            </a:r>
            <a:r>
              <a:rPr lang="en-GB" i="1" dirty="0" smtClean="0"/>
              <a:t>de </a:t>
            </a:r>
            <a:r>
              <a:rPr lang="en-GB" dirty="0" smtClean="0"/>
              <a:t>(1)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73325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1)</a:t>
            </a:r>
            <a:r>
              <a:rPr lang="en-GB" dirty="0"/>
              <a:t>	</a:t>
            </a:r>
            <a:r>
              <a:rPr lang="en-GB" dirty="0" smtClean="0"/>
              <a:t>TP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 </a:t>
            </a:r>
            <a:r>
              <a:rPr lang="en-GB" dirty="0" err="1" smtClean="0"/>
              <a:t>SpecT</a:t>
            </a:r>
            <a:r>
              <a:rPr lang="en-GB" dirty="0"/>
              <a:t>		T’</a:t>
            </a:r>
          </a:p>
          <a:p>
            <a:pPr marL="0" indent="0">
              <a:buNone/>
            </a:pPr>
            <a:r>
              <a:rPr lang="en-GB" dirty="0" smtClean="0"/>
              <a:t>   </a:t>
            </a:r>
            <a:r>
              <a:rPr lang="en-GB" dirty="0" err="1"/>
              <a:t>wo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T</a:t>
            </a:r>
            <a:r>
              <a:rPr lang="en-GB" dirty="0"/>
              <a:t>		VP</a:t>
            </a:r>
          </a:p>
          <a:p>
            <a:pPr marL="0" indent="0">
              <a:buNone/>
            </a:pPr>
            <a:r>
              <a:rPr lang="en-GB" dirty="0" smtClean="0"/>
              <a:t>                 </a:t>
            </a:r>
            <a:r>
              <a:rPr lang="en-GB" dirty="0" err="1"/>
              <a:t>shi</a:t>
            </a:r>
            <a:r>
              <a:rPr lang="en-GB" dirty="0"/>
              <a:t>	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		V</a:t>
            </a:r>
            <a:r>
              <a:rPr lang="en-GB" dirty="0"/>
              <a:t>’</a:t>
            </a:r>
          </a:p>
          <a:p>
            <a:pPr marL="0" indent="0">
              <a:buNone/>
            </a:pPr>
            <a:r>
              <a:rPr lang="en-GB" dirty="0"/>
              <a:t> </a:t>
            </a:r>
            <a:r>
              <a:rPr lang="en-GB" dirty="0" smtClean="0"/>
              <a:t>		V</a:t>
            </a:r>
            <a:r>
              <a:rPr lang="en-GB" dirty="0"/>
              <a:t>		DP</a:t>
            </a:r>
          </a:p>
          <a:p>
            <a:pPr marL="0" indent="0">
              <a:buNone/>
            </a:pPr>
            <a:r>
              <a:rPr lang="en-GB" dirty="0" smtClean="0"/>
              <a:t>		Ø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	</a:t>
            </a:r>
            <a:r>
              <a:rPr lang="en-GB" dirty="0" smtClean="0"/>
              <a:t>	</a:t>
            </a:r>
            <a:r>
              <a:rPr lang="en-GB" dirty="0" err="1" smtClean="0"/>
              <a:t>SpecD</a:t>
            </a:r>
            <a:r>
              <a:rPr lang="en-GB" dirty="0"/>
              <a:t>		</a:t>
            </a:r>
            <a:r>
              <a:rPr lang="en-GB" dirty="0" smtClean="0"/>
              <a:t>	D</a:t>
            </a:r>
            <a:r>
              <a:rPr lang="en-GB" dirty="0"/>
              <a:t>’</a:t>
            </a:r>
          </a:p>
          <a:p>
            <a:pPr marL="0" indent="0">
              <a:buNone/>
            </a:pPr>
            <a:r>
              <a:rPr lang="en-GB" dirty="0"/>
              <a:t>			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err="1" smtClean="0"/>
              <a:t>AspP</a:t>
            </a:r>
            <a:r>
              <a:rPr lang="en-GB" dirty="0" smtClean="0"/>
              <a:t>/IP </a:t>
            </a:r>
            <a:r>
              <a:rPr lang="en-GB" baseline="-25000" dirty="0" err="1"/>
              <a:t>i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			</a:t>
            </a:r>
            <a:r>
              <a:rPr lang="en-GB" dirty="0" smtClean="0"/>
              <a:t> 	D</a:t>
            </a:r>
            <a:r>
              <a:rPr lang="en-GB" dirty="0"/>
              <a:t>		</a:t>
            </a:r>
            <a:r>
              <a:rPr lang="en-GB" dirty="0" smtClean="0"/>
              <a:t>NP</a:t>
            </a:r>
          </a:p>
          <a:p>
            <a:pPr marL="0" indent="0">
              <a:buNone/>
            </a:pPr>
            <a:r>
              <a:rPr lang="en-GB" dirty="0" smtClean="0"/>
              <a:t>		        </a:t>
            </a:r>
            <a:r>
              <a:rPr lang="en-GB" dirty="0" err="1" smtClean="0"/>
              <a:t>zuotian</a:t>
            </a:r>
            <a:r>
              <a:rPr lang="en-GB" dirty="0" smtClean="0"/>
              <a:t> </a:t>
            </a:r>
            <a:r>
              <a:rPr lang="en-GB" dirty="0" err="1" smtClean="0"/>
              <a:t>mai</a:t>
            </a:r>
            <a:r>
              <a:rPr lang="en-GB" dirty="0" smtClean="0"/>
              <a:t> </a:t>
            </a:r>
            <a:r>
              <a:rPr lang="en-GB" dirty="0" err="1" smtClean="0"/>
              <a:t>piao</a:t>
            </a:r>
            <a:r>
              <a:rPr lang="en-GB" dirty="0" smtClean="0"/>
              <a:t>	de		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				</a:t>
            </a:r>
            <a:r>
              <a:rPr lang="en-GB" dirty="0" smtClean="0"/>
              <a:t>[</a:t>
            </a:r>
            <a:r>
              <a:rPr lang="en-GB" dirty="0" err="1"/>
              <a:t>i</a:t>
            </a:r>
            <a:r>
              <a:rPr lang="en-GB" dirty="0"/>
              <a:t>-D</a:t>
            </a:r>
            <a:r>
              <a:rPr lang="en-GB" dirty="0" smtClean="0"/>
              <a:t>]		N’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		[</a:t>
            </a:r>
            <a:r>
              <a:rPr lang="en-GB" dirty="0"/>
              <a:t>u-N]	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		[</a:t>
            </a:r>
            <a:r>
              <a:rPr lang="en-GB" dirty="0" err="1" smtClean="0"/>
              <a:t>i</a:t>
            </a:r>
            <a:r>
              <a:rPr lang="en-GB" dirty="0" smtClean="0"/>
              <a:t>-phi]</a:t>
            </a:r>
            <a:r>
              <a:rPr lang="en-GB" dirty="0"/>
              <a:t>	</a:t>
            </a:r>
            <a:r>
              <a:rPr lang="en-GB" dirty="0" smtClean="0"/>
              <a:t>N	         </a:t>
            </a:r>
            <a:r>
              <a:rPr lang="en-GB" dirty="0" smtClean="0"/>
              <a:t>   </a:t>
            </a:r>
            <a:r>
              <a:rPr lang="en-GB" dirty="0" err="1" smtClean="0"/>
              <a:t>AspP</a:t>
            </a:r>
            <a:r>
              <a:rPr lang="en-GB" dirty="0" smtClean="0"/>
              <a:t>/IP</a:t>
            </a:r>
            <a:r>
              <a:rPr lang="en-GB" dirty="0"/>
              <a:t>	</a:t>
            </a:r>
            <a:r>
              <a:rPr lang="en-GB" dirty="0" smtClean="0"/>
              <a:t>					Ø</a:t>
            </a:r>
            <a:r>
              <a:rPr lang="en-GB" dirty="0"/>
              <a:t>	     	     t </a:t>
            </a:r>
            <a:r>
              <a:rPr lang="en-GB" baseline="-25000" dirty="0" err="1"/>
              <a:t>i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5" name="直線接點 4"/>
          <p:cNvCxnSpPr/>
          <p:nvPr/>
        </p:nvCxnSpPr>
        <p:spPr>
          <a:xfrm flipH="1">
            <a:off x="1043608" y="1340768"/>
            <a:ext cx="576064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1619672" y="1340768"/>
            <a:ext cx="79208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H="1">
            <a:off x="1619672" y="1700808"/>
            <a:ext cx="792088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2411760" y="1700808"/>
            <a:ext cx="936104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3419872" y="2420888"/>
            <a:ext cx="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 flipH="1">
            <a:off x="2555776" y="3068960"/>
            <a:ext cx="79208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3347864" y="3068960"/>
            <a:ext cx="936104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 flipH="1">
            <a:off x="3815916" y="3356992"/>
            <a:ext cx="612068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>
            <a:off x="4427984" y="3356992"/>
            <a:ext cx="1656184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3707904" y="4077072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 flipH="1">
            <a:off x="5256076" y="4077072"/>
            <a:ext cx="828092" cy="7200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>
            <a:off x="6084168" y="4077072"/>
            <a:ext cx="1008112" cy="7200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>
            <a:off x="7092280" y="5085184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 flipH="1">
            <a:off x="6228184" y="5805264"/>
            <a:ext cx="864096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接點 32"/>
          <p:cNvCxnSpPr/>
          <p:nvPr/>
        </p:nvCxnSpPr>
        <p:spPr>
          <a:xfrm>
            <a:off x="7092280" y="5805264"/>
            <a:ext cx="1008112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等腰三角形 33"/>
          <p:cNvSpPr/>
          <p:nvPr/>
        </p:nvSpPr>
        <p:spPr>
          <a:xfrm>
            <a:off x="2951820" y="4797152"/>
            <a:ext cx="1692188" cy="36004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9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Chinese </a:t>
            </a:r>
            <a:r>
              <a:rPr lang="en-GB" i="1" dirty="0" smtClean="0"/>
              <a:t>de </a:t>
            </a:r>
            <a:r>
              <a:rPr lang="en-GB" dirty="0" smtClean="0"/>
              <a:t>(2)</a:t>
            </a:r>
            <a:endParaRPr lang="en-GB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73325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2)</a:t>
            </a:r>
            <a:r>
              <a:rPr lang="en-GB" dirty="0"/>
              <a:t>	</a:t>
            </a:r>
            <a:r>
              <a:rPr lang="en-GB" dirty="0" smtClean="0"/>
              <a:t>TP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 </a:t>
            </a:r>
            <a:r>
              <a:rPr lang="en-GB" dirty="0" err="1" smtClean="0"/>
              <a:t>SpecT</a:t>
            </a:r>
            <a:r>
              <a:rPr lang="en-GB" dirty="0"/>
              <a:t>		T’</a:t>
            </a:r>
          </a:p>
          <a:p>
            <a:pPr marL="0" indent="0">
              <a:buNone/>
            </a:pPr>
            <a:r>
              <a:rPr lang="en-GB" dirty="0" smtClean="0"/>
              <a:t>   </a:t>
            </a:r>
            <a:r>
              <a:rPr lang="en-GB" dirty="0" err="1"/>
              <a:t>wo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T</a:t>
            </a:r>
            <a:r>
              <a:rPr lang="en-GB" dirty="0"/>
              <a:t>		VP</a:t>
            </a:r>
          </a:p>
          <a:p>
            <a:pPr marL="0" indent="0">
              <a:buNone/>
            </a:pPr>
            <a:r>
              <a:rPr lang="en-GB" dirty="0" smtClean="0"/>
              <a:t>                 </a:t>
            </a:r>
            <a:r>
              <a:rPr lang="en-GB" dirty="0" err="1"/>
              <a:t>shi</a:t>
            </a:r>
            <a:r>
              <a:rPr lang="en-GB" dirty="0"/>
              <a:t>	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		V</a:t>
            </a:r>
            <a:r>
              <a:rPr lang="en-GB" dirty="0"/>
              <a:t>’</a:t>
            </a:r>
          </a:p>
          <a:p>
            <a:pPr marL="0" indent="0">
              <a:buNone/>
            </a:pPr>
            <a:r>
              <a:rPr lang="en-GB" dirty="0"/>
              <a:t> </a:t>
            </a:r>
            <a:r>
              <a:rPr lang="en-GB" dirty="0" smtClean="0"/>
              <a:t>		V</a:t>
            </a:r>
            <a:r>
              <a:rPr lang="en-GB" dirty="0"/>
              <a:t>		</a:t>
            </a:r>
            <a:r>
              <a:rPr lang="en-GB" dirty="0" smtClean="0"/>
              <a:t>TP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		Ø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	</a:t>
            </a:r>
            <a:r>
              <a:rPr lang="en-GB" dirty="0" smtClean="0"/>
              <a:t>	</a:t>
            </a:r>
            <a:r>
              <a:rPr lang="en-GB" dirty="0" err="1" smtClean="0"/>
              <a:t>SpecT</a:t>
            </a:r>
            <a:r>
              <a:rPr lang="en-GB" dirty="0"/>
              <a:t>		</a:t>
            </a:r>
            <a:r>
              <a:rPr lang="en-GB" dirty="0" smtClean="0"/>
              <a:t>	T’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		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err="1" smtClean="0"/>
              <a:t>AspP</a:t>
            </a:r>
            <a:r>
              <a:rPr lang="en-GB" dirty="0" smtClean="0"/>
              <a:t>/IP </a:t>
            </a:r>
            <a:r>
              <a:rPr lang="en-GB" baseline="-25000" dirty="0" err="1"/>
              <a:t>i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			</a:t>
            </a:r>
            <a:r>
              <a:rPr lang="en-GB" dirty="0" smtClean="0"/>
              <a:t> 	T(past)</a:t>
            </a: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dirty="0" err="1" smtClean="0"/>
              <a:t>AspP</a:t>
            </a:r>
            <a:r>
              <a:rPr lang="en-GB" dirty="0" smtClean="0"/>
              <a:t>/IP</a:t>
            </a:r>
            <a:r>
              <a:rPr lang="en-GB" dirty="0"/>
              <a:t>	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	        </a:t>
            </a:r>
            <a:r>
              <a:rPr lang="en-GB" dirty="0" err="1" smtClean="0"/>
              <a:t>zuotian</a:t>
            </a:r>
            <a:r>
              <a:rPr lang="en-GB" dirty="0" smtClean="0"/>
              <a:t> </a:t>
            </a:r>
            <a:r>
              <a:rPr lang="en-GB" dirty="0" err="1" smtClean="0"/>
              <a:t>mai</a:t>
            </a:r>
            <a:r>
              <a:rPr lang="en-GB" dirty="0" smtClean="0"/>
              <a:t> de </a:t>
            </a:r>
            <a:r>
              <a:rPr lang="en-GB" dirty="0" err="1" smtClean="0"/>
              <a:t>piao</a:t>
            </a:r>
            <a:r>
              <a:rPr lang="en-GB" dirty="0" smtClean="0"/>
              <a:t>	   t </a:t>
            </a:r>
            <a:r>
              <a:rPr lang="en-GB" baseline="-25000" dirty="0"/>
              <a:t>j</a:t>
            </a:r>
            <a:r>
              <a:rPr lang="en-GB" dirty="0" smtClean="0"/>
              <a:t>		</a:t>
            </a:r>
            <a:r>
              <a:rPr lang="en-GB" dirty="0" smtClean="0"/>
              <a:t>      t </a:t>
            </a:r>
            <a:r>
              <a:rPr lang="en-GB" baseline="-25000" dirty="0" err="1" smtClean="0"/>
              <a:t>i</a:t>
            </a:r>
            <a:r>
              <a:rPr lang="en-GB" baseline="-25000" dirty="0" smtClean="0"/>
              <a:t> </a:t>
            </a:r>
            <a:r>
              <a:rPr lang="en-GB" dirty="0" smtClean="0"/>
              <a:t>	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				</a:t>
            </a:r>
            <a:r>
              <a:rPr lang="en-GB" dirty="0" smtClean="0"/>
              <a:t>[</a:t>
            </a:r>
            <a:r>
              <a:rPr lang="en-GB" dirty="0" err="1" smtClean="0"/>
              <a:t>i</a:t>
            </a:r>
            <a:r>
              <a:rPr lang="en-GB" dirty="0" smtClean="0"/>
              <a:t>-T]		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		[u-V]</a:t>
            </a:r>
            <a:r>
              <a:rPr lang="en-GB" dirty="0"/>
              <a:t>	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		[</a:t>
            </a:r>
            <a:r>
              <a:rPr lang="en-GB" dirty="0"/>
              <a:t>u</a:t>
            </a:r>
            <a:r>
              <a:rPr lang="en-GB" dirty="0" smtClean="0"/>
              <a:t>-phi]</a:t>
            </a:r>
            <a:r>
              <a:rPr lang="en-GB" dirty="0"/>
              <a:t>	</a:t>
            </a:r>
            <a:r>
              <a:rPr lang="en-GB" dirty="0" smtClean="0"/>
              <a:t>         </a:t>
            </a:r>
            <a:r>
              <a:rPr lang="en-GB" dirty="0" smtClean="0"/>
              <a:t>   </a:t>
            </a:r>
            <a:r>
              <a:rPr lang="en-GB" dirty="0" smtClean="0"/>
              <a:t>					</a:t>
            </a:r>
            <a:r>
              <a:rPr lang="en-GB" dirty="0"/>
              <a:t>	     	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矩形 5"/>
          <p:cNvSpPr/>
          <p:nvPr/>
        </p:nvSpPr>
        <p:spPr>
          <a:xfrm>
            <a:off x="6588224" y="1109062"/>
            <a:ext cx="23940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smtClean="0"/>
              <a:t>SIMPLER</a:t>
            </a:r>
            <a:r>
              <a:rPr lang="en-GB" sz="4000" dirty="0" smtClean="0"/>
              <a:t>:</a:t>
            </a:r>
          </a:p>
          <a:p>
            <a:r>
              <a:rPr lang="en-GB" sz="2400" dirty="0" smtClean="0"/>
              <a:t>fewer ‘feature </a:t>
            </a:r>
            <a:r>
              <a:rPr lang="en-GB" sz="2400" dirty="0" err="1" smtClean="0"/>
              <a:t>syncretisms</a:t>
            </a:r>
            <a:r>
              <a:rPr lang="en-GB" sz="2400" dirty="0" smtClean="0"/>
              <a:t>’ and</a:t>
            </a:r>
          </a:p>
          <a:p>
            <a:r>
              <a:rPr lang="en-GB" sz="2400" dirty="0" err="1" smtClean="0"/>
              <a:t>i</a:t>
            </a:r>
            <a:r>
              <a:rPr lang="en-GB" sz="2400" dirty="0" smtClean="0"/>
              <a:t>-phi &gt; u-phi</a:t>
            </a:r>
            <a:endParaRPr lang="en-GB" sz="4000" b="1" dirty="0"/>
          </a:p>
        </p:txBody>
      </p:sp>
      <p:cxnSp>
        <p:nvCxnSpPr>
          <p:cNvPr id="7" name="直線接點 6"/>
          <p:cNvCxnSpPr/>
          <p:nvPr/>
        </p:nvCxnSpPr>
        <p:spPr>
          <a:xfrm flipH="1">
            <a:off x="1043608" y="1340768"/>
            <a:ext cx="576064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>
            <a:off x="1619672" y="1340768"/>
            <a:ext cx="79208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H="1">
            <a:off x="1619672" y="1700808"/>
            <a:ext cx="792088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2411760" y="1700808"/>
            <a:ext cx="936104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3419872" y="2420888"/>
            <a:ext cx="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 flipH="1">
            <a:off x="2555776" y="3068960"/>
            <a:ext cx="79208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3347864" y="3068960"/>
            <a:ext cx="936104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 flipH="1">
            <a:off x="3815916" y="3356992"/>
            <a:ext cx="612068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4427984" y="3356992"/>
            <a:ext cx="1656184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>
            <a:off x="3707904" y="4077072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 flipH="1">
            <a:off x="5256076" y="4077072"/>
            <a:ext cx="828092" cy="7200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6084168" y="4077072"/>
            <a:ext cx="1008112" cy="7200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等腰三角形 21"/>
          <p:cNvSpPr/>
          <p:nvPr/>
        </p:nvSpPr>
        <p:spPr>
          <a:xfrm>
            <a:off x="2951820" y="4797152"/>
            <a:ext cx="1692188" cy="36004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15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‘Cross-linguistic distribution’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7544"/>
            <a:ext cx="8229600" cy="55904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 smtClean="0"/>
              <a:t>S </a:t>
            </a:r>
            <a:r>
              <a:rPr lang="en-GB" sz="2000" dirty="0"/>
              <a:t>&amp; W (2002:199-202) and Wu (2004:149-153) </a:t>
            </a:r>
            <a:r>
              <a:rPr lang="en-GB" sz="2000" dirty="0" smtClean="0"/>
              <a:t>give </a:t>
            </a:r>
            <a:r>
              <a:rPr lang="en-GB" sz="2000" dirty="0"/>
              <a:t>cross-linguistic counterparts </a:t>
            </a:r>
            <a:r>
              <a:rPr lang="en-GB" sz="2000" dirty="0" smtClean="0"/>
              <a:t>for Chinese </a:t>
            </a:r>
            <a:r>
              <a:rPr lang="en-GB" sz="2000" i="1" dirty="0" smtClean="0"/>
              <a:t>de, </a:t>
            </a:r>
            <a:r>
              <a:rPr lang="en-GB" sz="2000" dirty="0" smtClean="0"/>
              <a:t>namely </a:t>
            </a:r>
            <a:r>
              <a:rPr lang="en-GB" sz="2000" dirty="0"/>
              <a:t>copula verbs that are </a:t>
            </a:r>
            <a:r>
              <a:rPr lang="en-GB" sz="2000" dirty="0" err="1" smtClean="0"/>
              <a:t>grammaticalized</a:t>
            </a:r>
            <a:r>
              <a:rPr lang="en-GB" sz="2000" dirty="0" smtClean="0"/>
              <a:t> from </a:t>
            </a:r>
            <a:r>
              <a:rPr lang="en-GB" sz="2000" dirty="0" err="1"/>
              <a:t>from</a:t>
            </a:r>
            <a:r>
              <a:rPr lang="en-GB" sz="2000" dirty="0"/>
              <a:t> </a:t>
            </a:r>
            <a:r>
              <a:rPr lang="en-GB" sz="2000" dirty="0" smtClean="0"/>
              <a:t>pronouns </a:t>
            </a:r>
            <a:r>
              <a:rPr lang="en-GB" sz="2000" dirty="0"/>
              <a:t>e.g. Chinese </a:t>
            </a:r>
            <a:r>
              <a:rPr lang="en-GB" sz="2000" i="1" dirty="0" err="1"/>
              <a:t>shi</a:t>
            </a:r>
            <a:r>
              <a:rPr lang="en-GB" sz="2000" dirty="0"/>
              <a:t> (Li and Thompson (L &amp; T) (1977)). </a:t>
            </a:r>
          </a:p>
          <a:p>
            <a:pPr marL="0" indent="0">
              <a:buNone/>
            </a:pPr>
            <a:r>
              <a:rPr lang="en-GB" sz="2000" dirty="0"/>
              <a:t>Chinese </a:t>
            </a:r>
            <a:r>
              <a:rPr lang="en-GB" sz="2000" i="1" dirty="0" err="1"/>
              <a:t>shi</a:t>
            </a:r>
            <a:r>
              <a:rPr lang="en-GB" sz="2000" i="1" dirty="0"/>
              <a:t> </a:t>
            </a:r>
            <a:r>
              <a:rPr lang="en-GB" sz="2000" dirty="0"/>
              <a:t>is </a:t>
            </a:r>
            <a:r>
              <a:rPr lang="en-GB" sz="2000" dirty="0" smtClean="0"/>
              <a:t>originally the </a:t>
            </a:r>
            <a:r>
              <a:rPr lang="en-GB" sz="2000" dirty="0"/>
              <a:t>subject of the clause in apposition with the topic and the predicate </a:t>
            </a:r>
            <a:r>
              <a:rPr lang="en-GB" sz="2000" dirty="0" smtClean="0"/>
              <a:t>(3a) (L </a:t>
            </a:r>
            <a:r>
              <a:rPr lang="en-GB" sz="2000" dirty="0"/>
              <a:t>&amp; T (1977:420), van </a:t>
            </a:r>
            <a:r>
              <a:rPr lang="en-GB" sz="2000" dirty="0" err="1"/>
              <a:t>Gelderen</a:t>
            </a:r>
            <a:r>
              <a:rPr lang="en-GB" sz="2000" dirty="0"/>
              <a:t> (2011:130), </a:t>
            </a:r>
            <a:r>
              <a:rPr lang="en-GB" sz="2000" dirty="0" err="1"/>
              <a:t>Feng</a:t>
            </a:r>
            <a:r>
              <a:rPr lang="en-GB" sz="2000" dirty="0"/>
              <a:t> (1993:284</a:t>
            </a:r>
            <a:r>
              <a:rPr lang="en-GB" sz="2000" dirty="0" smtClean="0"/>
              <a:t>)). </a:t>
            </a:r>
          </a:p>
          <a:p>
            <a:pPr marL="0" indent="0">
              <a:buNone/>
            </a:pPr>
            <a:r>
              <a:rPr lang="en-GB" sz="2000" dirty="0" smtClean="0"/>
              <a:t>Since </a:t>
            </a:r>
            <a:r>
              <a:rPr lang="en-GB" sz="2000" dirty="0"/>
              <a:t>identity between the topic and the predicate is implied, </a:t>
            </a:r>
            <a:r>
              <a:rPr lang="en-GB" sz="2000" i="1" dirty="0" err="1"/>
              <a:t>shi</a:t>
            </a:r>
            <a:r>
              <a:rPr lang="en-GB" sz="2000" dirty="0"/>
              <a:t> can be re-analysed as a copula verb linking the two </a:t>
            </a:r>
            <a:r>
              <a:rPr lang="en-GB" sz="2000" dirty="0" smtClean="0"/>
              <a:t>where </a:t>
            </a:r>
            <a:r>
              <a:rPr lang="en-GB" sz="2000" dirty="0"/>
              <a:t>the topic is re-analysed as the subject </a:t>
            </a:r>
            <a:r>
              <a:rPr lang="en-GB" sz="2000" dirty="0" smtClean="0"/>
              <a:t>(3b) (van </a:t>
            </a:r>
            <a:r>
              <a:rPr lang="en-GB" sz="2000" dirty="0" err="1"/>
              <a:t>Gelderen</a:t>
            </a:r>
            <a:r>
              <a:rPr lang="en-GB" sz="2000" dirty="0"/>
              <a:t> (2011:130-131), </a:t>
            </a:r>
            <a:r>
              <a:rPr lang="en-GB" sz="2000" dirty="0" err="1"/>
              <a:t>Feng</a:t>
            </a:r>
            <a:r>
              <a:rPr lang="en-GB" sz="2000" dirty="0"/>
              <a:t> (1993:301</a:t>
            </a:r>
            <a:r>
              <a:rPr lang="en-GB" sz="2000" dirty="0" smtClean="0"/>
              <a:t>)). </a:t>
            </a:r>
          </a:p>
          <a:p>
            <a:pPr marL="0" indent="0">
              <a:buNone/>
            </a:pPr>
            <a:r>
              <a:rPr lang="en-GB" sz="2000" dirty="0" smtClean="0"/>
              <a:t>3) </a:t>
            </a:r>
            <a:r>
              <a:rPr lang="en-GB" sz="2000" dirty="0" err="1" smtClean="0"/>
              <a:t>qian</a:t>
            </a:r>
            <a:r>
              <a:rPr lang="en-GB" sz="2000" dirty="0"/>
              <a:t>		li	</a:t>
            </a:r>
            <a:r>
              <a:rPr lang="en-GB" sz="2000" dirty="0" err="1"/>
              <a:t>er</a:t>
            </a:r>
            <a:r>
              <a:rPr lang="en-GB" sz="2000" dirty="0"/>
              <a:t>	</a:t>
            </a:r>
            <a:r>
              <a:rPr lang="en-GB" sz="2000" dirty="0" err="1"/>
              <a:t>jian</a:t>
            </a:r>
            <a:r>
              <a:rPr lang="en-GB" sz="2000" dirty="0"/>
              <a:t>	</a:t>
            </a:r>
            <a:r>
              <a:rPr lang="en-GB" sz="2000" dirty="0" err="1"/>
              <a:t>wang</a:t>
            </a: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     thousand</a:t>
            </a:r>
            <a:r>
              <a:rPr lang="en-GB" sz="2000" dirty="0"/>
              <a:t>	mile	then	see	king</a:t>
            </a:r>
          </a:p>
          <a:p>
            <a:pPr marL="0" indent="0">
              <a:buNone/>
            </a:pPr>
            <a:r>
              <a:rPr lang="en-GB" sz="2000" dirty="0" smtClean="0"/>
              <a:t>     </a:t>
            </a:r>
            <a:r>
              <a:rPr lang="en-GB" sz="2000" dirty="0" err="1" smtClean="0"/>
              <a:t>shi</a:t>
            </a:r>
            <a:r>
              <a:rPr lang="en-GB" sz="2000" dirty="0"/>
              <a:t>	</a:t>
            </a:r>
            <a:r>
              <a:rPr lang="en-GB" sz="2000" dirty="0" err="1"/>
              <a:t>wo</a:t>
            </a:r>
            <a:r>
              <a:rPr lang="en-GB" sz="2000" dirty="0"/>
              <a:t>	</a:t>
            </a:r>
            <a:r>
              <a:rPr lang="en-GB" sz="2000" dirty="0" err="1"/>
              <a:t>suo</a:t>
            </a:r>
            <a:r>
              <a:rPr lang="en-GB" sz="2000" dirty="0"/>
              <a:t>		</a:t>
            </a:r>
            <a:r>
              <a:rPr lang="en-GB" sz="2000" dirty="0" err="1" smtClean="0"/>
              <a:t>yu</a:t>
            </a:r>
            <a:r>
              <a:rPr lang="en-GB" sz="2000" dirty="0"/>
              <a:t>	ye</a:t>
            </a:r>
          </a:p>
          <a:p>
            <a:pPr marL="0" indent="0">
              <a:buNone/>
            </a:pPr>
            <a:r>
              <a:rPr lang="en-GB" sz="2000" dirty="0" smtClean="0"/>
              <a:t>     this</a:t>
            </a:r>
            <a:r>
              <a:rPr lang="en-GB" sz="2000" dirty="0"/>
              <a:t>	I	NOMINALISER	</a:t>
            </a:r>
            <a:r>
              <a:rPr lang="en-GB" sz="2000" dirty="0" smtClean="0"/>
              <a:t>desire</a:t>
            </a:r>
            <a:r>
              <a:rPr lang="en-GB" sz="2000" dirty="0"/>
              <a:t>	</a:t>
            </a:r>
            <a:r>
              <a:rPr lang="en-GB" sz="2000" dirty="0" smtClean="0"/>
              <a:t>DECLARATIVE.PARTICLE</a:t>
            </a:r>
          </a:p>
          <a:p>
            <a:pPr marL="0" indent="0">
              <a:buNone/>
            </a:pPr>
            <a:r>
              <a:rPr lang="en-GB" sz="2000" dirty="0" smtClean="0"/>
              <a:t>‘</a:t>
            </a:r>
            <a:r>
              <a:rPr lang="en-GB" sz="2000" dirty="0"/>
              <a:t>To see the king after travelling a thousand miles, this (is) what I want.’ </a:t>
            </a:r>
            <a:r>
              <a:rPr lang="en-GB" sz="2000" dirty="0" smtClean="0"/>
              <a:t>(</a:t>
            </a:r>
            <a:r>
              <a:rPr lang="en-GB" sz="2000" dirty="0"/>
              <a:t>3</a:t>
            </a:r>
            <a:r>
              <a:rPr lang="en-GB" sz="2000" dirty="0" smtClean="0"/>
              <a:t>a)</a:t>
            </a:r>
          </a:p>
          <a:p>
            <a:pPr marL="0" indent="0">
              <a:buNone/>
            </a:pPr>
            <a:r>
              <a:rPr lang="en-GB" sz="2000" dirty="0" smtClean="0"/>
              <a:t>‘To </a:t>
            </a:r>
            <a:r>
              <a:rPr lang="en-GB" sz="2000" dirty="0"/>
              <a:t>see the king after travelling a thousand miles is what I want.’ </a:t>
            </a:r>
            <a:r>
              <a:rPr lang="en-GB" sz="2000" dirty="0" smtClean="0"/>
              <a:t>(3b</a:t>
            </a:r>
            <a:r>
              <a:rPr lang="en-GB" sz="2000" dirty="0"/>
              <a:t>) </a:t>
            </a:r>
          </a:p>
          <a:p>
            <a:pPr marL="0" indent="0">
              <a:buNone/>
            </a:pPr>
            <a:r>
              <a:rPr lang="en-GB" sz="2000" dirty="0"/>
              <a:t>(Mencius, 4</a:t>
            </a:r>
            <a:r>
              <a:rPr lang="en-GB" sz="2000" baseline="30000" dirty="0"/>
              <a:t>th</a:t>
            </a:r>
            <a:r>
              <a:rPr lang="en-GB" sz="2000" dirty="0"/>
              <a:t> century BC)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1245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Chinese </a:t>
            </a:r>
            <a:r>
              <a:rPr lang="en-GB" i="1" dirty="0" err="1" smtClean="0"/>
              <a:t>shi</a:t>
            </a:r>
            <a:r>
              <a:rPr lang="en-GB" i="1" dirty="0" smtClean="0"/>
              <a:t> </a:t>
            </a:r>
            <a:r>
              <a:rPr lang="en-GB" dirty="0" smtClean="0"/>
              <a:t>(1)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36512" y="1124744"/>
            <a:ext cx="9144000" cy="57332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/>
              <a:t>3a)		</a:t>
            </a:r>
            <a:r>
              <a:rPr lang="en-GB" sz="2400" dirty="0" smtClean="0"/>
              <a:t>	CP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 </a:t>
            </a:r>
            <a:r>
              <a:rPr lang="en-GB" sz="2400" dirty="0" smtClean="0">
                <a:effectLst/>
              </a:rPr>
              <a:t>       </a:t>
            </a:r>
            <a:r>
              <a:rPr lang="en-GB" sz="2400" dirty="0"/>
              <a:t>		</a:t>
            </a:r>
            <a:r>
              <a:rPr lang="en-GB" sz="2400" dirty="0" smtClean="0"/>
              <a:t>	C</a:t>
            </a:r>
            <a:r>
              <a:rPr lang="en-GB" sz="2400" dirty="0"/>
              <a:t>’</a:t>
            </a:r>
          </a:p>
          <a:p>
            <a:pPr marL="0" indent="0">
              <a:buNone/>
            </a:pPr>
            <a:r>
              <a:rPr lang="en-GB" sz="2400" dirty="0" smtClean="0"/>
              <a:t>             </a:t>
            </a:r>
            <a:r>
              <a:rPr lang="en-GB" sz="2400" dirty="0"/>
              <a:t> </a:t>
            </a:r>
            <a:r>
              <a:rPr lang="en-GB" sz="2400" dirty="0" err="1" smtClean="0"/>
              <a:t>TopP</a:t>
            </a:r>
            <a:r>
              <a:rPr lang="en-GB" sz="2400" dirty="0" smtClean="0"/>
              <a:t> 	</a:t>
            </a:r>
            <a:r>
              <a:rPr lang="en-GB" sz="2400" dirty="0"/>
              <a:t>		</a:t>
            </a:r>
            <a:r>
              <a:rPr lang="en-GB" sz="2400" dirty="0" smtClean="0"/>
              <a:t>		TP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 </a:t>
            </a:r>
            <a:r>
              <a:rPr lang="en-GB" sz="2400" dirty="0" smtClean="0"/>
              <a:t>    </a:t>
            </a:r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            TP </a:t>
            </a:r>
            <a:r>
              <a:rPr lang="en-GB" sz="2400" baseline="-25000" dirty="0" err="1"/>
              <a:t>i</a:t>
            </a:r>
            <a:r>
              <a:rPr lang="en-GB" sz="2400" dirty="0"/>
              <a:t>		</a:t>
            </a:r>
            <a:r>
              <a:rPr lang="en-GB" sz="2400" dirty="0" smtClean="0"/>
              <a:t>	DP	</a:t>
            </a:r>
            <a:r>
              <a:rPr lang="en-GB" sz="2400" dirty="0"/>
              <a:t>	</a:t>
            </a:r>
            <a:r>
              <a:rPr lang="en-GB" sz="2400" dirty="0" smtClean="0"/>
              <a:t>	T</a:t>
            </a:r>
            <a:r>
              <a:rPr lang="en-GB" sz="2400" dirty="0"/>
              <a:t>’</a:t>
            </a:r>
          </a:p>
          <a:p>
            <a:pPr marL="0" indent="0">
              <a:buNone/>
            </a:pPr>
            <a:r>
              <a:rPr lang="en-GB" sz="2400" dirty="0"/>
              <a:t> 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   </a:t>
            </a:r>
            <a:r>
              <a:rPr lang="en-GB" sz="2400" dirty="0" err="1" smtClean="0"/>
              <a:t>qian</a:t>
            </a:r>
            <a:r>
              <a:rPr lang="en-GB" sz="2400" dirty="0" smtClean="0"/>
              <a:t> li </a:t>
            </a:r>
            <a:r>
              <a:rPr lang="en-GB" sz="2400" dirty="0" err="1" smtClean="0"/>
              <a:t>er</a:t>
            </a:r>
            <a:r>
              <a:rPr lang="en-GB" sz="2400" dirty="0" smtClean="0"/>
              <a:t> </a:t>
            </a:r>
            <a:r>
              <a:rPr lang="en-GB" sz="2400" dirty="0" err="1" smtClean="0"/>
              <a:t>jian</a:t>
            </a:r>
            <a:r>
              <a:rPr lang="en-GB" sz="2400" dirty="0" smtClean="0"/>
              <a:t> </a:t>
            </a:r>
            <a:r>
              <a:rPr lang="en-GB" sz="2400" dirty="0" err="1" smtClean="0"/>
              <a:t>wang</a:t>
            </a:r>
            <a:r>
              <a:rPr lang="en-GB" sz="2400" dirty="0" smtClean="0"/>
              <a:t> </a:t>
            </a:r>
            <a:r>
              <a:rPr lang="en-GB" sz="2400" dirty="0" smtClean="0"/>
              <a:t>		D</a:t>
            </a:r>
            <a:r>
              <a:rPr lang="en-GB" sz="2400" dirty="0"/>
              <a:t>’	</a:t>
            </a:r>
            <a:r>
              <a:rPr lang="en-GB" sz="2400" dirty="0" smtClean="0"/>
              <a:t>	T</a:t>
            </a:r>
            <a:r>
              <a:rPr lang="en-GB" sz="2400" dirty="0"/>
              <a:t>		VP</a:t>
            </a:r>
          </a:p>
          <a:p>
            <a:pPr marL="0" indent="0">
              <a:buNone/>
            </a:pPr>
            <a:r>
              <a:rPr lang="en-GB" sz="2400" dirty="0"/>
              <a:t>				</a:t>
            </a:r>
            <a:r>
              <a:rPr lang="en-GB" sz="2400" dirty="0" smtClean="0"/>
              <a:t>		Ø</a:t>
            </a: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			D</a:t>
            </a:r>
            <a:r>
              <a:rPr lang="en-GB" sz="2400" dirty="0"/>
              <a:t>		NP			V’	</a:t>
            </a:r>
            <a:r>
              <a:rPr lang="en-GB" sz="2400" dirty="0" smtClean="0"/>
              <a:t>			</a:t>
            </a:r>
            <a:r>
              <a:rPr lang="en-GB" sz="2400" dirty="0" err="1" smtClean="0"/>
              <a:t>shi</a:t>
            </a:r>
            <a:r>
              <a:rPr lang="en-GB" sz="2400" dirty="0" smtClean="0"/>
              <a:t> </a:t>
            </a:r>
            <a:r>
              <a:rPr lang="en-GB" sz="2400" baseline="-25000" dirty="0" err="1"/>
              <a:t>i</a:t>
            </a:r>
            <a:r>
              <a:rPr lang="en-GB" sz="2400" dirty="0"/>
              <a:t> 		Ø		</a:t>
            </a:r>
          </a:p>
          <a:p>
            <a:pPr marL="0" indent="0">
              <a:buNone/>
            </a:pPr>
            <a:r>
              <a:rPr lang="en-GB" sz="2400" dirty="0" smtClean="0"/>
              <a:t>			[</a:t>
            </a:r>
            <a:r>
              <a:rPr lang="en-GB" sz="2400" dirty="0" err="1"/>
              <a:t>i</a:t>
            </a:r>
            <a:r>
              <a:rPr lang="en-GB" sz="2400" dirty="0"/>
              <a:t>-D]				</a:t>
            </a:r>
            <a:r>
              <a:rPr lang="en-GB" sz="2400" dirty="0" smtClean="0"/>
              <a:t>V</a:t>
            </a:r>
            <a:r>
              <a:rPr lang="en-GB" sz="2400" dirty="0"/>
              <a:t>	</a:t>
            </a:r>
            <a:r>
              <a:rPr lang="en-GB" sz="2400" dirty="0" smtClean="0"/>
              <a:t>        NP </a:t>
            </a:r>
            <a:r>
              <a:rPr lang="en-GB" sz="2400" baseline="-25000" dirty="0" err="1"/>
              <a:t>i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	           </a:t>
            </a:r>
            <a:r>
              <a:rPr lang="en-GB" sz="2400" dirty="0" smtClean="0"/>
              <a:t>		[</a:t>
            </a:r>
            <a:r>
              <a:rPr lang="en-GB" sz="2400" dirty="0"/>
              <a:t>u-N]			</a:t>
            </a:r>
            <a:r>
              <a:rPr lang="en-GB" sz="2400" dirty="0" smtClean="0"/>
              <a:t>	Ø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	            </a:t>
            </a:r>
            <a:r>
              <a:rPr lang="en-GB" sz="2400" dirty="0" smtClean="0"/>
              <a:t>		[</a:t>
            </a:r>
            <a:r>
              <a:rPr lang="en-GB" sz="2400" dirty="0" err="1"/>
              <a:t>i</a:t>
            </a:r>
            <a:r>
              <a:rPr lang="en-GB" sz="2400" dirty="0"/>
              <a:t>-phi]			</a:t>
            </a:r>
            <a:r>
              <a:rPr lang="en-GB" sz="2400" dirty="0" smtClean="0"/>
              <a:t>	            </a:t>
            </a:r>
            <a:r>
              <a:rPr lang="en-GB" sz="2400" dirty="0" err="1" smtClean="0"/>
              <a:t>wo</a:t>
            </a:r>
            <a:r>
              <a:rPr lang="en-GB" sz="2400" dirty="0" smtClean="0"/>
              <a:t> </a:t>
            </a:r>
            <a:r>
              <a:rPr lang="en-GB" sz="2400" dirty="0" err="1"/>
              <a:t>suo</a:t>
            </a:r>
            <a:r>
              <a:rPr lang="en-GB" sz="2400" dirty="0"/>
              <a:t> </a:t>
            </a:r>
            <a:r>
              <a:rPr lang="en-GB" sz="2400" dirty="0" err="1"/>
              <a:t>yu</a:t>
            </a:r>
            <a:r>
              <a:rPr lang="en-GB" sz="2400" dirty="0"/>
              <a:t> ye</a:t>
            </a:r>
          </a:p>
          <a:p>
            <a:pPr marL="0" indent="0">
              <a:buNone/>
            </a:pPr>
            <a:endParaRPr lang="en-GB" sz="2400" dirty="0"/>
          </a:p>
        </p:txBody>
      </p:sp>
      <p:cxnSp>
        <p:nvCxnSpPr>
          <p:cNvPr id="5" name="直線接點 4"/>
          <p:cNvCxnSpPr/>
          <p:nvPr/>
        </p:nvCxnSpPr>
        <p:spPr>
          <a:xfrm>
            <a:off x="2915816" y="1484784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flipH="1">
            <a:off x="1115616" y="1916832"/>
            <a:ext cx="1800200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2915816" y="1916832"/>
            <a:ext cx="2736304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1317268" y="2348880"/>
            <a:ext cx="0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 flipH="1">
            <a:off x="3851920" y="2348880"/>
            <a:ext cx="1800200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5652120" y="2348880"/>
            <a:ext cx="864096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3851920" y="3212976"/>
            <a:ext cx="0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6527504" y="3212976"/>
            <a:ext cx="924816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 flipH="1">
            <a:off x="5652120" y="3212976"/>
            <a:ext cx="864096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 flipH="1">
            <a:off x="2915816" y="4077072"/>
            <a:ext cx="936104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>
            <a:off x="3851920" y="4077072"/>
            <a:ext cx="900100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>
            <a:off x="7452320" y="4077072"/>
            <a:ext cx="0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接點 32"/>
          <p:cNvCxnSpPr/>
          <p:nvPr/>
        </p:nvCxnSpPr>
        <p:spPr>
          <a:xfrm flipH="1">
            <a:off x="6527504" y="5013176"/>
            <a:ext cx="924816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接點 34"/>
          <p:cNvCxnSpPr/>
          <p:nvPr/>
        </p:nvCxnSpPr>
        <p:spPr>
          <a:xfrm>
            <a:off x="7452320" y="5013176"/>
            <a:ext cx="648072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等腰三角形 35"/>
          <p:cNvSpPr/>
          <p:nvPr/>
        </p:nvSpPr>
        <p:spPr>
          <a:xfrm>
            <a:off x="323528" y="3212976"/>
            <a:ext cx="2088232" cy="648072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等腰三角形 36"/>
          <p:cNvSpPr/>
          <p:nvPr/>
        </p:nvSpPr>
        <p:spPr>
          <a:xfrm>
            <a:off x="7308304" y="5805264"/>
            <a:ext cx="1440160" cy="576064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32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1710</Words>
  <Application>Microsoft Office PowerPoint</Application>
  <PresentationFormat>如螢幕大小 (4:3)</PresentationFormat>
  <Paragraphs>140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Office 佈景主題</vt:lpstr>
      <vt:lpstr>What is ‘lateral grammaticalization’? </vt:lpstr>
      <vt:lpstr>Simpson and Wu (S &amp; W) (2002) and Wu (2004)</vt:lpstr>
      <vt:lpstr>Grammaticalization and Minimalism</vt:lpstr>
      <vt:lpstr>R &amp; R (2003)</vt:lpstr>
      <vt:lpstr>‘Lateral grammaticalization’</vt:lpstr>
      <vt:lpstr>Chinese de (1)</vt:lpstr>
      <vt:lpstr>Chinese de (2)</vt:lpstr>
      <vt:lpstr>‘Cross-linguistic distribution’</vt:lpstr>
      <vt:lpstr>Chinese shi (1)</vt:lpstr>
      <vt:lpstr>Chinese shi (2)</vt:lpstr>
      <vt:lpstr>Differences between grammaticalization and ‘lateral grammaticalization’ (1)</vt:lpstr>
      <vt:lpstr>Differences between grammaticalization and ‘lateral grammaticalization’ (2)</vt:lpstr>
      <vt:lpstr>Conclusions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‘lateral grammaticalization’?</dc:title>
  <dc:creator>Keith Tse</dc:creator>
  <cp:lastModifiedBy>Keith Tse</cp:lastModifiedBy>
  <cp:revision>18</cp:revision>
  <dcterms:created xsi:type="dcterms:W3CDTF">2012-06-13T22:46:50Z</dcterms:created>
  <dcterms:modified xsi:type="dcterms:W3CDTF">2012-06-14T01:45:09Z</dcterms:modified>
</cp:coreProperties>
</file>