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9" r:id="rId4"/>
    <p:sldId id="260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6" r:id="rId15"/>
    <p:sldId id="277" r:id="rId16"/>
    <p:sldId id="275" r:id="rId17"/>
    <p:sldId id="279" r:id="rId18"/>
    <p:sldId id="267" r:id="rId19"/>
    <p:sldId id="280" r:id="rId20"/>
    <p:sldId id="269" r:id="rId21"/>
    <p:sldId id="270" r:id="rId22"/>
    <p:sldId id="288" r:id="rId23"/>
    <p:sldId id="289" r:id="rId24"/>
    <p:sldId id="290" r:id="rId25"/>
    <p:sldId id="281" r:id="rId26"/>
    <p:sldId id="282" r:id="rId27"/>
    <p:sldId id="283" r:id="rId28"/>
    <p:sldId id="284" r:id="rId29"/>
    <p:sldId id="285" r:id="rId30"/>
    <p:sldId id="286" r:id="rId31"/>
    <p:sldId id="272" r:id="rId32"/>
    <p:sldId id="296" r:id="rId33"/>
    <p:sldId id="287" r:id="rId34"/>
    <p:sldId id="291" r:id="rId35"/>
    <p:sldId id="292" r:id="rId36"/>
    <p:sldId id="293" r:id="rId37"/>
    <p:sldId id="295" r:id="rId38"/>
    <p:sldId id="294" r:id="rId39"/>
    <p:sldId id="25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B62D69FA-1B2A-4774-952B-2F4E3832001A}">
          <p14:sldIdLst>
            <p14:sldId id="256"/>
            <p14:sldId id="257"/>
            <p14:sldId id="259"/>
            <p14:sldId id="260"/>
            <p14:sldId id="278"/>
            <p14:sldId id="261"/>
            <p14:sldId id="262"/>
            <p14:sldId id="263"/>
            <p14:sldId id="264"/>
            <p14:sldId id="265"/>
            <p14:sldId id="266"/>
            <p14:sldId id="273"/>
            <p14:sldId id="274"/>
            <p14:sldId id="276"/>
            <p14:sldId id="277"/>
            <p14:sldId id="275"/>
            <p14:sldId id="279"/>
            <p14:sldId id="267"/>
            <p14:sldId id="280"/>
            <p14:sldId id="269"/>
            <p14:sldId id="270"/>
            <p14:sldId id="288"/>
            <p14:sldId id="289"/>
            <p14:sldId id="290"/>
            <p14:sldId id="281"/>
            <p14:sldId id="282"/>
            <p14:sldId id="283"/>
            <p14:sldId id="284"/>
            <p14:sldId id="285"/>
            <p14:sldId id="286"/>
            <p14:sldId id="272"/>
            <p14:sldId id="296"/>
            <p14:sldId id="287"/>
            <p14:sldId id="291"/>
            <p14:sldId id="292"/>
            <p14:sldId id="293"/>
            <p14:sldId id="295"/>
            <p14:sldId id="294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CB72F-ADDF-420F-A936-F455FEFC3D64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D27F6-3ED0-421E-B533-6C0047999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9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D27F6-3ED0-421E-B533-6C004799970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08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51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3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5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8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9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5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6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1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79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E626F-52CE-4563-9262-73AF30DBCEB2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FFA8-3329-4DFA-98DF-575E30715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64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1376" y="3861048"/>
            <a:ext cx="6400800" cy="1752600"/>
          </a:xfrm>
          <a:noFill/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Keith </a:t>
            </a:r>
            <a:r>
              <a:rPr lang="en-GB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Tse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(2012)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55576" y="2708920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of               Romance case markers</a:t>
            </a:r>
            <a:endParaRPr lang="en-GB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899592" y="2708920"/>
            <a:ext cx="30963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(</a:t>
            </a:r>
            <a:r>
              <a:rPr lang="en-GB" dirty="0" err="1" smtClean="0"/>
              <a:t>Ibero</a:t>
            </a:r>
            <a:r>
              <a:rPr lang="en-GB" dirty="0" smtClean="0"/>
              <a:t>-)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24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categories: T, C, D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4815" y="156159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T elements (R &amp; R (2003:chapter 2)):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C elements (R &amp; R (2003:chapter 3)):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D elements (R &amp; R (2003:chapter 4)):</a:t>
            </a:r>
          </a:p>
          <a:p>
            <a:endParaRPr lang="en-GB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99864" y="4221088"/>
            <a:ext cx="37120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dirty="0" smtClean="0"/>
              <a:t>e.g. </a:t>
            </a:r>
            <a:r>
              <a:rPr lang="en-GB" sz="3200" dirty="0" err="1" smtClean="0"/>
              <a:t>complementisers</a:t>
            </a:r>
            <a:endParaRPr lang="en-GB" sz="32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067944" y="4221088"/>
            <a:ext cx="342796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e.g. English </a:t>
            </a:r>
            <a:r>
              <a:rPr lang="en-GB" sz="2800" i="1" dirty="0" smtClean="0"/>
              <a:t>that </a:t>
            </a:r>
            <a:endParaRPr lang="en-GB" sz="28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899592" y="5783110"/>
            <a:ext cx="26642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e.g. determiners</a:t>
            </a:r>
            <a:endParaRPr lang="en-GB" sz="2800" dirty="0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913803" y="5949280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/>
              <a:t>			Romance determiners</a:t>
            </a:r>
          </a:p>
          <a:p>
            <a:pPr algn="l"/>
            <a:r>
              <a:rPr lang="en-GB" sz="2800" dirty="0" smtClean="0"/>
              <a:t>Latin </a:t>
            </a:r>
            <a:r>
              <a:rPr lang="en-GB" sz="2800" i="1" dirty="0" err="1" smtClean="0"/>
              <a:t>ille</a:t>
            </a:r>
            <a:r>
              <a:rPr lang="en-GB" sz="2800" dirty="0" smtClean="0"/>
              <a:t>, </a:t>
            </a:r>
            <a:r>
              <a:rPr lang="en-GB" sz="2800" i="1" dirty="0" err="1" smtClean="0"/>
              <a:t>illa</a:t>
            </a:r>
            <a:r>
              <a:rPr lang="en-GB" sz="2800" i="1" dirty="0" smtClean="0"/>
              <a:t> </a:t>
            </a:r>
            <a:r>
              <a:rPr lang="en-GB" sz="2800" dirty="0" smtClean="0"/>
              <a:t>&gt; Spanish </a:t>
            </a:r>
            <a:r>
              <a:rPr lang="en-GB" sz="2800" i="1" dirty="0" smtClean="0"/>
              <a:t>el</a:t>
            </a:r>
            <a:r>
              <a:rPr lang="en-GB" sz="2800" dirty="0" smtClean="0"/>
              <a:t>, </a:t>
            </a:r>
            <a:r>
              <a:rPr lang="en-GB" sz="2800" i="1" dirty="0" smtClean="0"/>
              <a:t>la</a:t>
            </a:r>
            <a:r>
              <a:rPr lang="en-GB" sz="2800" dirty="0" smtClean="0"/>
              <a:t> Portuguese </a:t>
            </a:r>
            <a:r>
              <a:rPr lang="en-GB" sz="2800" i="1" dirty="0" smtClean="0"/>
              <a:t>o</a:t>
            </a:r>
            <a:r>
              <a:rPr lang="en-GB" sz="2800" dirty="0" smtClean="0"/>
              <a:t>, </a:t>
            </a:r>
            <a:r>
              <a:rPr lang="en-GB" sz="2800" i="1" dirty="0" smtClean="0"/>
              <a:t>a</a:t>
            </a:r>
            <a:r>
              <a:rPr lang="en-GB" sz="2800" dirty="0" smtClean="0"/>
              <a:t> </a:t>
            </a:r>
            <a:r>
              <a:rPr lang="en-GB" sz="2800" dirty="0" err="1" smtClean="0"/>
              <a:t>Catalán</a:t>
            </a:r>
            <a:r>
              <a:rPr lang="en-GB" sz="2800" dirty="0" smtClean="0"/>
              <a:t> </a:t>
            </a:r>
            <a:r>
              <a:rPr lang="en-GB" sz="2800" i="1" dirty="0" smtClean="0"/>
              <a:t>el</a:t>
            </a:r>
            <a:r>
              <a:rPr lang="en-GB" sz="2800" dirty="0" smtClean="0"/>
              <a:t>, </a:t>
            </a:r>
            <a:r>
              <a:rPr lang="en-GB" sz="2800" i="1" dirty="0" smtClean="0"/>
              <a:t>la </a:t>
            </a:r>
            <a:endParaRPr lang="en-GB" sz="2800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713415" y="2492896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dirty="0" smtClean="0"/>
              <a:t>			   Romance future: </a:t>
            </a:r>
          </a:p>
          <a:p>
            <a:pPr algn="l"/>
            <a:r>
              <a:rPr lang="en-GB" sz="3200" dirty="0" smtClean="0"/>
              <a:t>Latin </a:t>
            </a:r>
            <a:r>
              <a:rPr lang="en-GB" sz="3200" i="1" dirty="0" err="1" smtClean="0"/>
              <a:t>cantare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habeo</a:t>
            </a:r>
            <a:r>
              <a:rPr lang="en-GB" sz="3200" i="1" dirty="0" smtClean="0"/>
              <a:t> &gt; </a:t>
            </a:r>
            <a:r>
              <a:rPr lang="en-GB" sz="3200" dirty="0" smtClean="0"/>
              <a:t>Spanish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cantar</a:t>
            </a:r>
            <a:r>
              <a:rPr lang="en-GB" sz="3200" i="1" dirty="0" smtClean="0"/>
              <a:t>-é</a:t>
            </a:r>
            <a:endParaRPr lang="en-GB" sz="3200" i="1" dirty="0"/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683568" y="2348880"/>
            <a:ext cx="327547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dirty="0" smtClean="0"/>
              <a:t>e.g. auxiliary verbs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7003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Another functional category: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the </a:t>
            </a:r>
            <a:r>
              <a:rPr lang="en-GB" i="1" dirty="0" err="1" smtClean="0"/>
              <a:t>Cambrige</a:t>
            </a:r>
            <a:r>
              <a:rPr lang="en-GB" i="1" dirty="0" smtClean="0"/>
              <a:t> Grammar of the English Language </a:t>
            </a:r>
            <a:r>
              <a:rPr lang="en-GB" dirty="0" smtClean="0"/>
              <a:t>(2002), there is a distinction between 			    and </a:t>
            </a:r>
            <a:endParaRPr lang="en-GB" i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95536" y="119675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functional prepositions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971600" y="4149080"/>
            <a:ext cx="75095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‘some prepositions have become </a:t>
            </a:r>
            <a:r>
              <a:rPr lang="en-GB" sz="3200" b="1" dirty="0" err="1">
                <a:solidFill>
                  <a:prstClr val="black"/>
                </a:solidFill>
              </a:rPr>
              <a:t>grammaticised</a:t>
            </a:r>
            <a:r>
              <a:rPr lang="en-GB" sz="3200" b="1" dirty="0">
                <a:solidFill>
                  <a:prstClr val="black"/>
                </a:solidFill>
              </a:rPr>
              <a:t> </a:t>
            </a:r>
            <a:r>
              <a:rPr lang="en-GB" sz="3200" dirty="0">
                <a:solidFill>
                  <a:prstClr val="black"/>
                </a:solidFill>
              </a:rPr>
              <a:t>i</a:t>
            </a:r>
            <a:r>
              <a:rPr lang="en-GB" sz="3200" dirty="0" smtClean="0">
                <a:solidFill>
                  <a:prstClr val="black"/>
                </a:solidFill>
              </a:rPr>
              <a:t>n </a:t>
            </a:r>
            <a:r>
              <a:rPr lang="en-GB" sz="3200" dirty="0">
                <a:solidFill>
                  <a:prstClr val="black"/>
                </a:solidFill>
              </a:rPr>
              <a:t>the sense of having specific syntactic roles in the language that are not determined by their meanings.’</a:t>
            </a:r>
            <a:r>
              <a:rPr lang="en-GB" sz="3200" i="1" dirty="0">
                <a:solidFill>
                  <a:prstClr val="black"/>
                </a:solidFill>
              </a:rPr>
              <a:t> </a:t>
            </a:r>
            <a:r>
              <a:rPr lang="en-GB" sz="3200" dirty="0" smtClean="0">
                <a:solidFill>
                  <a:prstClr val="black"/>
                </a:solidFill>
              </a:rPr>
              <a:t>(CGEL 647)</a:t>
            </a:r>
            <a:endParaRPr lang="en-GB" dirty="0"/>
          </a:p>
        </p:txBody>
      </p:sp>
      <p:sp>
        <p:nvSpPr>
          <p:cNvPr id="7" name="矩形 6"/>
          <p:cNvSpPr/>
          <p:nvPr/>
        </p:nvSpPr>
        <p:spPr>
          <a:xfrm>
            <a:off x="395536" y="3717032"/>
            <a:ext cx="3366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/>
              <a:t>l</a:t>
            </a:r>
            <a:r>
              <a:rPr lang="en-GB" sz="3200" i="1" dirty="0" smtClean="0"/>
              <a:t>exical prepositions</a:t>
            </a:r>
            <a:endParaRPr lang="en-GB" sz="3200" i="1" dirty="0"/>
          </a:p>
        </p:txBody>
      </p:sp>
      <p:sp>
        <p:nvSpPr>
          <p:cNvPr id="8" name="矩形 7"/>
          <p:cNvSpPr/>
          <p:nvPr/>
        </p:nvSpPr>
        <p:spPr>
          <a:xfrm>
            <a:off x="4283968" y="37170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i="1" dirty="0"/>
              <a:t>f</a:t>
            </a:r>
            <a:r>
              <a:rPr lang="en-GB" sz="3200" i="1" dirty="0" smtClean="0"/>
              <a:t>unctional prepositions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6709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Another functional category: </a:t>
            </a:r>
            <a:br>
              <a:rPr lang="en-GB" dirty="0" smtClean="0"/>
            </a:br>
            <a:r>
              <a:rPr lang="en-GB" dirty="0" smtClean="0"/>
              <a:t>functional prepositions (2)</a:t>
            </a:r>
            <a:endParaRPr lang="en-GB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‘some prepositions have become </a:t>
            </a:r>
            <a:endParaRPr lang="en-GB" sz="3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prstClr val="black"/>
                </a:solidFill>
              </a:rPr>
              <a:t>	</a:t>
            </a:r>
            <a:r>
              <a:rPr lang="en-GB" dirty="0" smtClean="0">
                <a:solidFill>
                  <a:prstClr val="black"/>
                </a:solidFill>
              </a:rPr>
              <a:t>	        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prstClr val="black"/>
                </a:solidFill>
              </a:rPr>
              <a:t>		</a:t>
            </a:r>
            <a:endParaRPr lang="en-GB" sz="3200" i="1" dirty="0" smtClean="0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600" y="4149080"/>
            <a:ext cx="75095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i.e. these prepositions are semantically weaker i.e. ‘semantically bleached’. ‘Semantic bleaching’ is a characteristic of </a:t>
            </a:r>
            <a:r>
              <a:rPr lang="en-GB" sz="3200" dirty="0" err="1" smtClean="0">
                <a:solidFill>
                  <a:prstClr val="black"/>
                </a:solidFill>
              </a:rPr>
              <a:t>grammaticalization</a:t>
            </a:r>
            <a:r>
              <a:rPr lang="en-GB" sz="3200" dirty="0" smtClean="0">
                <a:solidFill>
                  <a:prstClr val="black"/>
                </a:solidFill>
              </a:rPr>
              <a:t>. </a:t>
            </a:r>
            <a:endParaRPr lang="en-GB" dirty="0"/>
          </a:p>
        </p:txBody>
      </p:sp>
      <p:sp>
        <p:nvSpPr>
          <p:cNvPr id="3" name="矩形 2"/>
          <p:cNvSpPr/>
          <p:nvPr/>
        </p:nvSpPr>
        <p:spPr>
          <a:xfrm>
            <a:off x="323528" y="2052137"/>
            <a:ext cx="271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err="1" smtClean="0"/>
              <a:t>grammaticised</a:t>
            </a:r>
            <a:endParaRPr lang="en-GB" sz="3200" b="1" dirty="0"/>
          </a:p>
        </p:txBody>
      </p:sp>
      <p:sp>
        <p:nvSpPr>
          <p:cNvPr id="7" name="矩形 6"/>
          <p:cNvSpPr/>
          <p:nvPr/>
        </p:nvSpPr>
        <p:spPr>
          <a:xfrm>
            <a:off x="323528" y="2052137"/>
            <a:ext cx="7941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			(i.e. </a:t>
            </a:r>
            <a:r>
              <a:rPr lang="en-GB" sz="3200" dirty="0" err="1" smtClean="0"/>
              <a:t>grammaticalized</a:t>
            </a:r>
            <a:r>
              <a:rPr lang="en-GB" sz="3200" dirty="0" smtClean="0"/>
              <a:t> as functional)</a:t>
            </a:r>
            <a:endParaRPr lang="en-GB" sz="3200" dirty="0"/>
          </a:p>
        </p:txBody>
      </p:sp>
      <p:sp>
        <p:nvSpPr>
          <p:cNvPr id="8" name="矩形 7"/>
          <p:cNvSpPr/>
          <p:nvPr/>
        </p:nvSpPr>
        <p:spPr>
          <a:xfrm>
            <a:off x="341721" y="257942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		in the sense of having specific syntactic roles in the language that are not determined by their </a:t>
            </a:r>
            <a:endParaRPr lang="en-GB" sz="3200" dirty="0"/>
          </a:p>
        </p:txBody>
      </p:sp>
      <p:sp>
        <p:nvSpPr>
          <p:cNvPr id="9" name="矩形 8"/>
          <p:cNvSpPr/>
          <p:nvPr/>
        </p:nvSpPr>
        <p:spPr>
          <a:xfrm>
            <a:off x="3707423" y="359047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/>
              <a:t>m</a:t>
            </a:r>
            <a:r>
              <a:rPr lang="en-GB" sz="3200" dirty="0" smtClean="0"/>
              <a:t>eanings.’</a:t>
            </a:r>
            <a:endParaRPr lang="en-GB" sz="3200" dirty="0"/>
          </a:p>
        </p:txBody>
      </p:sp>
      <p:sp>
        <p:nvSpPr>
          <p:cNvPr id="10" name="矩形 9"/>
          <p:cNvSpPr/>
          <p:nvPr/>
        </p:nvSpPr>
        <p:spPr>
          <a:xfrm>
            <a:off x="3851920" y="5738065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dirty="0" smtClean="0"/>
              <a:t>This could be a genuine case of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1337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‘Semantic bleaching’ and Minimalism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Autofit/>
          </a:bodyPr>
          <a:lstStyle/>
          <a:p>
            <a:r>
              <a:rPr lang="en-GB" dirty="0" smtClean="0"/>
              <a:t>Radford (1997, 2004): </a:t>
            </a:r>
            <a:r>
              <a:rPr lang="en-GB" i="1" dirty="0" smtClean="0"/>
              <a:t>lexical </a:t>
            </a:r>
            <a:r>
              <a:rPr lang="en-GB" dirty="0" smtClean="0"/>
              <a:t>items have antonyms (i.e. words with opposite meanings) whereas </a:t>
            </a:r>
            <a:r>
              <a:rPr lang="en-GB" i="1" dirty="0" smtClean="0"/>
              <a:t>functional </a:t>
            </a:r>
            <a:r>
              <a:rPr lang="en-GB" dirty="0" smtClean="0"/>
              <a:t>ones do not. 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6" y="3212976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Grammaticailzation</a:t>
            </a:r>
            <a:r>
              <a:rPr lang="en-GB" sz="3200" dirty="0" smtClean="0"/>
              <a:t>, which entails </a:t>
            </a:r>
            <a:r>
              <a:rPr lang="en-GB" sz="3200" i="1" dirty="0" smtClean="0"/>
              <a:t>lexical </a:t>
            </a:r>
            <a:r>
              <a:rPr lang="en-GB" sz="3200" dirty="0" smtClean="0"/>
              <a:t>&gt; </a:t>
            </a:r>
            <a:r>
              <a:rPr lang="en-GB" sz="3200" i="1" dirty="0" smtClean="0"/>
              <a:t>functional</a:t>
            </a:r>
            <a:r>
              <a:rPr lang="en-GB" sz="3200" dirty="0" smtClean="0"/>
              <a:t>, therefore entails </a:t>
            </a:r>
            <a:r>
              <a:rPr lang="en-GB" sz="3200" i="1" dirty="0" smtClean="0"/>
              <a:t>semantic bleaching.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573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Lexical Ps </a:t>
            </a:r>
            <a:r>
              <a:rPr lang="en-GB" dirty="0" err="1" smtClean="0"/>
              <a:t>vs</a:t>
            </a:r>
            <a:r>
              <a:rPr lang="en-GB" dirty="0" smtClean="0"/>
              <a:t> Functional Ps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en-GB" dirty="0" smtClean="0"/>
              <a:t>English </a:t>
            </a:r>
            <a:r>
              <a:rPr lang="en-GB" i="1" dirty="0" smtClean="0"/>
              <a:t>of</a:t>
            </a:r>
            <a:r>
              <a:rPr lang="en-GB" dirty="0" smtClean="0"/>
              <a:t>: ‘</a:t>
            </a:r>
            <a:r>
              <a:rPr lang="en-GB" i="1" dirty="0" smtClean="0"/>
              <a:t>Of </a:t>
            </a:r>
            <a:r>
              <a:rPr lang="en-GB" dirty="0" smtClean="0"/>
              <a:t>is the most highly </a:t>
            </a:r>
            <a:r>
              <a:rPr lang="en-GB" dirty="0" err="1" smtClean="0"/>
              <a:t>grammaticised</a:t>
            </a:r>
            <a:r>
              <a:rPr lang="en-GB" dirty="0" smtClean="0"/>
              <a:t> of all prepositions. Its original basic locative meaning was that of </a:t>
            </a:r>
            <a:r>
              <a:rPr lang="en-GB" i="1" dirty="0" smtClean="0"/>
              <a:t>away</a:t>
            </a:r>
            <a:r>
              <a:rPr lang="en-GB" dirty="0" smtClean="0"/>
              <a:t>/</a:t>
            </a:r>
            <a:r>
              <a:rPr lang="en-GB" i="1" dirty="0" smtClean="0"/>
              <a:t>from, </a:t>
            </a:r>
            <a:r>
              <a:rPr lang="en-GB" dirty="0" smtClean="0"/>
              <a:t>indicating source…’ (CGEL (2002:658)) 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971600" y="4149080"/>
            <a:ext cx="7509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The antonym of Old English </a:t>
            </a:r>
            <a:r>
              <a:rPr lang="en-GB" sz="3200" i="1" dirty="0" smtClean="0">
                <a:solidFill>
                  <a:prstClr val="black"/>
                </a:solidFill>
              </a:rPr>
              <a:t>of </a:t>
            </a:r>
            <a:r>
              <a:rPr lang="en-GB" sz="3200" dirty="0" smtClean="0">
                <a:solidFill>
                  <a:prstClr val="black"/>
                </a:solidFill>
              </a:rPr>
              <a:t>was therefore </a:t>
            </a:r>
            <a:r>
              <a:rPr lang="en-GB" sz="3200" i="1" dirty="0" smtClean="0">
                <a:solidFill>
                  <a:prstClr val="black"/>
                </a:solidFill>
              </a:rPr>
              <a:t>to</a:t>
            </a:r>
            <a:r>
              <a:rPr lang="en-GB" sz="3200" dirty="0" smtClean="0">
                <a:solidFill>
                  <a:prstClr val="black"/>
                </a:solidFill>
              </a:rPr>
              <a:t>, which</a:t>
            </a:r>
            <a:r>
              <a:rPr lang="en-GB" sz="3200" i="1" dirty="0" smtClean="0">
                <a:solidFill>
                  <a:prstClr val="black"/>
                </a:solidFill>
              </a:rPr>
              <a:t> </a:t>
            </a:r>
            <a:r>
              <a:rPr lang="en-GB" sz="3200" dirty="0" smtClean="0">
                <a:solidFill>
                  <a:prstClr val="black"/>
                </a:solidFill>
              </a:rPr>
              <a:t>denotes direction. 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971600" y="5226298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Old English </a:t>
            </a:r>
            <a:r>
              <a:rPr lang="en-GB" sz="3200" i="1" dirty="0" smtClean="0"/>
              <a:t>of </a:t>
            </a:r>
            <a:r>
              <a:rPr lang="en-GB" sz="3200" dirty="0" smtClean="0"/>
              <a:t>and </a:t>
            </a:r>
            <a:r>
              <a:rPr lang="en-GB" sz="3200" i="1" dirty="0" smtClean="0"/>
              <a:t>to </a:t>
            </a:r>
            <a:r>
              <a:rPr lang="en-GB" sz="3200" dirty="0" smtClean="0"/>
              <a:t>were</a:t>
            </a:r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1005911" y="5811073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lexical prepositions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428623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Lexical Ps </a:t>
            </a:r>
            <a:r>
              <a:rPr lang="en-GB" dirty="0" err="1" smtClean="0"/>
              <a:t>vs</a:t>
            </a:r>
            <a:r>
              <a:rPr lang="en-GB" dirty="0" smtClean="0"/>
              <a:t> functional Ps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lang="en-GB" smtClean="0"/>
              <a:t>English </a:t>
            </a:r>
            <a:r>
              <a:rPr lang="en-GB" i="1" smtClean="0"/>
              <a:t>of</a:t>
            </a:r>
            <a:r>
              <a:rPr lang="en-GB" smtClean="0"/>
              <a:t>: ‘… but this (</a:t>
            </a:r>
            <a:r>
              <a:rPr lang="en-GB" i="1" smtClean="0"/>
              <a:t>of </a:t>
            </a:r>
            <a:r>
              <a:rPr lang="en-GB" smtClean="0"/>
              <a:t>indicating source) disappeared early on… it is used predominantly… in PPs with complement function.’ (CGEL (2002:658))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6" y="3692931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Modern English </a:t>
            </a:r>
            <a:r>
              <a:rPr lang="en-GB" sz="3200" i="1" dirty="0" smtClean="0"/>
              <a:t>of </a:t>
            </a:r>
            <a:r>
              <a:rPr lang="en-GB" sz="3200" dirty="0" smtClean="0"/>
              <a:t>denotes complement, and as such it has no clear antonyms. It has therefore undergone </a:t>
            </a:r>
            <a:r>
              <a:rPr lang="en-GB" sz="3200" dirty="0" err="1" smtClean="0"/>
              <a:t>grammaticalization</a:t>
            </a:r>
            <a:r>
              <a:rPr lang="en-GB" sz="3200" dirty="0" smtClean="0"/>
              <a:t> as it has gone from a 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755576" y="5770766"/>
            <a:ext cx="345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/>
              <a:t>l</a:t>
            </a:r>
            <a:r>
              <a:rPr lang="en-GB" sz="3200" i="1" dirty="0" smtClean="0"/>
              <a:t>exical </a:t>
            </a:r>
            <a:r>
              <a:rPr lang="en-GB" sz="3200" dirty="0" smtClean="0"/>
              <a:t>preposition</a:t>
            </a:r>
            <a:endParaRPr lang="en-GB" sz="3200" i="1" dirty="0"/>
          </a:p>
        </p:txBody>
      </p:sp>
      <p:sp>
        <p:nvSpPr>
          <p:cNvPr id="6" name="矩形 5"/>
          <p:cNvSpPr/>
          <p:nvPr/>
        </p:nvSpPr>
        <p:spPr>
          <a:xfrm>
            <a:off x="3923928" y="5733256"/>
            <a:ext cx="1277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t</a:t>
            </a:r>
            <a:r>
              <a:rPr lang="en-GB" sz="3200" dirty="0" smtClean="0"/>
              <a:t>o a </a:t>
            </a:r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4716016" y="573325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i="1" dirty="0"/>
              <a:t>f</a:t>
            </a:r>
            <a:r>
              <a:rPr lang="en-GB" sz="3200" i="1" dirty="0" smtClean="0"/>
              <a:t>unctional </a:t>
            </a:r>
            <a:r>
              <a:rPr lang="en-GB" sz="3200" dirty="0" smtClean="0"/>
              <a:t>preposition. 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179796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are the functional prepositions in Romance?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 fontScale="92500" lnSpcReduction="10000"/>
          </a:bodyPr>
          <a:lstStyle/>
          <a:p>
            <a:r>
              <a:rPr lang="en-GB" i="1" dirty="0" smtClean="0"/>
              <a:t> </a:t>
            </a:r>
            <a:r>
              <a:rPr lang="en-GB" sz="3500" i="1" dirty="0" smtClean="0"/>
              <a:t>De </a:t>
            </a:r>
            <a:r>
              <a:rPr lang="en-GB" sz="3500" dirty="0" smtClean="0"/>
              <a:t>denotes spatial source: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i="1" dirty="0"/>
          </a:p>
        </p:txBody>
      </p:sp>
      <p:sp>
        <p:nvSpPr>
          <p:cNvPr id="4" name="矩形 3"/>
          <p:cNvSpPr/>
          <p:nvPr/>
        </p:nvSpPr>
        <p:spPr>
          <a:xfrm>
            <a:off x="899592" y="19168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 smtClean="0"/>
              <a:t>Spanish </a:t>
            </a:r>
            <a:r>
              <a:rPr lang="en-GB" sz="3200" i="1" dirty="0" err="1" smtClean="0"/>
              <a:t>vengo</a:t>
            </a:r>
            <a:r>
              <a:rPr lang="en-GB" sz="3200" i="1" dirty="0" smtClean="0"/>
              <a:t> de Madrid. 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899592" y="2501607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Ad</a:t>
            </a:r>
            <a:r>
              <a:rPr lang="en-GB" sz="3200" b="1" dirty="0" smtClean="0"/>
              <a:t> </a:t>
            </a:r>
            <a:r>
              <a:rPr lang="en-GB" sz="3200" dirty="0" smtClean="0"/>
              <a:t>denotes spatial direction. </a:t>
            </a:r>
            <a:endParaRPr lang="en-GB" sz="3200" b="1" dirty="0"/>
          </a:p>
        </p:txBody>
      </p:sp>
      <p:sp>
        <p:nvSpPr>
          <p:cNvPr id="6" name="矩形 5"/>
          <p:cNvSpPr/>
          <p:nvPr/>
        </p:nvSpPr>
        <p:spPr>
          <a:xfrm>
            <a:off x="899592" y="299695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 smtClean="0"/>
              <a:t>Spanish </a:t>
            </a:r>
            <a:r>
              <a:rPr lang="en-GB" sz="3200" i="1" dirty="0" err="1" smtClean="0"/>
              <a:t>voy</a:t>
            </a:r>
            <a:r>
              <a:rPr lang="en-GB" sz="3200" i="1" dirty="0" smtClean="0"/>
              <a:t> a Madrid. </a:t>
            </a:r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899592" y="3653152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De </a:t>
            </a:r>
            <a:r>
              <a:rPr lang="en-GB" sz="3200" dirty="0" smtClean="0"/>
              <a:t>and </a:t>
            </a:r>
            <a:r>
              <a:rPr lang="en-GB" sz="3200" i="1" dirty="0" smtClean="0"/>
              <a:t>ad </a:t>
            </a:r>
            <a:r>
              <a:rPr lang="en-GB" sz="3200" dirty="0" smtClean="0"/>
              <a:t>are therefore both lexical since they are antonyms to each other. 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397902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are the functional prepositions in Romance?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However, there are certain uses of </a:t>
            </a:r>
            <a:r>
              <a:rPr lang="en-GB" i="1" dirty="0" smtClean="0"/>
              <a:t>de </a:t>
            </a:r>
            <a:r>
              <a:rPr lang="en-GB" dirty="0" smtClean="0"/>
              <a:t>that are not lexical, since no antonyms can be found: </a:t>
            </a:r>
          </a:p>
        </p:txBody>
      </p:sp>
      <p:sp>
        <p:nvSpPr>
          <p:cNvPr id="4" name="矩形 3"/>
          <p:cNvSpPr/>
          <p:nvPr/>
        </p:nvSpPr>
        <p:spPr>
          <a:xfrm>
            <a:off x="899592" y="256490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 smtClean="0"/>
              <a:t>Spanish </a:t>
            </a:r>
            <a:r>
              <a:rPr lang="en-GB" sz="3200" i="1" dirty="0" smtClean="0"/>
              <a:t>el </a:t>
            </a:r>
            <a:r>
              <a:rPr lang="en-GB" sz="3200" i="1" dirty="0" err="1" smtClean="0"/>
              <a:t>libro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de</a:t>
            </a:r>
            <a:r>
              <a:rPr lang="en-GB" sz="3200" i="1" dirty="0" smtClean="0"/>
              <a:t> Juan</a:t>
            </a:r>
          </a:p>
          <a:p>
            <a:r>
              <a:rPr lang="en-GB" sz="3200" dirty="0" smtClean="0"/>
              <a:t>Portuguese </a:t>
            </a:r>
            <a:r>
              <a:rPr lang="en-GB" sz="3200" i="1" dirty="0" smtClean="0"/>
              <a:t>o </a:t>
            </a:r>
            <a:r>
              <a:rPr lang="en-GB" sz="3200" i="1" dirty="0" err="1" smtClean="0"/>
              <a:t>livro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do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João</a:t>
            </a:r>
            <a:endParaRPr lang="en-GB" sz="3200" i="1" dirty="0" smtClean="0"/>
          </a:p>
          <a:p>
            <a:r>
              <a:rPr lang="en-GB" sz="3200" dirty="0" err="1" smtClean="0"/>
              <a:t>Catalán</a:t>
            </a:r>
            <a:r>
              <a:rPr lang="en-GB" sz="3200" dirty="0" smtClean="0"/>
              <a:t> </a:t>
            </a:r>
            <a:r>
              <a:rPr lang="en-GB" sz="3200" i="1" dirty="0" smtClean="0"/>
              <a:t>el </a:t>
            </a:r>
            <a:r>
              <a:rPr lang="en-GB" sz="3200" i="1" dirty="0" err="1" smtClean="0"/>
              <a:t>llibre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de</a:t>
            </a:r>
            <a:r>
              <a:rPr lang="en-GB" sz="3200" i="1" dirty="0" smtClean="0"/>
              <a:t> Joan</a:t>
            </a:r>
            <a:endParaRPr lang="en-GB" sz="3200" i="1" dirty="0"/>
          </a:p>
        </p:txBody>
      </p:sp>
      <p:sp>
        <p:nvSpPr>
          <p:cNvPr id="5" name="矩形 4"/>
          <p:cNvSpPr/>
          <p:nvPr/>
        </p:nvSpPr>
        <p:spPr>
          <a:xfrm>
            <a:off x="923872" y="4132404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Spanish </a:t>
            </a:r>
            <a:r>
              <a:rPr lang="en-GB" sz="3200" i="1" dirty="0" smtClean="0"/>
              <a:t>le di un </a:t>
            </a:r>
            <a:r>
              <a:rPr lang="en-GB" sz="3200" i="1" dirty="0" err="1" smtClean="0"/>
              <a:t>libro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a</a:t>
            </a:r>
            <a:r>
              <a:rPr lang="en-GB" sz="3200" i="1" dirty="0" smtClean="0"/>
              <a:t> Juan</a:t>
            </a:r>
          </a:p>
          <a:p>
            <a:r>
              <a:rPr lang="en-GB" sz="3200" dirty="0" smtClean="0"/>
              <a:t>Portuguese </a:t>
            </a:r>
            <a:r>
              <a:rPr lang="en-GB" sz="3200" i="1" dirty="0" err="1" smtClean="0"/>
              <a:t>dei</a:t>
            </a:r>
            <a:r>
              <a:rPr lang="en-GB" sz="3200" dirty="0" err="1" smtClean="0"/>
              <a:t>-</a:t>
            </a:r>
            <a:r>
              <a:rPr lang="en-GB" sz="3200" i="1" dirty="0" err="1" smtClean="0"/>
              <a:t>lhe</a:t>
            </a:r>
            <a:r>
              <a:rPr lang="en-GB" sz="3200" i="1" dirty="0" smtClean="0"/>
              <a:t> um </a:t>
            </a:r>
            <a:r>
              <a:rPr lang="en-GB" sz="3200" i="1" dirty="0" err="1" smtClean="0"/>
              <a:t>livro</a:t>
            </a:r>
            <a:r>
              <a:rPr lang="en-GB" sz="3200" i="1" dirty="0" smtClean="0"/>
              <a:t> </a:t>
            </a:r>
            <a:r>
              <a:rPr lang="en-GB" sz="3200" b="1" i="1" dirty="0" err="1" smtClean="0"/>
              <a:t>ao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João</a:t>
            </a:r>
            <a:endParaRPr lang="en-GB" sz="3200" i="1" dirty="0" smtClean="0"/>
          </a:p>
          <a:p>
            <a:r>
              <a:rPr lang="en-GB" sz="3200" dirty="0" err="1" smtClean="0"/>
              <a:t>Catalán</a:t>
            </a:r>
            <a:r>
              <a:rPr lang="en-GB" sz="3200" dirty="0" smtClean="0"/>
              <a:t> </a:t>
            </a:r>
            <a:r>
              <a:rPr lang="en-GB" sz="3200" i="1" dirty="0" smtClean="0"/>
              <a:t>li </a:t>
            </a:r>
            <a:r>
              <a:rPr lang="en-GB" sz="3200" i="1" dirty="0" err="1" smtClean="0"/>
              <a:t>vaig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donar</a:t>
            </a:r>
            <a:r>
              <a:rPr lang="en-GB" sz="3200" i="1" dirty="0" smtClean="0"/>
              <a:t> un </a:t>
            </a:r>
            <a:r>
              <a:rPr lang="en-GB" sz="3200" i="1" dirty="0" err="1" smtClean="0"/>
              <a:t>llibre</a:t>
            </a:r>
            <a:r>
              <a:rPr lang="en-GB" sz="3200" i="1" dirty="0"/>
              <a:t> </a:t>
            </a:r>
            <a:r>
              <a:rPr lang="en-GB" sz="3200" b="1" i="1" dirty="0" smtClean="0"/>
              <a:t>a</a:t>
            </a:r>
            <a:r>
              <a:rPr lang="en-GB" sz="3200" i="1" dirty="0" smtClean="0"/>
              <a:t> Joan</a:t>
            </a:r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959513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dirty="0" smtClean="0"/>
              <a:t>GRAMMATICAL RELATION: OBJ</a:t>
            </a:r>
            <a:endParaRPr lang="en-GB" sz="3600" dirty="0"/>
          </a:p>
        </p:txBody>
      </p:sp>
      <p:sp>
        <p:nvSpPr>
          <p:cNvPr id="7" name="矩形 6"/>
          <p:cNvSpPr/>
          <p:nvPr/>
        </p:nvSpPr>
        <p:spPr>
          <a:xfrm>
            <a:off x="5804520" y="290196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dirty="0" smtClean="0"/>
              <a:t>GRAMMATICAL RELATION</a:t>
            </a:r>
            <a:endParaRPr lang="en-GB" sz="3600" dirty="0"/>
          </a:p>
        </p:txBody>
      </p:sp>
      <p:sp>
        <p:nvSpPr>
          <p:cNvPr id="8" name="矩形 7"/>
          <p:cNvSpPr/>
          <p:nvPr/>
        </p:nvSpPr>
        <p:spPr>
          <a:xfrm>
            <a:off x="1379783" y="126876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There are no antonyms for </a:t>
            </a:r>
            <a:r>
              <a:rPr lang="en-GB" sz="3200" i="1" dirty="0" smtClean="0"/>
              <a:t>de </a:t>
            </a:r>
            <a:r>
              <a:rPr lang="en-GB" sz="3200" dirty="0" smtClean="0"/>
              <a:t>or </a:t>
            </a:r>
            <a:r>
              <a:rPr lang="en-GB" sz="3200" i="1" dirty="0" smtClean="0"/>
              <a:t>ad</a:t>
            </a:r>
            <a:r>
              <a:rPr lang="en-GB" sz="3200" dirty="0" smtClean="0"/>
              <a:t>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3056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syntactic category of functional prepositions?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(lexical) prepositions are Ps, what is the syntactic category of functional prepositions? </a:t>
            </a:r>
          </a:p>
          <a:p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899592" y="256490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 smtClean="0"/>
              <a:t>Spanish </a:t>
            </a:r>
            <a:r>
              <a:rPr lang="en-GB" sz="3200" i="1" dirty="0" smtClean="0"/>
              <a:t>el </a:t>
            </a:r>
            <a:r>
              <a:rPr lang="en-GB" sz="3200" i="1" dirty="0" err="1" smtClean="0"/>
              <a:t>libro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de</a:t>
            </a:r>
            <a:r>
              <a:rPr lang="en-GB" sz="3200" i="1" dirty="0" smtClean="0"/>
              <a:t> Juan</a:t>
            </a:r>
          </a:p>
          <a:p>
            <a:r>
              <a:rPr lang="en-GB" sz="3200" dirty="0" smtClean="0"/>
              <a:t>Portuguese </a:t>
            </a:r>
            <a:r>
              <a:rPr lang="en-GB" sz="3200" i="1" dirty="0" smtClean="0"/>
              <a:t>o </a:t>
            </a:r>
            <a:r>
              <a:rPr lang="en-GB" sz="3200" i="1" dirty="0" err="1" smtClean="0"/>
              <a:t>livro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do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João</a:t>
            </a:r>
            <a:endParaRPr lang="en-GB" sz="3200" i="1" dirty="0" smtClean="0"/>
          </a:p>
          <a:p>
            <a:r>
              <a:rPr lang="en-GB" sz="3200" dirty="0" err="1" smtClean="0"/>
              <a:t>Catalán</a:t>
            </a:r>
            <a:r>
              <a:rPr lang="en-GB" sz="3200" dirty="0" smtClean="0"/>
              <a:t> </a:t>
            </a:r>
            <a:r>
              <a:rPr lang="en-GB" sz="3200" i="1" dirty="0" smtClean="0"/>
              <a:t>el </a:t>
            </a:r>
            <a:r>
              <a:rPr lang="en-GB" sz="3200" i="1" dirty="0" err="1" smtClean="0"/>
              <a:t>llibre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de</a:t>
            </a:r>
            <a:r>
              <a:rPr lang="en-GB" sz="3200" i="1" dirty="0" smtClean="0"/>
              <a:t> Joan</a:t>
            </a:r>
            <a:endParaRPr lang="en-GB" sz="3200" i="1" dirty="0"/>
          </a:p>
        </p:txBody>
      </p:sp>
      <p:sp>
        <p:nvSpPr>
          <p:cNvPr id="5" name="矩形 4"/>
          <p:cNvSpPr/>
          <p:nvPr/>
        </p:nvSpPr>
        <p:spPr>
          <a:xfrm>
            <a:off x="923872" y="4717179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Spanish </a:t>
            </a:r>
            <a:r>
              <a:rPr lang="en-GB" sz="3200" i="1" dirty="0" smtClean="0"/>
              <a:t>le di un </a:t>
            </a:r>
            <a:r>
              <a:rPr lang="en-GB" sz="3200" i="1" dirty="0" err="1" smtClean="0"/>
              <a:t>libro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a</a:t>
            </a:r>
            <a:r>
              <a:rPr lang="en-GB" sz="3200" i="1" dirty="0" smtClean="0"/>
              <a:t> Juan</a:t>
            </a:r>
          </a:p>
          <a:p>
            <a:r>
              <a:rPr lang="en-GB" sz="3200" dirty="0" smtClean="0"/>
              <a:t>Portuguese </a:t>
            </a:r>
            <a:r>
              <a:rPr lang="en-GB" sz="3200" i="1" dirty="0" err="1" smtClean="0"/>
              <a:t>dei</a:t>
            </a:r>
            <a:r>
              <a:rPr lang="en-GB" sz="3200" dirty="0" err="1" smtClean="0"/>
              <a:t>-</a:t>
            </a:r>
            <a:r>
              <a:rPr lang="en-GB" sz="3200" i="1" dirty="0" err="1" smtClean="0"/>
              <a:t>lhe</a:t>
            </a:r>
            <a:r>
              <a:rPr lang="en-GB" sz="3200" i="1" dirty="0" smtClean="0"/>
              <a:t> um </a:t>
            </a:r>
            <a:r>
              <a:rPr lang="en-GB" sz="3200" i="1" dirty="0" err="1" smtClean="0"/>
              <a:t>livro</a:t>
            </a:r>
            <a:r>
              <a:rPr lang="en-GB" sz="3200" i="1" dirty="0" smtClean="0"/>
              <a:t> </a:t>
            </a:r>
            <a:r>
              <a:rPr lang="en-GB" sz="3200" b="1" i="1" dirty="0" err="1" smtClean="0"/>
              <a:t>ao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João</a:t>
            </a:r>
            <a:endParaRPr lang="en-GB" sz="3200" i="1" dirty="0" smtClean="0"/>
          </a:p>
          <a:p>
            <a:r>
              <a:rPr lang="en-GB" sz="3200" dirty="0" err="1" smtClean="0"/>
              <a:t>Catalán</a:t>
            </a:r>
            <a:r>
              <a:rPr lang="en-GB" sz="3200" dirty="0" smtClean="0"/>
              <a:t> </a:t>
            </a:r>
            <a:r>
              <a:rPr lang="en-GB" sz="3200" i="1" dirty="0" smtClean="0"/>
              <a:t>li </a:t>
            </a:r>
            <a:r>
              <a:rPr lang="en-GB" sz="3200" i="1" dirty="0" err="1" smtClean="0"/>
              <a:t>vaig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donar</a:t>
            </a:r>
            <a:r>
              <a:rPr lang="en-GB" sz="3200" i="1" dirty="0" smtClean="0"/>
              <a:t> un </a:t>
            </a:r>
            <a:r>
              <a:rPr lang="en-GB" sz="3200" i="1" dirty="0" err="1" smtClean="0"/>
              <a:t>llibre</a:t>
            </a:r>
            <a:r>
              <a:rPr lang="en-GB" sz="3200" i="1" dirty="0"/>
              <a:t> </a:t>
            </a:r>
            <a:r>
              <a:rPr lang="en-GB" sz="3200" b="1" i="1" dirty="0" smtClean="0"/>
              <a:t>a</a:t>
            </a:r>
            <a:r>
              <a:rPr lang="en-GB" sz="3200" i="1" dirty="0" smtClean="0"/>
              <a:t> Joan</a:t>
            </a:r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923872" y="4132404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Latin </a:t>
            </a:r>
            <a:r>
              <a:rPr lang="en-GB" sz="3200" i="1" dirty="0" smtClean="0"/>
              <a:t>LIBER IOHANN</a:t>
            </a:r>
            <a:r>
              <a:rPr lang="en-GB" sz="3200" dirty="0" smtClean="0"/>
              <a:t>-</a:t>
            </a:r>
            <a:r>
              <a:rPr lang="en-GB" sz="3200" i="1" dirty="0" smtClean="0"/>
              <a:t>I</a:t>
            </a:r>
            <a:r>
              <a:rPr lang="en-GB" sz="3200" dirty="0" smtClean="0"/>
              <a:t> (genitive)</a:t>
            </a:r>
            <a:endParaRPr lang="en-GB" sz="3200" dirty="0"/>
          </a:p>
        </p:txBody>
      </p:sp>
      <p:sp>
        <p:nvSpPr>
          <p:cNvPr id="9" name="矩形 8"/>
          <p:cNvSpPr/>
          <p:nvPr/>
        </p:nvSpPr>
        <p:spPr>
          <a:xfrm>
            <a:off x="867722" y="6273225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Latin </a:t>
            </a:r>
            <a:r>
              <a:rPr lang="en-GB" sz="3200" i="1" dirty="0" smtClean="0"/>
              <a:t>LIBRUM IOHANN-O </a:t>
            </a:r>
            <a:r>
              <a:rPr lang="en-GB" sz="3200" dirty="0" smtClean="0"/>
              <a:t>(dative) </a:t>
            </a:r>
            <a:r>
              <a:rPr lang="en-GB" sz="3200" i="1" dirty="0" smtClean="0"/>
              <a:t>DEDI.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321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syntactic category of functional prepositions (2)?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Vincent and van </a:t>
            </a:r>
            <a:r>
              <a:rPr lang="en-GB" dirty="0" err="1" smtClean="0"/>
              <a:t>Kemenade</a:t>
            </a:r>
            <a:r>
              <a:rPr lang="en-GB" dirty="0" smtClean="0"/>
              <a:t> (1997:6-8), nouns that are case-marked are categorised as K(case)Ps. 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467544" y="2996952"/>
            <a:ext cx="76085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If Romance </a:t>
            </a:r>
            <a:r>
              <a:rPr lang="en-GB" sz="3200" i="1" dirty="0" smtClean="0"/>
              <a:t>de </a:t>
            </a:r>
            <a:r>
              <a:rPr lang="en-GB" sz="3200" dirty="0" smtClean="0"/>
              <a:t>+ NP is functionally equivalent to Latin genitive, and if </a:t>
            </a:r>
            <a:r>
              <a:rPr lang="en-GB" sz="3200" i="1" dirty="0" smtClean="0"/>
              <a:t>ad </a:t>
            </a:r>
            <a:r>
              <a:rPr lang="en-GB" sz="3200" dirty="0" smtClean="0"/>
              <a:t>+ NP to Latin dative, these functional uses of </a:t>
            </a:r>
            <a:r>
              <a:rPr lang="en-GB" sz="3200" i="1" dirty="0" smtClean="0"/>
              <a:t>de </a:t>
            </a:r>
            <a:r>
              <a:rPr lang="en-GB" sz="3200" dirty="0" smtClean="0"/>
              <a:t>and </a:t>
            </a:r>
            <a:r>
              <a:rPr lang="en-GB" sz="3200" i="1" dirty="0" smtClean="0"/>
              <a:t>ad </a:t>
            </a:r>
            <a:r>
              <a:rPr lang="en-GB" sz="3200" dirty="0" smtClean="0"/>
              <a:t>can therefore be considered K(case)Ps. </a:t>
            </a:r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611560" y="5059055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Lightfoot (1999:121): Modern English </a:t>
            </a:r>
            <a:r>
              <a:rPr lang="en-GB" sz="3200" i="1" dirty="0" smtClean="0"/>
              <a:t>of </a:t>
            </a:r>
            <a:r>
              <a:rPr lang="en-GB" sz="3200" dirty="0" smtClean="0"/>
              <a:t>is a case-marker, as it is functionally equivalent to Old English genitive.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0321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and syntactic change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is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? </a:t>
            </a:r>
          </a:p>
          <a:p>
            <a:r>
              <a:rPr lang="en-GB" sz="2400" i="1" dirty="0" smtClean="0"/>
              <a:t> </a:t>
            </a:r>
          </a:p>
          <a:p>
            <a:endParaRPr lang="en-GB" sz="2400" i="1" dirty="0"/>
          </a:p>
          <a:p>
            <a:endParaRPr lang="en-GB" sz="2400" i="1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83568" y="1772816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Campbell and </a:t>
            </a:r>
            <a:r>
              <a:rPr lang="en-GB" sz="2400" dirty="0" err="1" smtClean="0"/>
              <a:t>Janda</a:t>
            </a:r>
            <a:r>
              <a:rPr lang="en-GB" sz="2400" dirty="0" smtClean="0"/>
              <a:t> (2001:107)): 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717220" y="2348880"/>
            <a:ext cx="7383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‘… we are left with a notion of </a:t>
            </a:r>
            <a:r>
              <a:rPr lang="en-GB" sz="2400" dirty="0" err="1"/>
              <a:t>grammaticalization</a:t>
            </a:r>
            <a:r>
              <a:rPr lang="en-GB" sz="2400" dirty="0"/>
              <a:t> which minimally includes, at its core: </a:t>
            </a:r>
          </a:p>
        </p:txBody>
      </p:sp>
      <p:sp>
        <p:nvSpPr>
          <p:cNvPr id="7" name="矩形 6"/>
          <p:cNvSpPr/>
          <p:nvPr/>
        </p:nvSpPr>
        <p:spPr>
          <a:xfrm>
            <a:off x="3707904" y="3309084"/>
            <a:ext cx="535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&gt;</a:t>
            </a:r>
            <a:endParaRPr lang="en-GB" sz="2400" dirty="0"/>
          </a:p>
        </p:txBody>
      </p:sp>
      <p:sp>
        <p:nvSpPr>
          <p:cNvPr id="9" name="矩形 8"/>
          <p:cNvSpPr/>
          <p:nvPr/>
        </p:nvSpPr>
        <p:spPr>
          <a:xfrm>
            <a:off x="4121718" y="3309082"/>
            <a:ext cx="4342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some more grammatical element</a:t>
            </a:r>
            <a:endParaRPr lang="en-GB" sz="2400" i="1" dirty="0"/>
          </a:p>
        </p:txBody>
      </p:sp>
      <p:sp>
        <p:nvSpPr>
          <p:cNvPr id="10" name="矩形 9"/>
          <p:cNvSpPr/>
          <p:nvPr/>
        </p:nvSpPr>
        <p:spPr>
          <a:xfrm>
            <a:off x="683568" y="3306929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Some linguistic element</a:t>
            </a:r>
            <a:endParaRPr lang="en-GB" sz="2400" i="1" dirty="0"/>
          </a:p>
        </p:txBody>
      </p:sp>
      <p:sp>
        <p:nvSpPr>
          <p:cNvPr id="11" name="矩形 10"/>
          <p:cNvSpPr/>
          <p:nvPr/>
        </p:nvSpPr>
        <p:spPr>
          <a:xfrm>
            <a:off x="717220" y="4077072"/>
            <a:ext cx="7408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Grammaticalization</a:t>
            </a:r>
            <a:r>
              <a:rPr lang="en-GB" sz="2400" dirty="0" smtClean="0"/>
              <a:t> can therefore be defined as: </a:t>
            </a:r>
            <a:endParaRPr lang="en-GB" sz="2400" dirty="0"/>
          </a:p>
        </p:txBody>
      </p:sp>
      <p:sp>
        <p:nvSpPr>
          <p:cNvPr id="12" name="矩形 11"/>
          <p:cNvSpPr/>
          <p:nvPr/>
        </p:nvSpPr>
        <p:spPr>
          <a:xfrm>
            <a:off x="899592" y="4538737"/>
            <a:ext cx="1431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lexical</a:t>
            </a:r>
            <a:endParaRPr lang="en-GB" sz="2400" dirty="0"/>
          </a:p>
        </p:txBody>
      </p:sp>
      <p:sp>
        <p:nvSpPr>
          <p:cNvPr id="14" name="矩形 13"/>
          <p:cNvSpPr/>
          <p:nvPr/>
        </p:nvSpPr>
        <p:spPr>
          <a:xfrm>
            <a:off x="2591780" y="4538736"/>
            <a:ext cx="535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&gt;</a:t>
            </a:r>
            <a:endParaRPr lang="en-GB" sz="2400" dirty="0"/>
          </a:p>
        </p:txBody>
      </p:sp>
      <p:sp>
        <p:nvSpPr>
          <p:cNvPr id="16" name="矩形 15"/>
          <p:cNvSpPr/>
          <p:nvPr/>
        </p:nvSpPr>
        <p:spPr>
          <a:xfrm>
            <a:off x="3205808" y="4564294"/>
            <a:ext cx="2727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grammatical</a:t>
            </a:r>
            <a:endParaRPr lang="en-GB" sz="2400" dirty="0"/>
          </a:p>
        </p:txBody>
      </p:sp>
      <p:sp>
        <p:nvSpPr>
          <p:cNvPr id="18" name="矩形 17"/>
          <p:cNvSpPr/>
          <p:nvPr/>
        </p:nvSpPr>
        <p:spPr>
          <a:xfrm>
            <a:off x="3127287" y="5157192"/>
            <a:ext cx="3592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functional </a:t>
            </a:r>
          </a:p>
          <a:p>
            <a:r>
              <a:rPr lang="en-GB" sz="2400" dirty="0" smtClean="0"/>
              <a:t>(generative grammar)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5372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6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Ibero</a:t>
            </a:r>
            <a:r>
              <a:rPr lang="en-GB" dirty="0" smtClean="0"/>
              <a:t>-Romance KPs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Ad </a:t>
            </a:r>
            <a:r>
              <a:rPr lang="en-GB" dirty="0" smtClean="0"/>
              <a:t>+ NP accusative of animate nouns in </a:t>
            </a:r>
            <a:r>
              <a:rPr lang="en-GB" dirty="0" err="1" smtClean="0"/>
              <a:t>Ibero</a:t>
            </a:r>
            <a:r>
              <a:rPr lang="en-GB" dirty="0" smtClean="0"/>
              <a:t>-Romance: 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587279" y="2514110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Modern Spanish </a:t>
            </a:r>
            <a:r>
              <a:rPr lang="en-GB" sz="3200" i="1" dirty="0" smtClean="0"/>
              <a:t>Marta </a:t>
            </a:r>
            <a:r>
              <a:rPr lang="en-GB" sz="3200" i="1" dirty="0" err="1" smtClean="0"/>
              <a:t>insultó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a</a:t>
            </a:r>
            <a:r>
              <a:rPr lang="en-GB" sz="3200" i="1" dirty="0" smtClean="0"/>
              <a:t> un </a:t>
            </a:r>
            <a:r>
              <a:rPr lang="en-GB" sz="3200" i="1" dirty="0" err="1" smtClean="0"/>
              <a:t>compañero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3419872" y="3068960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*Marta </a:t>
            </a:r>
            <a:r>
              <a:rPr lang="en-GB" sz="3200" i="1" dirty="0" err="1" smtClean="0"/>
              <a:t>insultó</a:t>
            </a:r>
            <a:r>
              <a:rPr lang="en-GB" sz="3200" i="1" dirty="0" smtClean="0"/>
              <a:t> un </a:t>
            </a:r>
            <a:r>
              <a:rPr lang="en-GB" sz="3200" i="1" dirty="0" err="1" smtClean="0"/>
              <a:t>compañero</a:t>
            </a:r>
            <a:r>
              <a:rPr lang="en-GB" sz="3200" i="1" dirty="0" smtClean="0"/>
              <a:t> </a:t>
            </a:r>
          </a:p>
          <a:p>
            <a:r>
              <a:rPr lang="en-GB" sz="3200" dirty="0" smtClean="0"/>
              <a:t>(Bosque and </a:t>
            </a:r>
            <a:r>
              <a:rPr lang="en-GB" sz="3200" dirty="0" err="1" smtClean="0"/>
              <a:t>Demonte</a:t>
            </a:r>
            <a:r>
              <a:rPr lang="en-GB" sz="3200" dirty="0" smtClean="0"/>
              <a:t> (1999:1787))</a:t>
            </a:r>
            <a:r>
              <a:rPr lang="en-GB" sz="3200" i="1" dirty="0" smtClean="0"/>
              <a:t> </a:t>
            </a:r>
            <a:endParaRPr lang="en-GB" sz="3200" i="1" dirty="0"/>
          </a:p>
        </p:txBody>
      </p:sp>
      <p:sp>
        <p:nvSpPr>
          <p:cNvPr id="6" name="矩形 5"/>
          <p:cNvSpPr/>
          <p:nvPr/>
        </p:nvSpPr>
        <p:spPr>
          <a:xfrm>
            <a:off x="607851" y="4077072"/>
            <a:ext cx="7608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Modern Portuguese </a:t>
            </a:r>
            <a:r>
              <a:rPr lang="en-GB" sz="3200" i="1" dirty="0" err="1" smtClean="0"/>
              <a:t>ontem</a:t>
            </a:r>
            <a:r>
              <a:rPr lang="en-GB" sz="3200" i="1" dirty="0" smtClean="0"/>
              <a:t> vi </a:t>
            </a:r>
            <a:r>
              <a:rPr lang="en-GB" sz="3200" dirty="0" smtClean="0"/>
              <a:t>(</a:t>
            </a:r>
            <a:r>
              <a:rPr lang="en-GB" sz="3200" b="1" i="1" dirty="0" smtClean="0"/>
              <a:t>a</a:t>
            </a:r>
            <a:r>
              <a:rPr lang="en-GB" sz="3200" dirty="0" smtClean="0"/>
              <a:t>) </a:t>
            </a:r>
            <a:r>
              <a:rPr lang="en-GB" sz="3200" i="1" dirty="0" err="1" smtClean="0"/>
              <a:t>João</a:t>
            </a:r>
            <a:r>
              <a:rPr lang="en-GB" sz="3200" i="1" dirty="0" smtClean="0"/>
              <a:t> </a:t>
            </a:r>
            <a:r>
              <a:rPr lang="en-GB" sz="3200" dirty="0" smtClean="0"/>
              <a:t>(Willis (1974:374))</a:t>
            </a:r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683568" y="5085184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Modern </a:t>
            </a:r>
            <a:r>
              <a:rPr lang="en-GB" sz="3200" dirty="0" err="1" smtClean="0"/>
              <a:t>Catalán</a:t>
            </a:r>
            <a:r>
              <a:rPr lang="en-GB" sz="3200" dirty="0" smtClean="0"/>
              <a:t> (written) </a:t>
            </a:r>
            <a:r>
              <a:rPr lang="en-GB" sz="3200" i="1" dirty="0" err="1" smtClean="0"/>
              <a:t>veuré</a:t>
            </a:r>
            <a:r>
              <a:rPr lang="en-GB" sz="3200" i="1" dirty="0" smtClean="0"/>
              <a:t> la Maria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8" name="矩形 7"/>
          <p:cNvSpPr/>
          <p:nvPr/>
        </p:nvSpPr>
        <p:spPr>
          <a:xfrm>
            <a:off x="3419872" y="5661248"/>
            <a:ext cx="7608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(spoken) </a:t>
            </a:r>
            <a:r>
              <a:rPr lang="en-GB" sz="3200" i="1" dirty="0" err="1" smtClean="0"/>
              <a:t>veuré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a</a:t>
            </a:r>
            <a:r>
              <a:rPr lang="en-GB" sz="3200" i="1" dirty="0" smtClean="0"/>
              <a:t> la Maria </a:t>
            </a:r>
          </a:p>
          <a:p>
            <a:r>
              <a:rPr lang="en-GB" sz="3200" dirty="0" smtClean="0"/>
              <a:t>(</a:t>
            </a:r>
            <a:r>
              <a:rPr lang="en-GB" sz="3200" dirty="0" err="1" smtClean="0"/>
              <a:t>Hualde</a:t>
            </a:r>
            <a:r>
              <a:rPr lang="en-GB" sz="3200" dirty="0" smtClean="0"/>
              <a:t> (1992:86-87))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7093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</a:t>
            </a:r>
            <a:r>
              <a:rPr lang="en-GB" i="1" dirty="0" smtClean="0"/>
              <a:t>ad </a:t>
            </a:r>
            <a:r>
              <a:rPr lang="en-GB" dirty="0" smtClean="0"/>
              <a:t>(1)</a:t>
            </a:r>
            <a:r>
              <a:rPr lang="en-GB" i="1" dirty="0" smtClean="0"/>
              <a:t>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Latin/Romance </a:t>
            </a:r>
            <a:r>
              <a:rPr lang="en-GB" i="1" dirty="0" smtClean="0"/>
              <a:t>ad </a:t>
            </a:r>
            <a:r>
              <a:rPr lang="en-GB" dirty="0" smtClean="0"/>
              <a:t>has therefore </a:t>
            </a:r>
            <a:r>
              <a:rPr lang="en-GB" dirty="0" err="1" smtClean="0"/>
              <a:t>grammaticalized</a:t>
            </a:r>
            <a:r>
              <a:rPr lang="en-GB" dirty="0" smtClean="0"/>
              <a:t> as a dative KP as well as an accusative KP of animate nouns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11" name="矩形 10"/>
          <p:cNvSpPr/>
          <p:nvPr/>
        </p:nvSpPr>
        <p:spPr>
          <a:xfrm>
            <a:off x="779857" y="2924944"/>
            <a:ext cx="76085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Ad </a:t>
            </a:r>
            <a:r>
              <a:rPr lang="en-GB" sz="3200" dirty="0" smtClean="0"/>
              <a:t>marking dative and accusative of animate nouns is cross-linguistically paralleled (</a:t>
            </a:r>
            <a:r>
              <a:rPr lang="en-GB" sz="3200" dirty="0" err="1" smtClean="0"/>
              <a:t>cf</a:t>
            </a:r>
            <a:r>
              <a:rPr lang="en-GB" sz="3200" dirty="0" smtClean="0"/>
              <a:t> English </a:t>
            </a:r>
            <a:r>
              <a:rPr lang="en-GB" sz="3200" i="1" dirty="0" smtClean="0"/>
              <a:t>to </a:t>
            </a:r>
            <a:r>
              <a:rPr lang="en-GB" sz="3200" dirty="0" smtClean="0"/>
              <a:t>and see </a:t>
            </a:r>
            <a:r>
              <a:rPr lang="en-GB" sz="3200" dirty="0" err="1" smtClean="0"/>
              <a:t>Bossong</a:t>
            </a:r>
            <a:r>
              <a:rPr lang="en-GB" sz="3200" dirty="0" smtClean="0"/>
              <a:t> (1991)), which is another argument for the development of functional prepositions to be a genuine case of </a:t>
            </a:r>
            <a:r>
              <a:rPr lang="en-GB" sz="3200" dirty="0" err="1" smtClean="0"/>
              <a:t>grammaticalization</a:t>
            </a:r>
            <a:r>
              <a:rPr lang="en-GB" sz="3200" dirty="0" smtClean="0"/>
              <a:t>, since we have argued that </a:t>
            </a:r>
            <a:r>
              <a:rPr lang="en-GB" sz="3200" dirty="0" err="1" smtClean="0"/>
              <a:t>grammaticalization</a:t>
            </a:r>
            <a:r>
              <a:rPr lang="en-GB" sz="3200" dirty="0" smtClean="0"/>
              <a:t> is a cross-linguistic phenomenon. 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5721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</a:t>
            </a:r>
            <a:r>
              <a:rPr lang="en-GB" i="1" dirty="0" smtClean="0"/>
              <a:t>ad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Sornicola</a:t>
            </a:r>
            <a:r>
              <a:rPr lang="en-GB" dirty="0" smtClean="0"/>
              <a:t> (1998:421): ‘It strikes me that these operations (typological parallels) are </a:t>
            </a:r>
            <a:r>
              <a:rPr lang="en-GB" b="1" dirty="0" smtClean="0"/>
              <a:t>descriptively</a:t>
            </a:r>
            <a:r>
              <a:rPr lang="en-GB" dirty="0" smtClean="0"/>
              <a:t> legitimate, but they do not make us advance in the research of a diachronic </a:t>
            </a:r>
            <a:r>
              <a:rPr lang="en-GB" b="1" dirty="0" smtClean="0"/>
              <a:t>explanation</a:t>
            </a:r>
            <a:r>
              <a:rPr lang="en-GB" dirty="0" smtClean="0"/>
              <a:t>…’ (my translation and bold)</a:t>
            </a:r>
          </a:p>
          <a:p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11560" y="4077072"/>
            <a:ext cx="7608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Typological parallels are therefore not an </a:t>
            </a:r>
            <a:r>
              <a:rPr lang="en-GB" sz="3200" i="1" dirty="0" err="1" smtClean="0"/>
              <a:t>explanans</a:t>
            </a:r>
            <a:r>
              <a:rPr lang="en-GB" sz="3200" dirty="0" smtClean="0"/>
              <a:t> but an </a:t>
            </a:r>
            <a:r>
              <a:rPr lang="en-GB" sz="3200" i="1" dirty="0" err="1" smtClean="0"/>
              <a:t>explanandum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232641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agenda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therefore two related questions: 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5" y="2299811"/>
            <a:ext cx="76085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Find an explanation for the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of </a:t>
            </a:r>
            <a:r>
              <a:rPr lang="en-GB" sz="2800" i="1" dirty="0" smtClean="0"/>
              <a:t>ad </a:t>
            </a:r>
            <a:r>
              <a:rPr lang="en-GB" sz="2800" dirty="0" smtClean="0"/>
              <a:t>as KP, and Minimalism can be used as an explanatory account, since ‘structural simplification’ gives rise to typological parallels (R &amp; R (2003))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782887" y="4546580"/>
            <a:ext cx="76085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Test the theoretical adequacy of Minimalism as a model for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, especially whether the geneses of KPs conform to R &amp; R’s structural simplification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2800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agenda (2)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6" y="1412775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What are the origins of these constructions? 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1259632" y="3288886"/>
            <a:ext cx="76085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smtClean="0"/>
              <a:t>COMPARATIVE METHOD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4641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Medieval </a:t>
            </a:r>
            <a:r>
              <a:rPr lang="en-GB" dirty="0" err="1" smtClean="0"/>
              <a:t>Ibero</a:t>
            </a:r>
            <a:r>
              <a:rPr lang="en-GB" dirty="0" smtClean="0"/>
              <a:t>-Romance (1): Old Portuguese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11560" y="1196752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Old Portuguese </a:t>
            </a:r>
            <a:r>
              <a:rPr lang="en-GB" sz="3200" i="1" dirty="0" err="1" smtClean="0"/>
              <a:t>chamar</a:t>
            </a:r>
            <a:endParaRPr lang="en-GB" sz="3200" i="1" dirty="0" smtClean="0"/>
          </a:p>
          <a:p>
            <a:r>
              <a:rPr lang="en-GB" sz="3200" i="1" dirty="0" smtClean="0"/>
              <a:t>É </a:t>
            </a:r>
            <a:r>
              <a:rPr lang="en-GB" sz="3200" i="1" dirty="0" err="1" smtClean="0"/>
              <a:t>como</a:t>
            </a:r>
            <a:r>
              <a:rPr lang="en-GB" sz="3200" i="1" dirty="0" smtClean="0"/>
              <a:t> a </a:t>
            </a:r>
            <a:r>
              <a:rPr lang="en-GB" sz="3200" i="1" dirty="0" err="1" smtClean="0"/>
              <a:t>gente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chama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por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aquí</a:t>
            </a:r>
            <a:r>
              <a:rPr lang="en-GB" sz="3200" i="1" dirty="0" smtClean="0"/>
              <a:t> a </a:t>
            </a:r>
            <a:r>
              <a:rPr lang="en-GB" sz="3200" i="1" dirty="0" err="1" smtClean="0"/>
              <a:t>todos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que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veem</a:t>
            </a:r>
            <a:r>
              <a:rPr lang="en-GB" sz="3200" i="1" dirty="0" smtClean="0"/>
              <a:t> de </a:t>
            </a:r>
            <a:r>
              <a:rPr lang="en-GB" sz="3200" i="1" dirty="0" err="1" smtClean="0"/>
              <a:t>fóra</a:t>
            </a:r>
            <a:r>
              <a:rPr lang="en-GB" sz="3200" i="1" dirty="0" smtClean="0"/>
              <a:t> </a:t>
            </a:r>
            <a:r>
              <a:rPr lang="en-GB" sz="3200" dirty="0" smtClean="0"/>
              <a:t>(Meyer-</a:t>
            </a:r>
            <a:r>
              <a:rPr lang="en-GB" sz="3200" dirty="0" err="1" smtClean="0"/>
              <a:t>Lubke</a:t>
            </a:r>
            <a:r>
              <a:rPr lang="en-GB" sz="3200" dirty="0" smtClean="0"/>
              <a:t> (1899:387))</a:t>
            </a:r>
            <a:endParaRPr lang="en-GB" sz="3200" i="1" dirty="0"/>
          </a:p>
        </p:txBody>
      </p:sp>
      <p:sp>
        <p:nvSpPr>
          <p:cNvPr id="5" name="矩形 4"/>
          <p:cNvSpPr/>
          <p:nvPr/>
        </p:nvSpPr>
        <p:spPr>
          <a:xfrm>
            <a:off x="630215" y="2808663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err="1" smtClean="0"/>
              <a:t>chama</a:t>
            </a:r>
            <a:r>
              <a:rPr lang="en-GB" sz="3200" i="1" dirty="0" smtClean="0"/>
              <a:t>… a </a:t>
            </a:r>
            <a:r>
              <a:rPr lang="en-GB" sz="3200" i="1" dirty="0" err="1" smtClean="0"/>
              <a:t>todos</a:t>
            </a:r>
            <a:r>
              <a:rPr lang="en-GB" sz="3200" dirty="0" smtClean="0"/>
              <a:t>: if </a:t>
            </a:r>
            <a:r>
              <a:rPr lang="en-GB" sz="3200" i="1" dirty="0" err="1" smtClean="0"/>
              <a:t>chama</a:t>
            </a:r>
            <a:r>
              <a:rPr lang="en-GB" sz="3200" i="1" dirty="0" smtClean="0"/>
              <a:t> </a:t>
            </a:r>
            <a:r>
              <a:rPr lang="en-GB" sz="3200" dirty="0" smtClean="0"/>
              <a:t>is interpreted as ‘shout’, </a:t>
            </a:r>
            <a:r>
              <a:rPr lang="en-GB" sz="3200" i="1" dirty="0" smtClean="0"/>
              <a:t>a </a:t>
            </a:r>
            <a:r>
              <a:rPr lang="en-GB" sz="3200" i="1" dirty="0" err="1" smtClean="0"/>
              <a:t>todos</a:t>
            </a:r>
            <a:r>
              <a:rPr lang="en-GB" sz="3200" i="1" dirty="0" smtClean="0"/>
              <a:t> </a:t>
            </a:r>
            <a:r>
              <a:rPr lang="en-GB" sz="3200" dirty="0" smtClean="0"/>
              <a:t>can be interpreted as the indirect object i.e. dative</a:t>
            </a:r>
            <a:endParaRPr lang="en-GB" sz="3200" i="1" dirty="0"/>
          </a:p>
        </p:txBody>
      </p:sp>
      <p:sp>
        <p:nvSpPr>
          <p:cNvPr id="6" name="矩形 5"/>
          <p:cNvSpPr/>
          <p:nvPr/>
        </p:nvSpPr>
        <p:spPr>
          <a:xfrm>
            <a:off x="743381" y="4366786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i.e. ‘… the people are shouting (something- accusative) at all those (dative) who come from outside’</a:t>
            </a:r>
            <a:endParaRPr lang="en-GB" sz="3200" dirty="0"/>
          </a:p>
        </p:txBody>
      </p:sp>
      <p:sp>
        <p:nvSpPr>
          <p:cNvPr id="9" name="矩形 8"/>
          <p:cNvSpPr/>
          <p:nvPr/>
        </p:nvSpPr>
        <p:spPr>
          <a:xfrm>
            <a:off x="743381" y="5940569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A </a:t>
            </a:r>
            <a:r>
              <a:rPr lang="en-GB" sz="3200" dirty="0" smtClean="0"/>
              <a:t>+ NP marks dative here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16261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Medieval </a:t>
            </a:r>
            <a:r>
              <a:rPr lang="en-GB" dirty="0" err="1" smtClean="0"/>
              <a:t>Ibero</a:t>
            </a:r>
            <a:r>
              <a:rPr lang="en-GB" dirty="0" smtClean="0"/>
              <a:t>-Romance (2): Old Portuguese</a:t>
            </a: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611560" y="1196752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Old Portuguese </a:t>
            </a:r>
            <a:r>
              <a:rPr lang="en-GB" sz="3200" i="1" dirty="0" err="1" smtClean="0"/>
              <a:t>chamar</a:t>
            </a:r>
            <a:endParaRPr lang="en-GB" sz="3200" i="1" dirty="0" smtClean="0"/>
          </a:p>
          <a:p>
            <a:r>
              <a:rPr lang="en-GB" sz="3200" i="1" dirty="0" smtClean="0"/>
              <a:t>É </a:t>
            </a:r>
            <a:r>
              <a:rPr lang="en-GB" sz="3200" i="1" dirty="0" err="1" smtClean="0"/>
              <a:t>como</a:t>
            </a:r>
            <a:r>
              <a:rPr lang="en-GB" sz="3200" i="1" dirty="0" smtClean="0"/>
              <a:t> a </a:t>
            </a:r>
            <a:r>
              <a:rPr lang="en-GB" sz="3200" i="1" dirty="0" err="1" smtClean="0"/>
              <a:t>gente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chama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por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aquí</a:t>
            </a:r>
            <a:r>
              <a:rPr lang="en-GB" sz="3200" i="1" dirty="0" smtClean="0"/>
              <a:t> a </a:t>
            </a:r>
            <a:r>
              <a:rPr lang="en-GB" sz="3200" i="1" dirty="0" err="1" smtClean="0"/>
              <a:t>todos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que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veem</a:t>
            </a:r>
            <a:r>
              <a:rPr lang="en-GB" sz="3200" i="1" dirty="0" smtClean="0"/>
              <a:t> de </a:t>
            </a:r>
            <a:r>
              <a:rPr lang="en-GB" sz="3200" i="1" dirty="0" err="1" smtClean="0"/>
              <a:t>fóra</a:t>
            </a:r>
            <a:r>
              <a:rPr lang="en-GB" sz="3200" i="1" dirty="0" smtClean="0"/>
              <a:t> </a:t>
            </a:r>
            <a:r>
              <a:rPr lang="en-GB" sz="3200" dirty="0" smtClean="0"/>
              <a:t>(Meyer-</a:t>
            </a:r>
            <a:r>
              <a:rPr lang="en-GB" sz="3200" dirty="0" err="1" smtClean="0"/>
              <a:t>Lubke</a:t>
            </a:r>
            <a:r>
              <a:rPr lang="en-GB" sz="3200" dirty="0" smtClean="0"/>
              <a:t> (1899:387))</a:t>
            </a:r>
            <a:endParaRPr lang="en-GB" sz="3200" i="1" dirty="0"/>
          </a:p>
        </p:txBody>
      </p:sp>
      <p:sp>
        <p:nvSpPr>
          <p:cNvPr id="7" name="矩形 6"/>
          <p:cNvSpPr/>
          <p:nvPr/>
        </p:nvSpPr>
        <p:spPr>
          <a:xfrm>
            <a:off x="630215" y="2808663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err="1" smtClean="0"/>
              <a:t>chama</a:t>
            </a:r>
            <a:r>
              <a:rPr lang="en-GB" sz="3200" i="1" dirty="0" smtClean="0"/>
              <a:t>… a </a:t>
            </a:r>
            <a:r>
              <a:rPr lang="en-GB" sz="3200" i="1" dirty="0" err="1" smtClean="0"/>
              <a:t>todos</a:t>
            </a:r>
            <a:r>
              <a:rPr lang="en-GB" sz="3200" dirty="0" smtClean="0"/>
              <a:t>: if </a:t>
            </a:r>
            <a:r>
              <a:rPr lang="en-GB" sz="3200" i="1" dirty="0" err="1" smtClean="0"/>
              <a:t>chama</a:t>
            </a:r>
            <a:r>
              <a:rPr lang="en-GB" sz="3200" i="1" dirty="0" smtClean="0"/>
              <a:t> </a:t>
            </a:r>
            <a:r>
              <a:rPr lang="en-GB" sz="3200" dirty="0" smtClean="0"/>
              <a:t>is interpreted as ‘call’, </a:t>
            </a:r>
            <a:r>
              <a:rPr lang="en-GB" sz="3200" i="1" dirty="0" smtClean="0"/>
              <a:t>a </a:t>
            </a:r>
            <a:r>
              <a:rPr lang="en-GB" sz="3200" i="1" dirty="0" err="1" smtClean="0"/>
              <a:t>todos</a:t>
            </a:r>
            <a:r>
              <a:rPr lang="en-GB" sz="3200" i="1" dirty="0" smtClean="0"/>
              <a:t> </a:t>
            </a:r>
            <a:r>
              <a:rPr lang="en-GB" sz="3200" dirty="0" smtClean="0"/>
              <a:t>can be interpreted as the direct object i.e. accusative</a:t>
            </a:r>
            <a:endParaRPr lang="en-GB" sz="3200" i="1" dirty="0"/>
          </a:p>
        </p:txBody>
      </p:sp>
      <p:sp>
        <p:nvSpPr>
          <p:cNvPr id="8" name="矩形 7"/>
          <p:cNvSpPr/>
          <p:nvPr/>
        </p:nvSpPr>
        <p:spPr>
          <a:xfrm>
            <a:off x="743381" y="4366786"/>
            <a:ext cx="7608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i.e. ‘… the people are calling all those (accusative) who come from outside’</a:t>
            </a:r>
            <a:endParaRPr lang="en-GB" sz="3200" dirty="0"/>
          </a:p>
        </p:txBody>
      </p:sp>
      <p:sp>
        <p:nvSpPr>
          <p:cNvPr id="9" name="矩形 8"/>
          <p:cNvSpPr/>
          <p:nvPr/>
        </p:nvSpPr>
        <p:spPr>
          <a:xfrm>
            <a:off x="827584" y="5492673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A </a:t>
            </a:r>
            <a:r>
              <a:rPr lang="en-GB" sz="3200" dirty="0" smtClean="0"/>
              <a:t>+ NP marks accusative here 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400578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Medieval </a:t>
            </a:r>
            <a:r>
              <a:rPr lang="en-GB" dirty="0" err="1" smtClean="0"/>
              <a:t>Ibero</a:t>
            </a:r>
            <a:r>
              <a:rPr lang="en-GB" dirty="0" smtClean="0"/>
              <a:t>-Romance (3): Old Spanish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6" y="1268760"/>
            <a:ext cx="76085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Old Spanish </a:t>
            </a:r>
            <a:r>
              <a:rPr lang="en-GB" sz="3200" i="1" dirty="0" err="1" smtClean="0"/>
              <a:t>llamar</a:t>
            </a:r>
            <a:endParaRPr lang="en-GB" sz="3200" i="1" dirty="0" smtClean="0"/>
          </a:p>
          <a:p>
            <a:r>
              <a:rPr lang="en-GB" sz="3200" i="1" dirty="0" smtClean="0"/>
              <a:t>A </a:t>
            </a:r>
            <a:r>
              <a:rPr lang="en-GB" sz="3200" i="1" dirty="0" err="1" smtClean="0"/>
              <a:t>Minaya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Albar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Fáñez</a:t>
            </a:r>
            <a:r>
              <a:rPr lang="en-GB" sz="3200" i="1" dirty="0" smtClean="0"/>
              <a:t> e a Per </a:t>
            </a:r>
            <a:r>
              <a:rPr lang="en-GB" sz="3200" i="1" dirty="0" err="1" smtClean="0"/>
              <a:t>Vermudoz</a:t>
            </a:r>
            <a:r>
              <a:rPr lang="en-GB" sz="3200" i="1" dirty="0" smtClean="0"/>
              <a:t>… </a:t>
            </a:r>
            <a:r>
              <a:rPr lang="en-GB" sz="3200" b="1" i="1" dirty="0" smtClean="0"/>
              <a:t>los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llamó</a:t>
            </a:r>
            <a:r>
              <a:rPr lang="en-GB" sz="3200" i="1" dirty="0" smtClean="0"/>
              <a:t> </a:t>
            </a:r>
            <a:r>
              <a:rPr lang="en-GB" sz="3200" dirty="0" smtClean="0"/>
              <a:t>(</a:t>
            </a:r>
            <a:r>
              <a:rPr lang="en-GB" sz="3200" i="1" dirty="0" smtClean="0"/>
              <a:t>El </a:t>
            </a:r>
            <a:r>
              <a:rPr lang="en-GB" sz="3200" i="1" dirty="0" err="1" smtClean="0"/>
              <a:t>cantar</a:t>
            </a:r>
            <a:r>
              <a:rPr lang="en-GB" sz="3200" i="1" dirty="0" smtClean="0"/>
              <a:t> del </a:t>
            </a:r>
            <a:r>
              <a:rPr lang="en-GB" sz="3200" i="1" dirty="0" err="1" smtClean="0"/>
              <a:t>mio</a:t>
            </a:r>
            <a:r>
              <a:rPr lang="en-GB" sz="3200" i="1" dirty="0" smtClean="0"/>
              <a:t> Cid </a:t>
            </a:r>
            <a:r>
              <a:rPr lang="en-GB" sz="3200" dirty="0" smtClean="0"/>
              <a:t>1894-1895)</a:t>
            </a:r>
            <a:endParaRPr lang="en-GB" sz="3200" i="1" dirty="0" smtClean="0"/>
          </a:p>
          <a:p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778496" y="2792254"/>
            <a:ext cx="7608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A </a:t>
            </a:r>
            <a:r>
              <a:rPr lang="en-GB" sz="3200" i="1" dirty="0" err="1" smtClean="0"/>
              <a:t>Minaya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Albar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Fáñez</a:t>
            </a:r>
            <a:r>
              <a:rPr lang="en-GB" sz="3200" i="1" dirty="0" smtClean="0"/>
              <a:t> e a Per </a:t>
            </a:r>
            <a:r>
              <a:rPr lang="en-GB" sz="3200" i="1" dirty="0" err="1" smtClean="0"/>
              <a:t>Vermudoz</a:t>
            </a:r>
            <a:r>
              <a:rPr lang="en-GB" sz="3200" i="1" dirty="0" smtClean="0"/>
              <a:t>… </a:t>
            </a:r>
            <a:r>
              <a:rPr lang="en-GB" sz="3200" b="1" i="1" dirty="0" smtClean="0"/>
              <a:t>les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llamó</a:t>
            </a:r>
            <a:r>
              <a:rPr lang="en-GB" sz="3200" i="1" dirty="0" smtClean="0"/>
              <a:t> </a:t>
            </a:r>
            <a:r>
              <a:rPr lang="en-GB" sz="3200" dirty="0" smtClean="0"/>
              <a:t>(</a:t>
            </a:r>
            <a:r>
              <a:rPr lang="en-GB" sz="3200" i="1" dirty="0" smtClean="0"/>
              <a:t>El </a:t>
            </a:r>
            <a:r>
              <a:rPr lang="en-GB" sz="3200" i="1" dirty="0" err="1" smtClean="0"/>
              <a:t>cantar</a:t>
            </a:r>
            <a:r>
              <a:rPr lang="en-GB" sz="3200" i="1" dirty="0" smtClean="0"/>
              <a:t> del </a:t>
            </a:r>
            <a:r>
              <a:rPr lang="en-GB" sz="3200" i="1" dirty="0" err="1" smtClean="0"/>
              <a:t>mio</a:t>
            </a:r>
            <a:r>
              <a:rPr lang="en-GB" sz="3200" i="1" dirty="0" smtClean="0"/>
              <a:t> Cid </a:t>
            </a:r>
            <a:r>
              <a:rPr lang="en-GB" sz="3200" dirty="0" smtClean="0"/>
              <a:t>1894-1895)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247422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Medieval </a:t>
            </a:r>
            <a:r>
              <a:rPr lang="en-GB" dirty="0" err="1" smtClean="0"/>
              <a:t>Ibero</a:t>
            </a:r>
            <a:r>
              <a:rPr lang="en-GB" dirty="0" smtClean="0"/>
              <a:t>-Romance (4): Old Spanish</a:t>
            </a: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755576" y="1268760"/>
            <a:ext cx="76085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Old Spanish </a:t>
            </a:r>
            <a:r>
              <a:rPr lang="en-GB" sz="3200" i="1" dirty="0" err="1" smtClean="0"/>
              <a:t>llamar</a:t>
            </a:r>
            <a:endParaRPr lang="en-GB" sz="3200" i="1" dirty="0" smtClean="0"/>
          </a:p>
          <a:p>
            <a:r>
              <a:rPr lang="en-GB" sz="3200" i="1" dirty="0" smtClean="0"/>
              <a:t>A </a:t>
            </a:r>
            <a:r>
              <a:rPr lang="en-GB" sz="3200" i="1" dirty="0" err="1" smtClean="0"/>
              <a:t>Minaya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Albar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Fáñez</a:t>
            </a:r>
            <a:r>
              <a:rPr lang="en-GB" sz="3200" i="1" dirty="0" smtClean="0"/>
              <a:t> e a Per </a:t>
            </a:r>
            <a:r>
              <a:rPr lang="en-GB" sz="3200" i="1" dirty="0" err="1" smtClean="0"/>
              <a:t>Vermudoz</a:t>
            </a:r>
            <a:r>
              <a:rPr lang="en-GB" sz="3200" i="1" dirty="0" smtClean="0"/>
              <a:t>… </a:t>
            </a:r>
            <a:r>
              <a:rPr lang="en-GB" sz="3200" b="1" i="1" dirty="0" smtClean="0"/>
              <a:t>los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llamó</a:t>
            </a:r>
            <a:r>
              <a:rPr lang="en-GB" sz="3200" i="1" dirty="0" smtClean="0"/>
              <a:t> </a:t>
            </a:r>
            <a:r>
              <a:rPr lang="en-GB" sz="3200" dirty="0" smtClean="0"/>
              <a:t>(</a:t>
            </a:r>
            <a:r>
              <a:rPr lang="en-GB" sz="3200" i="1" dirty="0" smtClean="0"/>
              <a:t>El </a:t>
            </a:r>
            <a:r>
              <a:rPr lang="en-GB" sz="3200" i="1" dirty="0" err="1" smtClean="0"/>
              <a:t>cantar</a:t>
            </a:r>
            <a:r>
              <a:rPr lang="en-GB" sz="3200" i="1" dirty="0" smtClean="0"/>
              <a:t> del </a:t>
            </a:r>
            <a:r>
              <a:rPr lang="en-GB" sz="3200" i="1" dirty="0" err="1" smtClean="0"/>
              <a:t>mio</a:t>
            </a:r>
            <a:r>
              <a:rPr lang="en-GB" sz="3200" i="1" dirty="0" smtClean="0"/>
              <a:t> Cid </a:t>
            </a:r>
            <a:r>
              <a:rPr lang="en-GB" sz="3200" dirty="0" smtClean="0"/>
              <a:t>1894-1895)</a:t>
            </a:r>
            <a:endParaRPr lang="en-GB" sz="3200" i="1" dirty="0" smtClean="0"/>
          </a:p>
          <a:p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877979" y="2996952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Los </a:t>
            </a:r>
            <a:r>
              <a:rPr lang="en-GB" sz="3200" dirty="0" smtClean="0"/>
              <a:t>is the </a:t>
            </a:r>
            <a:r>
              <a:rPr lang="en-GB" sz="3200" b="1" dirty="0" smtClean="0"/>
              <a:t>direct</a:t>
            </a:r>
            <a:r>
              <a:rPr lang="en-GB" sz="3200" dirty="0" smtClean="0"/>
              <a:t> object pronoun and so </a:t>
            </a:r>
            <a:r>
              <a:rPr lang="en-GB" sz="3200" b="1" i="1" dirty="0" smtClean="0"/>
              <a:t>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Minaya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Albar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Fáñez</a:t>
            </a:r>
            <a:r>
              <a:rPr lang="en-GB" sz="3200" i="1" dirty="0" smtClean="0"/>
              <a:t> e </a:t>
            </a:r>
            <a:r>
              <a:rPr lang="en-GB" sz="3200" b="1" i="1" dirty="0" smtClean="0"/>
              <a:t>a</a:t>
            </a:r>
            <a:r>
              <a:rPr lang="en-GB" sz="3200" i="1" dirty="0" smtClean="0"/>
              <a:t> Per </a:t>
            </a:r>
            <a:r>
              <a:rPr lang="en-GB" sz="3200" i="1" dirty="0" err="1" smtClean="0"/>
              <a:t>Vermudoz</a:t>
            </a:r>
            <a:r>
              <a:rPr lang="en-GB" sz="3200" i="1" dirty="0" smtClean="0"/>
              <a:t> </a:t>
            </a:r>
            <a:r>
              <a:rPr lang="en-GB" sz="3200" dirty="0" smtClean="0"/>
              <a:t>marks the </a:t>
            </a:r>
            <a:r>
              <a:rPr lang="en-GB" sz="3200" b="1" dirty="0" smtClean="0"/>
              <a:t>accusative </a:t>
            </a:r>
            <a:r>
              <a:rPr lang="en-GB" sz="3200" dirty="0" smtClean="0"/>
              <a:t>case. 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30277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Medieval </a:t>
            </a:r>
            <a:r>
              <a:rPr lang="en-GB" dirty="0" err="1" smtClean="0"/>
              <a:t>Ibero</a:t>
            </a:r>
            <a:r>
              <a:rPr lang="en-GB" dirty="0" smtClean="0"/>
              <a:t>-Romance (5): Old Spanish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6" y="1268760"/>
            <a:ext cx="76085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Old Spanish </a:t>
            </a:r>
            <a:r>
              <a:rPr lang="en-GB" sz="3200" i="1" dirty="0" err="1" smtClean="0"/>
              <a:t>llamar</a:t>
            </a:r>
            <a:endParaRPr lang="en-GB" sz="3200" i="1" dirty="0" smtClean="0"/>
          </a:p>
          <a:p>
            <a:r>
              <a:rPr lang="en-GB" sz="3200" i="1" dirty="0" smtClean="0"/>
              <a:t>A </a:t>
            </a:r>
            <a:r>
              <a:rPr lang="en-GB" sz="3200" i="1" dirty="0" err="1" smtClean="0"/>
              <a:t>Minaya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Albar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Fáñez</a:t>
            </a:r>
            <a:r>
              <a:rPr lang="en-GB" sz="3200" i="1" dirty="0" smtClean="0"/>
              <a:t> e a Per </a:t>
            </a:r>
            <a:r>
              <a:rPr lang="en-GB" sz="3200" i="1" dirty="0" err="1" smtClean="0"/>
              <a:t>Vermudoz</a:t>
            </a:r>
            <a:r>
              <a:rPr lang="en-GB" sz="3200" i="1" dirty="0" smtClean="0"/>
              <a:t>… </a:t>
            </a:r>
            <a:r>
              <a:rPr lang="en-GB" sz="3200" b="1" i="1" dirty="0" smtClean="0"/>
              <a:t>les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llamó</a:t>
            </a:r>
            <a:r>
              <a:rPr lang="en-GB" sz="3200" i="1" dirty="0" smtClean="0"/>
              <a:t> </a:t>
            </a:r>
            <a:r>
              <a:rPr lang="en-GB" sz="3200" dirty="0" smtClean="0"/>
              <a:t>(</a:t>
            </a:r>
            <a:r>
              <a:rPr lang="en-GB" sz="3200" i="1" dirty="0" smtClean="0"/>
              <a:t>El </a:t>
            </a:r>
            <a:r>
              <a:rPr lang="en-GB" sz="3200" i="1" dirty="0" err="1" smtClean="0"/>
              <a:t>cantar</a:t>
            </a:r>
            <a:r>
              <a:rPr lang="en-GB" sz="3200" i="1" dirty="0" smtClean="0"/>
              <a:t> del </a:t>
            </a:r>
            <a:r>
              <a:rPr lang="en-GB" sz="3200" i="1" dirty="0" err="1" smtClean="0"/>
              <a:t>mio</a:t>
            </a:r>
            <a:r>
              <a:rPr lang="en-GB" sz="3200" i="1" dirty="0" smtClean="0"/>
              <a:t> Cid </a:t>
            </a:r>
            <a:r>
              <a:rPr lang="en-GB" sz="3200" dirty="0" smtClean="0"/>
              <a:t>1894-1895)</a:t>
            </a:r>
            <a:endParaRPr lang="en-GB" sz="3200" i="1" dirty="0" smtClean="0"/>
          </a:p>
          <a:p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907975" y="2924944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Les </a:t>
            </a:r>
            <a:r>
              <a:rPr lang="en-GB" sz="3200" dirty="0" smtClean="0"/>
              <a:t>is ambiguous, since it is either the direct object pronoun of animate nouns (</a:t>
            </a:r>
            <a:r>
              <a:rPr lang="en-GB" sz="3200" i="1" dirty="0" err="1" smtClean="0"/>
              <a:t>loísmo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vs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leísmo</a:t>
            </a:r>
            <a:r>
              <a:rPr lang="en-GB" sz="3200" dirty="0" smtClean="0"/>
              <a:t>) </a:t>
            </a:r>
            <a:endParaRPr lang="en-GB" sz="3200" i="1" dirty="0"/>
          </a:p>
        </p:txBody>
      </p:sp>
      <p:sp>
        <p:nvSpPr>
          <p:cNvPr id="6" name="矩形 5"/>
          <p:cNvSpPr/>
          <p:nvPr/>
        </p:nvSpPr>
        <p:spPr>
          <a:xfrm>
            <a:off x="922258" y="4494604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Or it is the indirect object pronoun</a:t>
            </a:r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936086" y="5079379"/>
            <a:ext cx="76085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smtClean="0"/>
              <a:t>Old Spanish </a:t>
            </a:r>
            <a:r>
              <a:rPr lang="en-GB" sz="3200" i="1" dirty="0" smtClean="0"/>
              <a:t>a </a:t>
            </a:r>
            <a:r>
              <a:rPr lang="en-GB" sz="3200" dirty="0" smtClean="0"/>
              <a:t>after </a:t>
            </a:r>
            <a:r>
              <a:rPr lang="en-GB" sz="3200" i="1" dirty="0" err="1" smtClean="0"/>
              <a:t>llamar</a:t>
            </a:r>
            <a:r>
              <a:rPr lang="en-GB" sz="3200" i="1" dirty="0" smtClean="0"/>
              <a:t> </a:t>
            </a:r>
            <a:r>
              <a:rPr lang="en-GB" sz="3200" dirty="0" smtClean="0"/>
              <a:t>is therefore either the </a:t>
            </a:r>
            <a:r>
              <a:rPr lang="en-GB" sz="3200" b="1" dirty="0" smtClean="0"/>
              <a:t>dative</a:t>
            </a:r>
            <a:r>
              <a:rPr lang="en-GB" sz="3200" dirty="0" smtClean="0"/>
              <a:t> case-marker or the </a:t>
            </a:r>
            <a:r>
              <a:rPr lang="en-GB" sz="3200" b="1" dirty="0" smtClean="0"/>
              <a:t>accusative</a:t>
            </a:r>
            <a:r>
              <a:rPr lang="en-GB" sz="3200" dirty="0" smtClean="0"/>
              <a:t> case-marker.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1734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Syntactic change and Minimalism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/>
          </a:bodyPr>
          <a:lstStyle/>
          <a:p>
            <a:r>
              <a:rPr lang="en-GB" dirty="0" smtClean="0"/>
              <a:t>Lightfoot (1999:18): ‘this model of acquisition provides far more</a:t>
            </a:r>
          </a:p>
        </p:txBody>
      </p:sp>
      <p:sp>
        <p:nvSpPr>
          <p:cNvPr id="4" name="矩形 3"/>
          <p:cNvSpPr/>
          <p:nvPr/>
        </p:nvSpPr>
        <p:spPr>
          <a:xfrm>
            <a:off x="827584" y="3255115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Lightfoot’s model, therefore, predicts that language evolution should be in the form of 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2627784" y="4793702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Random walks</a:t>
            </a:r>
            <a:endParaRPr lang="en-GB" sz="3600" dirty="0"/>
          </a:p>
        </p:txBody>
      </p:sp>
      <p:sp>
        <p:nvSpPr>
          <p:cNvPr id="6" name="矩形 5"/>
          <p:cNvSpPr/>
          <p:nvPr/>
        </p:nvSpPr>
        <p:spPr>
          <a:xfrm>
            <a:off x="3851920" y="2132856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CONTINGENT</a:t>
            </a:r>
            <a:endParaRPr lang="en-GB" sz="3200" b="1" dirty="0"/>
          </a:p>
        </p:txBody>
      </p:sp>
      <p:sp>
        <p:nvSpPr>
          <p:cNvPr id="7" name="矩形 6"/>
          <p:cNvSpPr/>
          <p:nvPr/>
        </p:nvSpPr>
        <p:spPr>
          <a:xfrm>
            <a:off x="711142" y="2179022"/>
            <a:ext cx="7937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						explanations of change than are common in the literature…’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735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Medieval </a:t>
            </a:r>
            <a:r>
              <a:rPr lang="en-GB" dirty="0" err="1" smtClean="0"/>
              <a:t>Ibero</a:t>
            </a:r>
            <a:r>
              <a:rPr lang="en-GB" dirty="0" smtClean="0"/>
              <a:t>-Romance (6): Old </a:t>
            </a:r>
            <a:r>
              <a:rPr lang="en-GB" dirty="0" err="1" smtClean="0"/>
              <a:t>Catalán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54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Latin background: </a:t>
            </a:r>
            <a:r>
              <a:rPr lang="en-GB" i="1" dirty="0" smtClean="0"/>
              <a:t>ad </a:t>
            </a:r>
            <a:r>
              <a:rPr lang="en-GB" dirty="0" smtClean="0"/>
              <a:t>marking dative (1)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11560" y="1264752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Spanish </a:t>
            </a:r>
            <a:r>
              <a:rPr lang="en-GB" sz="3200" i="1" dirty="0" err="1" smtClean="0"/>
              <a:t>llamar</a:t>
            </a:r>
            <a:r>
              <a:rPr lang="en-GB" sz="3200" i="1" dirty="0" smtClean="0"/>
              <a:t>, </a:t>
            </a:r>
            <a:r>
              <a:rPr lang="en-GB" sz="3200" dirty="0" smtClean="0"/>
              <a:t>Portuguese </a:t>
            </a:r>
            <a:r>
              <a:rPr lang="en-GB" sz="3200" i="1" dirty="0" err="1" smtClean="0"/>
              <a:t>chamar</a:t>
            </a:r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759859" y="1850255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&lt; Latin </a:t>
            </a:r>
            <a:r>
              <a:rPr lang="en-GB" sz="3200" i="1" dirty="0" err="1" smtClean="0"/>
              <a:t>clamare</a:t>
            </a:r>
            <a:endParaRPr lang="en-GB" sz="3200" dirty="0"/>
          </a:p>
        </p:txBody>
      </p:sp>
      <p:sp>
        <p:nvSpPr>
          <p:cNvPr id="8" name="矩形 7"/>
          <p:cNvSpPr/>
          <p:nvPr/>
        </p:nvSpPr>
        <p:spPr>
          <a:xfrm>
            <a:off x="778043" y="2276872"/>
            <a:ext cx="76085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/>
              <a:t>c</a:t>
            </a:r>
            <a:r>
              <a:rPr lang="en-GB" sz="3200" i="1" dirty="0" smtClean="0"/>
              <a:t>lam-o 	</a:t>
            </a:r>
            <a:r>
              <a:rPr lang="en-GB" sz="3200" b="1" i="1" dirty="0" err="1" smtClean="0"/>
              <a:t>mihi</a:t>
            </a:r>
            <a:r>
              <a:rPr lang="en-GB" sz="3200" i="1" dirty="0" smtClean="0"/>
              <a:t>… 	</a:t>
            </a:r>
            <a:r>
              <a:rPr lang="en-GB" sz="3200" i="1" dirty="0" err="1" smtClean="0"/>
              <a:t>numera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annos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tuos</a:t>
            </a:r>
            <a:endParaRPr lang="en-GB" sz="3200" i="1" dirty="0" smtClean="0"/>
          </a:p>
          <a:p>
            <a:r>
              <a:rPr lang="en-GB" sz="3200" dirty="0" smtClean="0"/>
              <a:t>shout-1SG	to.me.DAT	count     years  your</a:t>
            </a:r>
          </a:p>
          <a:p>
            <a:r>
              <a:rPr lang="en-GB" sz="3200" dirty="0" smtClean="0"/>
              <a:t>‘I shout to myself: count your years.’(Seneca) </a:t>
            </a:r>
            <a:endParaRPr lang="en-GB" sz="3200" i="1" dirty="0"/>
          </a:p>
        </p:txBody>
      </p:sp>
      <p:sp>
        <p:nvSpPr>
          <p:cNvPr id="9" name="矩形 8"/>
          <p:cNvSpPr/>
          <p:nvPr/>
        </p:nvSpPr>
        <p:spPr>
          <a:xfrm>
            <a:off x="792779" y="3717032"/>
            <a:ext cx="76085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i="1" dirty="0" smtClean="0"/>
              <a:t>Ad me </a:t>
            </a:r>
            <a:r>
              <a:rPr lang="en-GB" sz="3200" i="1" dirty="0" err="1" smtClean="0"/>
              <a:t>omnes</a:t>
            </a:r>
            <a:r>
              <a:rPr lang="en-GB" sz="3200" i="1" dirty="0" smtClean="0"/>
              <a:t> clamant, </a:t>
            </a:r>
            <a:r>
              <a:rPr lang="en-GB" sz="3200" i="1" dirty="0" err="1" smtClean="0"/>
              <a:t>Ianua</a:t>
            </a:r>
            <a:r>
              <a:rPr lang="en-GB" sz="3200" i="1" dirty="0" smtClean="0"/>
              <a:t> culpa </a:t>
            </a:r>
            <a:r>
              <a:rPr lang="en-GB" sz="3200" i="1" dirty="0" err="1" smtClean="0"/>
              <a:t>tua</a:t>
            </a:r>
            <a:r>
              <a:rPr lang="en-GB" sz="3200" i="1" dirty="0" smtClean="0"/>
              <a:t>   </a:t>
            </a:r>
            <a:r>
              <a:rPr lang="en-GB" sz="3200" i="1" dirty="0" err="1" smtClean="0"/>
              <a:t>est</a:t>
            </a:r>
            <a:r>
              <a:rPr lang="en-GB" sz="3200" dirty="0" smtClean="0"/>
              <a:t>!</a:t>
            </a:r>
          </a:p>
          <a:p>
            <a:r>
              <a:rPr lang="en-GB" sz="3200" dirty="0" smtClean="0"/>
              <a:t>To  me all         shout      </a:t>
            </a:r>
            <a:r>
              <a:rPr lang="en-GB" sz="3200" dirty="0" err="1" smtClean="0"/>
              <a:t>Ianua</a:t>
            </a:r>
            <a:r>
              <a:rPr lang="en-GB" sz="3200" dirty="0" smtClean="0"/>
              <a:t>  fault  your is</a:t>
            </a:r>
          </a:p>
          <a:p>
            <a:r>
              <a:rPr lang="en-GB" sz="3200" dirty="0" smtClean="0"/>
              <a:t>‘They all shout to me: </a:t>
            </a:r>
            <a:r>
              <a:rPr lang="en-GB" sz="3200" dirty="0" err="1" smtClean="0"/>
              <a:t>Ianua</a:t>
            </a:r>
            <a:r>
              <a:rPr lang="en-GB" sz="3200" dirty="0" smtClean="0"/>
              <a:t> is your fault!’	 </a:t>
            </a:r>
          </a:p>
          <a:p>
            <a:r>
              <a:rPr lang="en-GB" sz="3200" dirty="0" smtClean="0"/>
              <a:t>(Catullus) </a:t>
            </a:r>
            <a:endParaRPr lang="en-GB" sz="3200" dirty="0"/>
          </a:p>
        </p:txBody>
      </p:sp>
      <p:sp>
        <p:nvSpPr>
          <p:cNvPr id="11" name="矩形 10"/>
          <p:cNvSpPr/>
          <p:nvPr/>
        </p:nvSpPr>
        <p:spPr>
          <a:xfrm>
            <a:off x="792778" y="5661248"/>
            <a:ext cx="76085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Ad </a:t>
            </a:r>
            <a:r>
              <a:rPr lang="en-GB" sz="3200" dirty="0" smtClean="0"/>
              <a:t>+ NP after </a:t>
            </a:r>
            <a:r>
              <a:rPr lang="en-GB" sz="3200" i="1" dirty="0" err="1" smtClean="0"/>
              <a:t>clamare</a:t>
            </a:r>
            <a:r>
              <a:rPr lang="en-GB" sz="3200" i="1" dirty="0" smtClean="0"/>
              <a:t> </a:t>
            </a:r>
            <a:r>
              <a:rPr lang="en-GB" sz="3200" dirty="0" smtClean="0"/>
              <a:t>is therefore functionally close (if not equivalent) to the Latin dative</a:t>
            </a:r>
            <a:r>
              <a:rPr lang="en-GB" sz="3200" i="1" dirty="0" smtClean="0"/>
              <a:t>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8089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Latin background: </a:t>
            </a:r>
            <a:r>
              <a:rPr lang="en-GB" i="1" dirty="0" smtClean="0"/>
              <a:t>ad </a:t>
            </a:r>
            <a:r>
              <a:rPr lang="en-GB" dirty="0" smtClean="0"/>
              <a:t>marking dative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r>
              <a:rPr lang="en-GB" dirty="0" smtClean="0"/>
              <a:t>Pinkster (1990:202): ‘(talking about </a:t>
            </a:r>
            <a:r>
              <a:rPr lang="en-GB" i="1" dirty="0" err="1" smtClean="0"/>
              <a:t>nuntiare</a:t>
            </a:r>
            <a:r>
              <a:rPr lang="en-GB" i="1" dirty="0" smtClean="0"/>
              <a:t> </a:t>
            </a:r>
            <a:r>
              <a:rPr lang="en-GB" dirty="0" smtClean="0"/>
              <a:t>‘to announce’) the </a:t>
            </a:r>
            <a:r>
              <a:rPr lang="en-GB" i="1" dirty="0" smtClean="0"/>
              <a:t>ad </a:t>
            </a:r>
            <a:r>
              <a:rPr lang="en-GB" dirty="0" smtClean="0"/>
              <a:t>expression conveys the idea of transportation towards someone, whereas the dative would mean ‘to communicate to’.’</a:t>
            </a:r>
          </a:p>
          <a:p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893495" y="4149080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i="1" dirty="0" smtClean="0"/>
              <a:t>Ad me </a:t>
            </a:r>
            <a:r>
              <a:rPr lang="en-GB" sz="2800" i="1" dirty="0" err="1" smtClean="0"/>
              <a:t>omnes</a:t>
            </a:r>
            <a:r>
              <a:rPr lang="en-GB" sz="2800" i="1" dirty="0" smtClean="0"/>
              <a:t> clamant</a:t>
            </a:r>
            <a:r>
              <a:rPr lang="en-GB" sz="2800" dirty="0"/>
              <a:t> </a:t>
            </a:r>
          </a:p>
          <a:p>
            <a:pPr lvl="1"/>
            <a:r>
              <a:rPr lang="en-GB" sz="2800" dirty="0" smtClean="0"/>
              <a:t>either ‘they are all shouting at my direction’</a:t>
            </a:r>
          </a:p>
          <a:p>
            <a:pPr lvl="1"/>
            <a:r>
              <a:rPr lang="en-GB" sz="2800" dirty="0" smtClean="0"/>
              <a:t>Or ‘they are all communicating with me by shouting’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9732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5059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Latin background: </a:t>
            </a:r>
            <a:r>
              <a:rPr lang="en-GB" i="1" dirty="0" smtClean="0"/>
              <a:t>ad </a:t>
            </a:r>
            <a:r>
              <a:rPr lang="en-GB" dirty="0" smtClean="0"/>
              <a:t>marking dative (3)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6" y="1268760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Ad me </a:t>
            </a:r>
            <a:r>
              <a:rPr lang="en-GB" sz="3200" i="1" dirty="0" err="1" smtClean="0"/>
              <a:t>omnes</a:t>
            </a:r>
            <a:r>
              <a:rPr lang="en-GB" sz="3200" i="1" dirty="0" smtClean="0"/>
              <a:t> clamant, </a:t>
            </a:r>
            <a:r>
              <a:rPr lang="en-GB" sz="3200" i="1" dirty="0" err="1" smtClean="0"/>
              <a:t>Ianua</a:t>
            </a:r>
            <a:r>
              <a:rPr lang="en-GB" sz="3200" i="1" dirty="0" smtClean="0"/>
              <a:t> culpa </a:t>
            </a:r>
            <a:r>
              <a:rPr lang="en-GB" sz="3200" i="1" dirty="0" err="1" smtClean="0"/>
              <a:t>tua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est</a:t>
            </a:r>
            <a:endParaRPr lang="en-GB" sz="3200" i="1" dirty="0"/>
          </a:p>
        </p:txBody>
      </p:sp>
      <p:sp>
        <p:nvSpPr>
          <p:cNvPr id="6" name="矩形 5"/>
          <p:cNvSpPr/>
          <p:nvPr/>
        </p:nvSpPr>
        <p:spPr>
          <a:xfrm>
            <a:off x="0" y="1938604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		CP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C’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C</a:t>
            </a:r>
            <a:r>
              <a:rPr lang="en-GB" sz="2000" dirty="0"/>
              <a:t>	</a:t>
            </a:r>
            <a:r>
              <a:rPr lang="en-GB" sz="2000" dirty="0" smtClean="0"/>
              <a:t>	TP</a:t>
            </a:r>
          </a:p>
          <a:p>
            <a:r>
              <a:rPr lang="en-GB" sz="2000" dirty="0" smtClean="0"/>
              <a:t>         </a:t>
            </a:r>
          </a:p>
          <a:p>
            <a:r>
              <a:rPr lang="en-GB" sz="2000" dirty="0" smtClean="0"/>
              <a:t>           ad me	</a:t>
            </a:r>
            <a:r>
              <a:rPr lang="en-GB" sz="2000" dirty="0" err="1" smtClean="0"/>
              <a:t>SpecT</a:t>
            </a:r>
            <a:r>
              <a:rPr lang="en-GB" sz="2000" dirty="0" smtClean="0"/>
              <a:t>		T’</a:t>
            </a:r>
          </a:p>
          <a:p>
            <a:r>
              <a:rPr lang="en-GB" sz="2000" dirty="0" smtClean="0"/>
              <a:t>		</a:t>
            </a:r>
            <a:r>
              <a:rPr lang="en-GB" sz="2000" dirty="0" err="1" smtClean="0"/>
              <a:t>omnes</a:t>
            </a:r>
            <a:endParaRPr lang="en-GB" sz="2000" dirty="0" smtClean="0"/>
          </a:p>
          <a:p>
            <a:r>
              <a:rPr lang="en-GB" sz="2000" dirty="0" smtClean="0"/>
              <a:t>	     		T		VP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	        	          clamant</a:t>
            </a:r>
            <a:endParaRPr lang="en-GB" sz="2000" dirty="0"/>
          </a:p>
          <a:p>
            <a:r>
              <a:rPr lang="en-GB" sz="2000" dirty="0" smtClean="0"/>
              <a:t>				</a:t>
            </a:r>
            <a:r>
              <a:rPr lang="en-GB" sz="2000" dirty="0" err="1" smtClean="0"/>
              <a:t>SpecV</a:t>
            </a:r>
            <a:r>
              <a:rPr lang="en-GB" sz="2000" dirty="0" smtClean="0"/>
              <a:t>	              V’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</a:t>
            </a:r>
            <a:r>
              <a:rPr lang="en-GB" sz="2000" b="1" dirty="0" smtClean="0"/>
              <a:t>PP</a:t>
            </a:r>
            <a:r>
              <a:rPr lang="en-GB" sz="2000" dirty="0" smtClean="0"/>
              <a:t>	             V’</a:t>
            </a:r>
          </a:p>
          <a:p>
            <a:r>
              <a:rPr lang="en-GB" sz="2000" dirty="0" smtClean="0"/>
              <a:t>					t</a:t>
            </a:r>
            <a:endParaRPr lang="en-GB" sz="2000" dirty="0"/>
          </a:p>
          <a:p>
            <a:r>
              <a:rPr lang="en-GB" sz="2000" dirty="0" smtClean="0"/>
              <a:t>						V		CP</a:t>
            </a:r>
          </a:p>
          <a:p>
            <a:r>
              <a:rPr lang="en-GB" sz="2000" dirty="0" smtClean="0"/>
              <a:t>						t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		         </a:t>
            </a:r>
            <a:r>
              <a:rPr lang="en-GB" sz="2000" dirty="0" err="1" smtClean="0"/>
              <a:t>Ianua</a:t>
            </a:r>
            <a:r>
              <a:rPr lang="en-GB" sz="2000" dirty="0" smtClean="0"/>
              <a:t>… </a:t>
            </a:r>
            <a:r>
              <a:rPr lang="en-GB" sz="2000" dirty="0" err="1" smtClean="0"/>
              <a:t>est</a:t>
            </a:r>
            <a:endParaRPr lang="en-GB" sz="2000" dirty="0"/>
          </a:p>
        </p:txBody>
      </p:sp>
      <p:sp>
        <p:nvSpPr>
          <p:cNvPr id="7" name="等腰三角形 6"/>
          <p:cNvSpPr/>
          <p:nvPr/>
        </p:nvSpPr>
        <p:spPr>
          <a:xfrm>
            <a:off x="7020272" y="5877272"/>
            <a:ext cx="1008112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等腰三角形 7"/>
          <p:cNvSpPr/>
          <p:nvPr/>
        </p:nvSpPr>
        <p:spPr>
          <a:xfrm>
            <a:off x="827584" y="2852936"/>
            <a:ext cx="504056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弧形接點 9"/>
          <p:cNvCxnSpPr/>
          <p:nvPr/>
        </p:nvCxnSpPr>
        <p:spPr>
          <a:xfrm rot="10800000">
            <a:off x="2915372" y="4437112"/>
            <a:ext cx="2592733" cy="1944216"/>
          </a:xfrm>
          <a:prstGeom prst="curvedConnector3">
            <a:avLst>
              <a:gd name="adj1" fmla="val 9927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弧形接點 12"/>
          <p:cNvCxnSpPr/>
          <p:nvPr/>
        </p:nvCxnSpPr>
        <p:spPr>
          <a:xfrm rot="10800000">
            <a:off x="1079612" y="3479322"/>
            <a:ext cx="3528392" cy="2253934"/>
          </a:xfrm>
          <a:prstGeom prst="curvedConnector3">
            <a:avLst>
              <a:gd name="adj1" fmla="val 10030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2051720" y="2240868"/>
            <a:ext cx="0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flipH="1">
            <a:off x="1187624" y="2528900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2051720" y="2525416"/>
            <a:ext cx="936104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2267744" y="2824735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2987824" y="2824735"/>
            <a:ext cx="851955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2915371" y="3465004"/>
            <a:ext cx="851955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3786417" y="3479322"/>
            <a:ext cx="948245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 flipH="1">
            <a:off x="4067944" y="4077072"/>
            <a:ext cx="674975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 flipH="1">
            <a:off x="4608004" y="4689140"/>
            <a:ext cx="900100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5508104" y="4689140"/>
            <a:ext cx="864096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 flipH="1">
            <a:off x="5724128" y="5301208"/>
            <a:ext cx="6480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>
            <a:off x="6372200" y="5301208"/>
            <a:ext cx="115212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4734662" y="4077072"/>
            <a:ext cx="77344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2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Latin background: </a:t>
            </a:r>
            <a:r>
              <a:rPr lang="en-GB" i="1" dirty="0" smtClean="0"/>
              <a:t>ad </a:t>
            </a:r>
            <a:r>
              <a:rPr lang="en-GB" dirty="0" smtClean="0"/>
              <a:t>marking dative (4)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5" y="1938604"/>
            <a:ext cx="760856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		CP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C’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C</a:t>
            </a:r>
            <a:r>
              <a:rPr lang="en-GB" sz="2000" dirty="0"/>
              <a:t>	</a:t>
            </a:r>
            <a:r>
              <a:rPr lang="en-GB" sz="2000" dirty="0" smtClean="0"/>
              <a:t>	TP</a:t>
            </a:r>
          </a:p>
          <a:p>
            <a:r>
              <a:rPr lang="en-GB" sz="2000" dirty="0" smtClean="0"/>
              <a:t>         </a:t>
            </a:r>
          </a:p>
          <a:p>
            <a:r>
              <a:rPr lang="en-GB" sz="2000" dirty="0" smtClean="0"/>
              <a:t>           ad me	</a:t>
            </a:r>
            <a:r>
              <a:rPr lang="en-GB" sz="2000" dirty="0" err="1" smtClean="0"/>
              <a:t>SpecT</a:t>
            </a:r>
            <a:r>
              <a:rPr lang="en-GB" sz="2000" dirty="0" smtClean="0"/>
              <a:t>		T’</a:t>
            </a:r>
          </a:p>
          <a:p>
            <a:r>
              <a:rPr lang="en-GB" sz="2000" dirty="0" smtClean="0"/>
              <a:t>		</a:t>
            </a:r>
            <a:r>
              <a:rPr lang="en-GB" sz="2000" dirty="0" err="1" smtClean="0"/>
              <a:t>omnes</a:t>
            </a:r>
            <a:endParaRPr lang="en-GB" sz="2000" dirty="0" smtClean="0"/>
          </a:p>
          <a:p>
            <a:r>
              <a:rPr lang="en-GB" sz="2000" dirty="0" smtClean="0"/>
              <a:t>	     		T		VP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	        	          clamant</a:t>
            </a:r>
            <a:endParaRPr lang="en-GB" sz="2000" dirty="0"/>
          </a:p>
          <a:p>
            <a:r>
              <a:rPr lang="en-GB" sz="2000" dirty="0" smtClean="0"/>
              <a:t>				</a:t>
            </a:r>
            <a:r>
              <a:rPr lang="en-GB" sz="2000" b="1" dirty="0" err="1" smtClean="0"/>
              <a:t>SpecV</a:t>
            </a:r>
            <a:r>
              <a:rPr lang="en-GB" sz="2000" dirty="0" smtClean="0"/>
              <a:t>		V’</a:t>
            </a:r>
          </a:p>
          <a:p>
            <a:r>
              <a:rPr lang="en-GB" sz="2000" dirty="0" smtClean="0"/>
              <a:t>				     t</a:t>
            </a:r>
            <a:endParaRPr lang="en-GB" sz="2000" dirty="0"/>
          </a:p>
          <a:p>
            <a:r>
              <a:rPr lang="en-GB" sz="2000" dirty="0" smtClean="0"/>
              <a:t>					V		CP</a:t>
            </a:r>
          </a:p>
          <a:p>
            <a:r>
              <a:rPr lang="en-GB" sz="2000" dirty="0" smtClean="0"/>
              <a:t>					t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	         </a:t>
            </a:r>
            <a:r>
              <a:rPr lang="en-GB" sz="2000" dirty="0" err="1" smtClean="0"/>
              <a:t>Ianua</a:t>
            </a:r>
            <a:r>
              <a:rPr lang="en-GB" sz="2000" dirty="0" smtClean="0"/>
              <a:t>… </a:t>
            </a:r>
            <a:r>
              <a:rPr lang="en-GB" sz="2000" dirty="0" err="1" smtClean="0"/>
              <a:t>est</a:t>
            </a:r>
            <a:endParaRPr lang="en-GB" sz="2000" dirty="0"/>
          </a:p>
        </p:txBody>
      </p:sp>
      <p:sp>
        <p:nvSpPr>
          <p:cNvPr id="5" name="矩形 4"/>
          <p:cNvSpPr/>
          <p:nvPr/>
        </p:nvSpPr>
        <p:spPr>
          <a:xfrm>
            <a:off x="755576" y="1268760"/>
            <a:ext cx="760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Ad me </a:t>
            </a:r>
            <a:r>
              <a:rPr lang="en-GB" sz="3200" i="1" dirty="0" err="1" smtClean="0"/>
              <a:t>omnes</a:t>
            </a:r>
            <a:r>
              <a:rPr lang="en-GB" sz="3200" i="1" dirty="0" smtClean="0"/>
              <a:t> clamant, </a:t>
            </a:r>
            <a:r>
              <a:rPr lang="en-GB" sz="3200" i="1" dirty="0" err="1" smtClean="0"/>
              <a:t>Ianua</a:t>
            </a:r>
            <a:r>
              <a:rPr lang="en-GB" sz="3200" i="1" dirty="0" smtClean="0"/>
              <a:t> culpa </a:t>
            </a:r>
            <a:r>
              <a:rPr lang="en-GB" sz="3200" i="1" dirty="0" err="1" smtClean="0"/>
              <a:t>tua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est</a:t>
            </a:r>
            <a:endParaRPr lang="en-GB" sz="3200" i="1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2771800" y="220486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907704" y="2564904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771800" y="2564904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2987824" y="2852936"/>
            <a:ext cx="64807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635896" y="2852936"/>
            <a:ext cx="92396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3635896" y="3429000"/>
            <a:ext cx="92396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4559859" y="3429000"/>
            <a:ext cx="948245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4788024" y="4149080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5508104" y="4149080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5508104" y="4653136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6372200" y="4653136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等腰三角形 30"/>
          <p:cNvSpPr/>
          <p:nvPr/>
        </p:nvSpPr>
        <p:spPr>
          <a:xfrm>
            <a:off x="1547664" y="2852936"/>
            <a:ext cx="576064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等腰三角形 31"/>
          <p:cNvSpPr/>
          <p:nvPr/>
        </p:nvSpPr>
        <p:spPr>
          <a:xfrm>
            <a:off x="6948264" y="5301208"/>
            <a:ext cx="936104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弧形接點 33"/>
          <p:cNvCxnSpPr/>
          <p:nvPr/>
        </p:nvCxnSpPr>
        <p:spPr>
          <a:xfrm rot="10800000">
            <a:off x="3779912" y="4509120"/>
            <a:ext cx="1728192" cy="1224136"/>
          </a:xfrm>
          <a:prstGeom prst="curvedConnector3">
            <a:avLst>
              <a:gd name="adj1" fmla="val 10057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弧形接點 36"/>
          <p:cNvCxnSpPr/>
          <p:nvPr/>
        </p:nvCxnSpPr>
        <p:spPr>
          <a:xfrm rot="10800000">
            <a:off x="1835696" y="3429000"/>
            <a:ext cx="2952328" cy="1656184"/>
          </a:xfrm>
          <a:prstGeom prst="curvedConnector3">
            <a:avLst>
              <a:gd name="adj1" fmla="val 10055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5643876" y="2350147"/>
            <a:ext cx="23927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3841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Latin background: </a:t>
            </a:r>
            <a:r>
              <a:rPr lang="en-GB" i="1" dirty="0" smtClean="0"/>
              <a:t>ad </a:t>
            </a:r>
            <a:r>
              <a:rPr lang="en-GB" dirty="0" smtClean="0"/>
              <a:t>marking accusative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1196" y="2869779"/>
            <a:ext cx="8229600" cy="387115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				</a:t>
            </a:r>
            <a:r>
              <a:rPr lang="en-GB" sz="2400" dirty="0" smtClean="0"/>
              <a:t>TP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	T’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T		VP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         </a:t>
            </a:r>
            <a:r>
              <a:rPr lang="en-GB" sz="2400" dirty="0" err="1" smtClean="0"/>
              <a:t>clamavi</a:t>
            </a:r>
            <a:r>
              <a:rPr lang="en-GB" sz="2400" dirty="0" smtClean="0"/>
              <a:t>		V’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	PP		V’	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	</a:t>
            </a:r>
          </a:p>
          <a:p>
            <a:pPr marL="0" indent="0">
              <a:buNone/>
            </a:pPr>
            <a:r>
              <a:rPr lang="en-GB" sz="2400" dirty="0" smtClean="0"/>
              <a:t>			           ad </a:t>
            </a:r>
            <a:r>
              <a:rPr lang="en-GB" sz="2400" dirty="0" err="1" smtClean="0"/>
              <a:t>te</a:t>
            </a:r>
            <a:r>
              <a:rPr lang="en-GB" sz="2400" dirty="0" smtClean="0"/>
              <a:t>	V		NP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		t		ø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899592" y="1484784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dirty="0" smtClean="0"/>
              <a:t>…</a:t>
            </a:r>
            <a:r>
              <a:rPr lang="en-GB" sz="2800" dirty="0" err="1" smtClean="0"/>
              <a:t>clama</a:t>
            </a:r>
            <a:r>
              <a:rPr lang="en-GB" sz="2800" dirty="0" smtClean="0"/>
              <a:t>-vi </a:t>
            </a:r>
            <a:r>
              <a:rPr lang="en-GB" sz="2800" dirty="0"/>
              <a:t>	…	  </a:t>
            </a:r>
            <a:r>
              <a:rPr lang="en-GB" sz="2800" dirty="0" smtClean="0"/>
              <a:t>ad </a:t>
            </a:r>
            <a:r>
              <a:rPr lang="en-GB" sz="2800" dirty="0"/>
              <a:t>	</a:t>
            </a:r>
            <a:r>
              <a:rPr lang="en-GB" sz="2800" dirty="0" err="1" smtClean="0"/>
              <a:t>te</a:t>
            </a:r>
            <a:r>
              <a:rPr lang="en-GB" sz="2800" dirty="0" smtClean="0"/>
              <a:t>,     </a:t>
            </a:r>
            <a:r>
              <a:rPr lang="en-GB" sz="2800" dirty="0" err="1" smtClean="0"/>
              <a:t>Domine</a:t>
            </a:r>
            <a:r>
              <a:rPr lang="en-GB" sz="2800" dirty="0" smtClean="0"/>
              <a:t>    </a:t>
            </a:r>
            <a:r>
              <a:rPr lang="en-GB" sz="2800" dirty="0"/>
              <a:t>shout/call-PERF	</a:t>
            </a:r>
            <a:r>
              <a:rPr lang="en-GB" sz="2800" dirty="0" smtClean="0"/>
              <a:t>	  to</a:t>
            </a:r>
            <a:r>
              <a:rPr lang="en-GB" sz="2800" dirty="0"/>
              <a:t>	</a:t>
            </a:r>
            <a:r>
              <a:rPr lang="en-GB" sz="2800" dirty="0" smtClean="0"/>
              <a:t>you   Lord</a:t>
            </a:r>
            <a:endParaRPr lang="en-GB" sz="2800" dirty="0"/>
          </a:p>
          <a:p>
            <a:r>
              <a:rPr lang="en-GB" sz="2800" dirty="0"/>
              <a:t>(Christian Latin, </a:t>
            </a:r>
            <a:r>
              <a:rPr lang="en-GB" sz="2800" dirty="0" err="1" smtClean="0"/>
              <a:t>Sornicola</a:t>
            </a:r>
            <a:r>
              <a:rPr lang="en-GB" sz="2800" dirty="0" smtClean="0"/>
              <a:t> (1997:73))</a:t>
            </a:r>
            <a:endParaRPr lang="en-GB" sz="2800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4283968" y="328498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3419872" y="3717032"/>
            <a:ext cx="86409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4283968" y="3717032"/>
            <a:ext cx="936104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220072" y="42210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4283968" y="4653136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220072" y="4653136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5220072" y="5085184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012160" y="5085184"/>
            <a:ext cx="1008112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>
            <a:off x="3995936" y="5085184"/>
            <a:ext cx="756084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弧形接點 23"/>
          <p:cNvCxnSpPr/>
          <p:nvPr/>
        </p:nvCxnSpPr>
        <p:spPr>
          <a:xfrm rot="10800000">
            <a:off x="3419872" y="4797152"/>
            <a:ext cx="1800200" cy="1728192"/>
          </a:xfrm>
          <a:prstGeom prst="curvedConnector3">
            <a:avLst>
              <a:gd name="adj1" fmla="val 1000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65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Latin background: </a:t>
            </a:r>
            <a:r>
              <a:rPr lang="en-GB" i="1" dirty="0" smtClean="0"/>
              <a:t>ad </a:t>
            </a:r>
            <a:r>
              <a:rPr lang="en-GB" dirty="0" smtClean="0"/>
              <a:t>marking accusative (2)</a:t>
            </a:r>
            <a:endParaRPr lang="en-GB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21196" y="2869779"/>
            <a:ext cx="8229600" cy="3871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				</a:t>
            </a:r>
            <a:r>
              <a:rPr lang="en-GB" sz="2400" dirty="0" smtClean="0"/>
              <a:t>TP</a:t>
            </a:r>
          </a:p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				T’</a:t>
            </a:r>
          </a:p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			T		VP</a:t>
            </a:r>
          </a:p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		         </a:t>
            </a:r>
            <a:r>
              <a:rPr lang="en-GB" sz="2400" dirty="0" err="1" smtClean="0"/>
              <a:t>clamavi</a:t>
            </a:r>
            <a:r>
              <a:rPr lang="en-GB" sz="2400" dirty="0" smtClean="0"/>
              <a:t>		V’</a:t>
            </a:r>
          </a:p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				V		NP</a:t>
            </a:r>
          </a:p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				t</a:t>
            </a:r>
            <a:endParaRPr lang="en-GB" sz="2400" dirty="0"/>
          </a:p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					           ad </a:t>
            </a:r>
            <a:r>
              <a:rPr lang="en-GB" sz="2400" dirty="0" err="1" smtClean="0"/>
              <a:t>te</a:t>
            </a:r>
            <a:endParaRPr lang="en-GB" sz="2400" dirty="0" smtClean="0"/>
          </a:p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						</a:t>
            </a: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899592" y="1484784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dirty="0" smtClean="0"/>
              <a:t>…</a:t>
            </a:r>
            <a:r>
              <a:rPr lang="en-GB" sz="2800" dirty="0" err="1" smtClean="0"/>
              <a:t>clama</a:t>
            </a:r>
            <a:r>
              <a:rPr lang="en-GB" sz="2800" dirty="0" smtClean="0"/>
              <a:t>-vi </a:t>
            </a:r>
            <a:r>
              <a:rPr lang="en-GB" sz="2800" dirty="0"/>
              <a:t>	…	  	ad 	</a:t>
            </a:r>
            <a:r>
              <a:rPr lang="en-GB" sz="2800" dirty="0" err="1"/>
              <a:t>te</a:t>
            </a:r>
            <a:r>
              <a:rPr lang="en-GB" sz="2800" dirty="0"/>
              <a:t> 	</a:t>
            </a:r>
          </a:p>
          <a:p>
            <a:r>
              <a:rPr lang="en-GB" sz="2800" dirty="0"/>
              <a:t>    shout/call-PERF	</a:t>
            </a:r>
            <a:r>
              <a:rPr lang="en-GB" sz="2800" dirty="0" smtClean="0"/>
              <a:t>		to</a:t>
            </a:r>
            <a:r>
              <a:rPr lang="en-GB" sz="2800" dirty="0"/>
              <a:t>	you	</a:t>
            </a:r>
          </a:p>
          <a:p>
            <a:r>
              <a:rPr lang="en-GB" sz="2800" dirty="0"/>
              <a:t>(Christian Latin, </a:t>
            </a:r>
            <a:r>
              <a:rPr lang="en-GB" sz="2800" dirty="0" err="1" smtClean="0"/>
              <a:t>Sornicola</a:t>
            </a:r>
            <a:r>
              <a:rPr lang="en-GB" sz="2800" dirty="0" smtClean="0"/>
              <a:t> (1997:73))</a:t>
            </a:r>
            <a:endParaRPr lang="en-GB" sz="2800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4283968" y="328498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3419872" y="3717032"/>
            <a:ext cx="86409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4283968" y="3717032"/>
            <a:ext cx="936104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5220072" y="42210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4283968" y="4653136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5220072" y="4653136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等腰三角形 14"/>
          <p:cNvSpPr/>
          <p:nvPr/>
        </p:nvSpPr>
        <p:spPr>
          <a:xfrm>
            <a:off x="5760132" y="5102569"/>
            <a:ext cx="756084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弧形接點 15"/>
          <p:cNvCxnSpPr/>
          <p:nvPr/>
        </p:nvCxnSpPr>
        <p:spPr>
          <a:xfrm rot="10800000">
            <a:off x="3419872" y="4797152"/>
            <a:ext cx="864096" cy="792088"/>
          </a:xfrm>
          <a:prstGeom prst="curvedConnector3">
            <a:avLst>
              <a:gd name="adj1" fmla="val 10135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022504" y="3147065"/>
            <a:ext cx="26282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4000" b="1" dirty="0" smtClean="0"/>
              <a:t>SIMPLER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88724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Latin background: </a:t>
            </a:r>
            <a:r>
              <a:rPr lang="en-GB" i="1" dirty="0" smtClean="0"/>
              <a:t>ad </a:t>
            </a:r>
            <a:r>
              <a:rPr lang="en-GB" dirty="0" smtClean="0"/>
              <a:t>marking accusative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As for why </a:t>
            </a:r>
            <a:r>
              <a:rPr lang="en-GB" i="1" dirty="0" smtClean="0"/>
              <a:t>ad </a:t>
            </a:r>
            <a:r>
              <a:rPr lang="en-GB" dirty="0" smtClean="0"/>
              <a:t>marks the accusative of </a:t>
            </a:r>
            <a:r>
              <a:rPr lang="en-GB" b="1" dirty="0" smtClean="0"/>
              <a:t>animate </a:t>
            </a:r>
            <a:r>
              <a:rPr lang="en-GB" dirty="0" smtClean="0"/>
              <a:t>nouns in (</a:t>
            </a:r>
            <a:r>
              <a:rPr lang="en-GB" dirty="0" err="1" smtClean="0"/>
              <a:t>Ibero</a:t>
            </a:r>
            <a:r>
              <a:rPr lang="en-GB" dirty="0" smtClean="0"/>
              <a:t>-)Romance, it may lie in the semantics of the main verb (in this case </a:t>
            </a:r>
            <a:r>
              <a:rPr lang="en-GB" i="1" dirty="0" smtClean="0"/>
              <a:t>CLAMARE</a:t>
            </a:r>
            <a:r>
              <a:rPr lang="en-GB" dirty="0" smtClean="0"/>
              <a:t>, which is a verb of communication), since the direction to which we communicate our thoughts is usually </a:t>
            </a:r>
            <a:r>
              <a:rPr lang="en-GB" b="1" dirty="0" smtClean="0"/>
              <a:t>human/animate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755576" y="4077072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i="1" dirty="0" smtClean="0"/>
              <a:t>Ad </a:t>
            </a:r>
            <a:r>
              <a:rPr lang="en-GB" sz="2800" dirty="0" smtClean="0"/>
              <a:t>+ NP (human/animate) is therefore </a:t>
            </a:r>
            <a:r>
              <a:rPr lang="en-GB" sz="2800" dirty="0" err="1" smtClean="0"/>
              <a:t>grammaticalized</a:t>
            </a:r>
            <a:r>
              <a:rPr lang="en-GB" sz="2800" dirty="0" smtClean="0"/>
              <a:t> as the accusative marker for </a:t>
            </a:r>
            <a:r>
              <a:rPr lang="en-GB" sz="2800" b="1" dirty="0" smtClean="0"/>
              <a:t>human/animate</a:t>
            </a:r>
            <a:r>
              <a:rPr lang="en-GB" sz="2800" dirty="0" smtClean="0"/>
              <a:t> nouns through similar verbs of communication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86339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899592" y="1196752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dirty="0" smtClean="0"/>
              <a:t>There is another functional category K, to which lexical prepositions (P) are </a:t>
            </a:r>
            <a:r>
              <a:rPr lang="en-GB" sz="2800" dirty="0" err="1" smtClean="0"/>
              <a:t>grammaticalized</a:t>
            </a:r>
            <a:r>
              <a:rPr lang="en-GB" sz="2800" dirty="0" smtClean="0"/>
              <a:t> e.g. (</a:t>
            </a:r>
            <a:r>
              <a:rPr lang="en-GB" sz="2800" dirty="0" err="1" smtClean="0"/>
              <a:t>Ibero</a:t>
            </a:r>
            <a:r>
              <a:rPr lang="en-GB" sz="2800" dirty="0" smtClean="0"/>
              <a:t>-)Romance </a:t>
            </a:r>
            <a:r>
              <a:rPr lang="en-GB" sz="2800" i="1" dirty="0" smtClean="0"/>
              <a:t>ad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899592" y="2564904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dirty="0" smtClean="0"/>
              <a:t>The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of (</a:t>
            </a:r>
            <a:r>
              <a:rPr lang="en-GB" sz="2800" dirty="0" err="1" smtClean="0"/>
              <a:t>Ibero</a:t>
            </a:r>
            <a:r>
              <a:rPr lang="en-GB" sz="2800" dirty="0" smtClean="0"/>
              <a:t>-)Romance </a:t>
            </a:r>
            <a:r>
              <a:rPr lang="en-GB" sz="2800" i="1" dirty="0" smtClean="0"/>
              <a:t>ad </a:t>
            </a:r>
            <a:r>
              <a:rPr lang="en-GB" sz="2800" dirty="0" smtClean="0"/>
              <a:t>both as dative K and as accusative K of human/animate nouns conforms to R &amp; R’s Minimalist model of </a:t>
            </a:r>
            <a:r>
              <a:rPr lang="en-GB" sz="2800" dirty="0" err="1" smtClean="0"/>
              <a:t>grammaticalization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899592" y="4293096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dirty="0" smtClean="0"/>
              <a:t>R &amp; R’s model of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therefore provides an explanation as to why the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of KPs from PPs is cross-linguistically common, since it involves ‘structural simplification’.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5272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Bibliography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Bosque, I and </a:t>
            </a:r>
            <a:r>
              <a:rPr lang="en-GB" dirty="0" err="1" smtClean="0"/>
              <a:t>Demonte</a:t>
            </a:r>
            <a:r>
              <a:rPr lang="en-GB" dirty="0" smtClean="0"/>
              <a:t>, V. (1999): </a:t>
            </a:r>
            <a:r>
              <a:rPr lang="en-GB" i="1" dirty="0" err="1" smtClean="0"/>
              <a:t>Gramática</a:t>
            </a:r>
            <a:r>
              <a:rPr lang="en-GB" i="1" dirty="0" smtClean="0"/>
              <a:t> </a:t>
            </a:r>
            <a:r>
              <a:rPr lang="en-GB" i="1" dirty="0" err="1" smtClean="0"/>
              <a:t>Descriptiva</a:t>
            </a:r>
            <a:r>
              <a:rPr lang="en-GB" i="1" dirty="0" smtClean="0"/>
              <a:t> de la </a:t>
            </a:r>
            <a:r>
              <a:rPr lang="en-GB" i="1" dirty="0" err="1" smtClean="0"/>
              <a:t>Lengua</a:t>
            </a:r>
            <a:r>
              <a:rPr lang="en-GB" i="1" dirty="0" smtClean="0"/>
              <a:t> Española, </a:t>
            </a:r>
            <a:r>
              <a:rPr lang="en-GB" dirty="0" err="1" smtClean="0"/>
              <a:t>vol</a:t>
            </a:r>
            <a:r>
              <a:rPr lang="en-GB" dirty="0" smtClean="0"/>
              <a:t> 2. Madrid: </a:t>
            </a:r>
            <a:r>
              <a:rPr lang="en-GB" dirty="0" err="1" smtClean="0"/>
              <a:t>Espasa</a:t>
            </a:r>
            <a:r>
              <a:rPr lang="en-GB" dirty="0" smtClean="0"/>
              <a:t> Calpe. </a:t>
            </a:r>
          </a:p>
          <a:p>
            <a:r>
              <a:rPr lang="en-GB" dirty="0" smtClean="0"/>
              <a:t>Campbell, L. and </a:t>
            </a:r>
            <a:r>
              <a:rPr lang="en-GB" dirty="0" err="1" smtClean="0"/>
              <a:t>Janda</a:t>
            </a:r>
            <a:r>
              <a:rPr lang="en-GB" dirty="0" smtClean="0"/>
              <a:t>, R. (2001): ‘Introduction: conceptions of </a:t>
            </a:r>
            <a:r>
              <a:rPr lang="en-GB" dirty="0" err="1" smtClean="0"/>
              <a:t>grammaticalization</a:t>
            </a:r>
            <a:r>
              <a:rPr lang="en-GB" dirty="0" smtClean="0"/>
              <a:t> and their problems’, in </a:t>
            </a:r>
            <a:r>
              <a:rPr lang="en-GB" i="1" dirty="0" smtClean="0"/>
              <a:t>Language Sciences </a:t>
            </a:r>
            <a:r>
              <a:rPr lang="en-GB" dirty="0" smtClean="0"/>
              <a:t>23:93-112</a:t>
            </a:r>
          </a:p>
          <a:p>
            <a:r>
              <a:rPr lang="en-GB" dirty="0"/>
              <a:t>Heine, B. and </a:t>
            </a:r>
            <a:r>
              <a:rPr lang="en-GB" dirty="0" err="1"/>
              <a:t>Kuteva</a:t>
            </a:r>
            <a:r>
              <a:rPr lang="en-GB" dirty="0"/>
              <a:t>, T. (2002): </a:t>
            </a:r>
            <a:r>
              <a:rPr lang="en-GB" i="1" dirty="0"/>
              <a:t>World Lexicon of </a:t>
            </a:r>
            <a:r>
              <a:rPr lang="en-GB" i="1" dirty="0" err="1"/>
              <a:t>Grammaticalization</a:t>
            </a:r>
            <a:r>
              <a:rPr lang="en-GB" i="1" dirty="0"/>
              <a:t>. </a:t>
            </a:r>
            <a:r>
              <a:rPr lang="en-GB" dirty="0"/>
              <a:t>Cambridge: Cambridge University Press. </a:t>
            </a:r>
            <a:endParaRPr lang="en-GB" dirty="0" smtClean="0"/>
          </a:p>
          <a:p>
            <a:r>
              <a:rPr lang="en-GB" dirty="0"/>
              <a:t>Hopper, P. J. and </a:t>
            </a:r>
            <a:r>
              <a:rPr lang="en-GB" dirty="0" err="1"/>
              <a:t>Traugott</a:t>
            </a:r>
            <a:r>
              <a:rPr lang="en-GB" dirty="0"/>
              <a:t>, E. C. (1993): </a:t>
            </a:r>
            <a:r>
              <a:rPr lang="en-GB" i="1" dirty="0" err="1"/>
              <a:t>Grammaticalization</a:t>
            </a:r>
            <a:r>
              <a:rPr lang="en-GB" i="1" dirty="0"/>
              <a:t>. </a:t>
            </a:r>
            <a:r>
              <a:rPr lang="en-GB" dirty="0"/>
              <a:t>Cambridge: Cambridge University Press. </a:t>
            </a:r>
            <a:endParaRPr lang="en-GB" dirty="0" smtClean="0"/>
          </a:p>
          <a:p>
            <a:r>
              <a:rPr lang="en-GB" dirty="0" err="1" smtClean="0"/>
              <a:t>Hualde</a:t>
            </a:r>
            <a:r>
              <a:rPr lang="en-GB" dirty="0" smtClean="0"/>
              <a:t>, J. I. (1992): </a:t>
            </a:r>
            <a:r>
              <a:rPr lang="en-GB" i="1" dirty="0" smtClean="0"/>
              <a:t>Catalan. </a:t>
            </a:r>
            <a:r>
              <a:rPr lang="en-GB" dirty="0" smtClean="0"/>
              <a:t>London and New York: </a:t>
            </a:r>
            <a:r>
              <a:rPr lang="en-GB" dirty="0" err="1" smtClean="0"/>
              <a:t>Routledge</a:t>
            </a:r>
            <a:r>
              <a:rPr lang="en-GB" dirty="0" smtClean="0"/>
              <a:t>. </a:t>
            </a:r>
          </a:p>
          <a:p>
            <a:r>
              <a:rPr lang="en-GB" dirty="0" err="1"/>
              <a:t>Ledgeway</a:t>
            </a:r>
            <a:r>
              <a:rPr lang="en-GB" dirty="0"/>
              <a:t>, A. (</a:t>
            </a:r>
            <a:r>
              <a:rPr lang="en-GB" dirty="0" smtClean="0"/>
              <a:t>2011a): </a:t>
            </a:r>
            <a:r>
              <a:rPr lang="en-GB" dirty="0"/>
              <a:t>‘Syntactic and </a:t>
            </a:r>
            <a:r>
              <a:rPr lang="en-GB" dirty="0" err="1"/>
              <a:t>morphosyntactic</a:t>
            </a:r>
            <a:r>
              <a:rPr lang="en-GB" dirty="0"/>
              <a:t> typology and change.’ In Maiden, M., Smith, J. C. and </a:t>
            </a:r>
            <a:r>
              <a:rPr lang="en-GB" dirty="0" err="1"/>
              <a:t>Ledgeway</a:t>
            </a:r>
            <a:r>
              <a:rPr lang="en-GB" dirty="0"/>
              <a:t>, A. (</a:t>
            </a:r>
            <a:r>
              <a:rPr lang="en-GB" dirty="0" err="1"/>
              <a:t>eds</a:t>
            </a:r>
            <a:r>
              <a:rPr lang="en-GB" dirty="0"/>
              <a:t>) </a:t>
            </a:r>
            <a:r>
              <a:rPr lang="en-GB" i="1" dirty="0"/>
              <a:t>The Cambridge History of the Romance Languages. </a:t>
            </a:r>
            <a:r>
              <a:rPr lang="en-GB" dirty="0"/>
              <a:t>Vol. I </a:t>
            </a:r>
            <a:r>
              <a:rPr lang="en-GB" i="1" dirty="0"/>
              <a:t>Structures, </a:t>
            </a:r>
            <a:r>
              <a:rPr lang="en-GB" dirty="0"/>
              <a:t>Cambridge: Cambridge University Press, p. 382-471. </a:t>
            </a:r>
          </a:p>
          <a:p>
            <a:r>
              <a:rPr lang="en-GB" dirty="0" smtClean="0"/>
              <a:t>Lightfoot</a:t>
            </a:r>
            <a:r>
              <a:rPr lang="en-GB" dirty="0"/>
              <a:t>, D. (1999): </a:t>
            </a:r>
            <a:r>
              <a:rPr lang="en-GB" i="1" dirty="0"/>
              <a:t>The Development of Language: Acquisition, Change, and Evolution. </a:t>
            </a:r>
            <a:r>
              <a:rPr lang="en-GB" dirty="0"/>
              <a:t>Oxford: Blackwell. </a:t>
            </a:r>
          </a:p>
          <a:p>
            <a:r>
              <a:rPr lang="en-GB" dirty="0"/>
              <a:t>Lightfoot, D. (2006): </a:t>
            </a:r>
            <a:r>
              <a:rPr lang="en-GB" i="1" dirty="0"/>
              <a:t>How New Languages Emerge</a:t>
            </a:r>
            <a:r>
              <a:rPr lang="en-GB" dirty="0"/>
              <a:t>. Cambridge: Cambridge University Press. </a:t>
            </a:r>
          </a:p>
          <a:p>
            <a:r>
              <a:rPr lang="en-GB" dirty="0" smtClean="0"/>
              <a:t>Radford, A. (2004): </a:t>
            </a:r>
            <a:r>
              <a:rPr lang="en-GB" i="1" dirty="0" smtClean="0"/>
              <a:t>Minimalist Syntax. Exploring the structure of English. </a:t>
            </a:r>
            <a:r>
              <a:rPr lang="en-GB" dirty="0" smtClean="0"/>
              <a:t>Cambridge: Cambridge University Press. </a:t>
            </a:r>
          </a:p>
          <a:p>
            <a:r>
              <a:rPr lang="en-GB" dirty="0" smtClean="0"/>
              <a:t>Willis, R. C. (1974): </a:t>
            </a:r>
            <a:r>
              <a:rPr lang="en-GB" i="1" dirty="0" smtClean="0"/>
              <a:t>An essential course in Modern Portuguese. </a:t>
            </a:r>
            <a:r>
              <a:rPr lang="en-GB" dirty="0" smtClean="0"/>
              <a:t>London: </a:t>
            </a:r>
            <a:r>
              <a:rPr lang="en-GB" dirty="0" err="1" smtClean="0"/>
              <a:t>Harrap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2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and Minimalism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83568" y="1412776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Problematic</a:t>
            </a:r>
            <a:endParaRPr lang="en-GB" sz="4000" dirty="0"/>
          </a:p>
        </p:txBody>
      </p:sp>
      <p:sp>
        <p:nvSpPr>
          <p:cNvPr id="5" name="矩形 4"/>
          <p:cNvSpPr/>
          <p:nvPr/>
        </p:nvSpPr>
        <p:spPr>
          <a:xfrm>
            <a:off x="899592" y="2120662"/>
            <a:ext cx="64807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Grammaticalization</a:t>
            </a:r>
            <a:r>
              <a:rPr lang="en-GB" sz="3200" dirty="0" smtClean="0"/>
              <a:t> </a:t>
            </a:r>
            <a:r>
              <a:rPr lang="en-GB" sz="3200" dirty="0"/>
              <a:t>occurs cross-linguistically, as </a:t>
            </a:r>
            <a:r>
              <a:rPr lang="en-GB" sz="3200" dirty="0" smtClean="0"/>
              <a:t>it is attested </a:t>
            </a:r>
            <a:r>
              <a:rPr lang="en-GB" sz="3200" dirty="0"/>
              <a:t>in </a:t>
            </a:r>
            <a:r>
              <a:rPr lang="en-GB" sz="3200" dirty="0" smtClean="0"/>
              <a:t>many typological different languages (Heine </a:t>
            </a:r>
            <a:r>
              <a:rPr lang="en-GB" sz="3200" dirty="0"/>
              <a:t>and </a:t>
            </a:r>
            <a:r>
              <a:rPr lang="en-GB" sz="3200" dirty="0" err="1"/>
              <a:t>Kuteva</a:t>
            </a:r>
            <a:r>
              <a:rPr lang="en-GB" sz="3200" dirty="0"/>
              <a:t> (2002)) </a:t>
            </a:r>
          </a:p>
          <a:p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928990" y="4276546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Is </a:t>
            </a:r>
            <a:r>
              <a:rPr lang="en-GB" sz="3200" dirty="0" err="1" smtClean="0"/>
              <a:t>Grammaticalization</a:t>
            </a:r>
            <a:r>
              <a:rPr lang="en-GB" sz="3200" dirty="0" smtClean="0"/>
              <a:t> incompatible with Minimalism?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6377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Roberts and </a:t>
            </a:r>
            <a:r>
              <a:rPr lang="en-GB" dirty="0" err="1" smtClean="0"/>
              <a:t>Roussou</a:t>
            </a:r>
            <a:r>
              <a:rPr lang="en-GB" dirty="0" smtClean="0"/>
              <a:t> (R &amp; R) (2003)</a:t>
            </a:r>
            <a:endParaRPr lang="en-GB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Roberts and </a:t>
            </a:r>
            <a:r>
              <a:rPr lang="en-GB" dirty="0" err="1"/>
              <a:t>Roussou</a:t>
            </a:r>
            <a:r>
              <a:rPr lang="en-GB" dirty="0"/>
              <a:t> (R &amp; R) (2003:2): ‘… structural simplification is a natural mechanism of change, and therefore the fact that </a:t>
            </a:r>
            <a:r>
              <a:rPr lang="en-GB" dirty="0" err="1"/>
              <a:t>grammaticalization</a:t>
            </a:r>
            <a:r>
              <a:rPr lang="en-GB" dirty="0"/>
              <a:t> is a widespread and natural kind of change… it (</a:t>
            </a:r>
            <a:r>
              <a:rPr lang="en-GB" dirty="0" err="1"/>
              <a:t>grammaticalization</a:t>
            </a:r>
            <a:r>
              <a:rPr lang="en-GB" dirty="0"/>
              <a:t>) is </a:t>
            </a:r>
            <a:r>
              <a:rPr lang="en-GB" dirty="0" err="1"/>
              <a:t>categorial</a:t>
            </a:r>
            <a:r>
              <a:rPr lang="en-GB" dirty="0"/>
              <a:t> reanalysis which creates new </a:t>
            </a:r>
            <a:r>
              <a:rPr lang="en-GB" dirty="0" smtClean="0"/>
              <a:t>functional material, </a:t>
            </a:r>
            <a:r>
              <a:rPr lang="en-GB" dirty="0"/>
              <a:t>and that this reanalysis always involves structural simplification.’ 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1753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‘Structural simplification’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 &amp; R (2003:201): a structural representation R for a substring of input text S is </a:t>
            </a:r>
          </a:p>
          <a:p>
            <a:endParaRPr lang="en-GB" sz="4000" dirty="0" smtClean="0"/>
          </a:p>
          <a:p>
            <a:endParaRPr lang="en-GB" sz="4000" dirty="0"/>
          </a:p>
        </p:txBody>
      </p:sp>
      <p:sp>
        <p:nvSpPr>
          <p:cNvPr id="4" name="矩形 3"/>
          <p:cNvSpPr/>
          <p:nvPr/>
        </p:nvSpPr>
        <p:spPr>
          <a:xfrm>
            <a:off x="6300192" y="2060848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endParaRPr lang="en-GB" sz="4000" b="1" dirty="0"/>
          </a:p>
        </p:txBody>
      </p:sp>
      <p:sp>
        <p:nvSpPr>
          <p:cNvPr id="5" name="矩形 4"/>
          <p:cNvSpPr/>
          <p:nvPr/>
        </p:nvSpPr>
        <p:spPr>
          <a:xfrm>
            <a:off x="513039" y="263691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    than an alternative representation R’</a:t>
            </a:r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755576" y="3221687"/>
            <a:ext cx="77625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iff</a:t>
            </a:r>
            <a:r>
              <a:rPr lang="en-GB" sz="3200" dirty="0" smtClean="0"/>
              <a:t> R contains </a:t>
            </a:r>
            <a:r>
              <a:rPr lang="en-GB" sz="3200" b="1" dirty="0" smtClean="0"/>
              <a:t>fewer formal feature </a:t>
            </a:r>
            <a:r>
              <a:rPr lang="en-GB" sz="3200" b="1" dirty="0" err="1" smtClean="0"/>
              <a:t>syncretisms</a:t>
            </a:r>
            <a:r>
              <a:rPr lang="en-GB" sz="3200" dirty="0" smtClean="0"/>
              <a:t> than R’ (my bold)</a:t>
            </a:r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755576" y="4583162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R </a:t>
            </a:r>
            <a:r>
              <a:rPr lang="en-GB" sz="3200" dirty="0"/>
              <a:t>&amp; R) (</a:t>
            </a:r>
            <a:r>
              <a:rPr lang="en-GB" sz="3200" dirty="0" smtClean="0"/>
              <a:t>2003:201): </a:t>
            </a:r>
            <a:r>
              <a:rPr lang="en-GB" sz="3200" dirty="0"/>
              <a:t>‘… </a:t>
            </a:r>
            <a:r>
              <a:rPr lang="en-GB" sz="3200" dirty="0" smtClean="0"/>
              <a:t> </a:t>
            </a:r>
            <a:r>
              <a:rPr lang="en-GB" sz="3200" b="1" dirty="0" smtClean="0"/>
              <a:t>formal feature </a:t>
            </a:r>
            <a:r>
              <a:rPr lang="en-GB" sz="3200" b="1" dirty="0" err="1" smtClean="0"/>
              <a:t>syncretisms</a:t>
            </a:r>
            <a:r>
              <a:rPr lang="en-GB" sz="3200" b="1" dirty="0" smtClean="0"/>
              <a:t> </a:t>
            </a:r>
            <a:r>
              <a:rPr lang="en-GB" sz="3200" dirty="0" smtClean="0"/>
              <a:t>are the presence of more than one formal feature at a given structural position.’ (my bold)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9153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classic example of </a:t>
            </a:r>
            <a:r>
              <a:rPr lang="en-GB" dirty="0" err="1" smtClean="0"/>
              <a:t>grammaticalization</a:t>
            </a:r>
            <a:r>
              <a:rPr lang="en-GB" dirty="0" smtClean="0"/>
              <a:t>: </a:t>
            </a:r>
            <a:r>
              <a:rPr lang="en-GB" i="1" dirty="0" smtClean="0"/>
              <a:t>going to </a:t>
            </a:r>
            <a:r>
              <a:rPr lang="en-GB" dirty="0" smtClean="0"/>
              <a:t>&gt; </a:t>
            </a:r>
            <a:r>
              <a:rPr lang="en-GB" i="1" dirty="0" err="1" smtClean="0"/>
              <a:t>gonna</a:t>
            </a:r>
            <a:r>
              <a:rPr lang="en-GB" i="1" dirty="0" smtClean="0"/>
              <a:t> </a:t>
            </a:r>
            <a:r>
              <a:rPr lang="en-GB" dirty="0" smtClean="0"/>
              <a:t>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26058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/>
              <a:t>a) ‘the change occurs only in a very local context, that of purposive directional constructions with non-finite complements, such as </a:t>
            </a:r>
            <a:r>
              <a:rPr lang="en-GB" sz="2000" i="1" dirty="0"/>
              <a:t>I am going to marry Bill </a:t>
            </a:r>
            <a:r>
              <a:rPr lang="en-GB" sz="2000" dirty="0"/>
              <a:t>(i.e. </a:t>
            </a:r>
            <a:r>
              <a:rPr lang="en-GB" sz="2000" i="1" dirty="0"/>
              <a:t>I am leaving/travelling to marry </a:t>
            </a:r>
            <a:r>
              <a:rPr lang="en-GB" sz="2000" dirty="0"/>
              <a:t>Bill)’ (</a:t>
            </a:r>
            <a:r>
              <a:rPr lang="en-GB" sz="2000" dirty="0" smtClean="0"/>
              <a:t>Hopper </a:t>
            </a:r>
            <a:r>
              <a:rPr lang="en-GB" sz="2000" dirty="0"/>
              <a:t>&amp; </a:t>
            </a:r>
            <a:r>
              <a:rPr lang="en-GB" sz="2000" dirty="0" err="1" smtClean="0"/>
              <a:t>Traugott</a:t>
            </a:r>
            <a:r>
              <a:rPr lang="en-GB" sz="2000" dirty="0" smtClean="0"/>
              <a:t> (H &amp; T) (1993:2))</a:t>
            </a:r>
            <a:endParaRPr lang="en-GB" sz="2000" dirty="0"/>
          </a:p>
          <a:p>
            <a:pPr marL="0" indent="0">
              <a:buNone/>
            </a:pPr>
            <a:r>
              <a:rPr lang="en-GB" sz="1800" dirty="0" smtClean="0"/>
              <a:t>				TP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</a:t>
            </a:r>
            <a:r>
              <a:rPr lang="en-GB" sz="1800" dirty="0" err="1" smtClean="0"/>
              <a:t>SpecT</a:t>
            </a:r>
            <a:r>
              <a:rPr lang="en-GB" sz="1800" dirty="0" smtClean="0"/>
              <a:t>		T’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     I</a:t>
            </a:r>
          </a:p>
          <a:p>
            <a:pPr marL="0" indent="0">
              <a:buNone/>
            </a:pPr>
            <a:r>
              <a:rPr lang="en-GB" sz="1800" dirty="0" smtClean="0"/>
              <a:t>				T		VP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            am going		V’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		V		 TP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	           	t 	            to marry Bill	</a:t>
            </a:r>
          </a:p>
        </p:txBody>
      </p:sp>
      <p:sp>
        <p:nvSpPr>
          <p:cNvPr id="4" name="等腰三角形 3"/>
          <p:cNvSpPr/>
          <p:nvPr/>
        </p:nvSpPr>
        <p:spPr>
          <a:xfrm>
            <a:off x="3797051" y="4366934"/>
            <a:ext cx="792088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等腰三角形 4"/>
          <p:cNvSpPr/>
          <p:nvPr/>
        </p:nvSpPr>
        <p:spPr>
          <a:xfrm>
            <a:off x="6619891" y="5692586"/>
            <a:ext cx="864096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3635896" y="3111896"/>
            <a:ext cx="68407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4324962" y="3104964"/>
            <a:ext cx="90010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4193095" y="3719418"/>
            <a:ext cx="887959" cy="441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081054" y="3719418"/>
            <a:ext cx="936104" cy="4290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6131478" y="4296580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5153062" y="5028453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033672" y="5041900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弧形接點 20"/>
          <p:cNvCxnSpPr/>
          <p:nvPr/>
        </p:nvCxnSpPr>
        <p:spPr>
          <a:xfrm rot="16200000" flipV="1">
            <a:off x="4085946" y="5427222"/>
            <a:ext cx="1152128" cy="900100"/>
          </a:xfrm>
          <a:prstGeom prst="curvedConnector3">
            <a:avLst>
              <a:gd name="adj1" fmla="val -3286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31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classic example of </a:t>
            </a:r>
            <a:r>
              <a:rPr lang="en-GB" dirty="0" err="1" smtClean="0"/>
              <a:t>grammaticalization</a:t>
            </a:r>
            <a:r>
              <a:rPr lang="en-GB" dirty="0" smtClean="0"/>
              <a:t>: </a:t>
            </a:r>
            <a:r>
              <a:rPr lang="en-GB" i="1" dirty="0" smtClean="0"/>
              <a:t>going to </a:t>
            </a:r>
            <a:r>
              <a:rPr lang="en-GB" dirty="0" smtClean="0"/>
              <a:t>&gt; </a:t>
            </a:r>
            <a:r>
              <a:rPr lang="en-GB" i="1" dirty="0" err="1" smtClean="0"/>
              <a:t>gonna</a:t>
            </a:r>
            <a:r>
              <a:rPr lang="en-GB" i="1" dirty="0" smtClean="0"/>
              <a:t>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b) ‘the change is made possible by the fact that there is an inference of futurity from </a:t>
            </a:r>
            <a:r>
              <a:rPr lang="en-GB" sz="2400" dirty="0" err="1" smtClean="0"/>
              <a:t>purposives</a:t>
            </a:r>
            <a:r>
              <a:rPr lang="en-GB" sz="2400" dirty="0" smtClean="0"/>
              <a:t>... In the absence of an overt directional phrase, futurity can become salient.’ (H &amp; T (1993:3)) </a:t>
            </a:r>
          </a:p>
          <a:p>
            <a:pPr marL="457200" lvl="1" indent="0">
              <a:buNone/>
            </a:pPr>
            <a:r>
              <a:rPr lang="en-GB" sz="1800" dirty="0" smtClean="0"/>
              <a:t>		TP				TP</a:t>
            </a:r>
          </a:p>
          <a:p>
            <a:pPr marL="457200" lvl="1" indent="0">
              <a:buNone/>
            </a:pPr>
            <a:r>
              <a:rPr lang="en-GB" sz="1800" dirty="0" smtClean="0"/>
              <a:t>	</a:t>
            </a:r>
          </a:p>
          <a:p>
            <a:pPr marL="457200" lvl="1" indent="0">
              <a:buNone/>
            </a:pPr>
            <a:r>
              <a:rPr lang="en-GB" sz="1800" dirty="0" err="1" smtClean="0"/>
              <a:t>SpecT</a:t>
            </a:r>
            <a:r>
              <a:rPr lang="en-GB" sz="1800" dirty="0" smtClean="0"/>
              <a:t>		T’		</a:t>
            </a:r>
            <a:r>
              <a:rPr lang="en-GB" sz="1800" dirty="0" err="1" smtClean="0"/>
              <a:t>SpecT</a:t>
            </a:r>
            <a:r>
              <a:rPr lang="en-GB" sz="1800" dirty="0" smtClean="0"/>
              <a:t>		T’</a:t>
            </a:r>
          </a:p>
          <a:p>
            <a:pPr marL="457200" lvl="1" indent="0">
              <a:buNone/>
            </a:pPr>
            <a:r>
              <a:rPr lang="en-GB" sz="1800" dirty="0" smtClean="0"/>
              <a:t>   I					    I</a:t>
            </a:r>
          </a:p>
          <a:p>
            <a:pPr marL="457200" lvl="1" indent="0">
              <a:buNone/>
            </a:pPr>
            <a:r>
              <a:rPr lang="en-GB" sz="1800" dirty="0" smtClean="0"/>
              <a:t>		T		VP		T		VP</a:t>
            </a:r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                    am going 		V			            marry Bill</a:t>
            </a:r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			V		TP</a:t>
            </a:r>
          </a:p>
          <a:p>
            <a:pPr marL="457200" lvl="1" indent="0">
              <a:buNone/>
            </a:pPr>
            <a:r>
              <a:rPr lang="en-GB" sz="1800" dirty="0" smtClean="0"/>
              <a:t>			t</a:t>
            </a:r>
          </a:p>
          <a:p>
            <a:pPr marL="457200" lvl="1" indent="0">
              <a:buNone/>
            </a:pPr>
            <a:r>
              <a:rPr lang="en-GB" sz="1800" dirty="0" smtClean="0"/>
              <a:t>			       	         to marry Bill</a:t>
            </a:r>
          </a:p>
        </p:txBody>
      </p:sp>
      <p:cxnSp>
        <p:nvCxnSpPr>
          <p:cNvPr id="5" name="直線接點 4"/>
          <p:cNvCxnSpPr/>
          <p:nvPr/>
        </p:nvCxnSpPr>
        <p:spPr>
          <a:xfrm flipH="1">
            <a:off x="1322530" y="3388185"/>
            <a:ext cx="1089230" cy="46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428601" y="3379984"/>
            <a:ext cx="89099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2382162" y="4070774"/>
            <a:ext cx="93610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3319591" y="4064005"/>
            <a:ext cx="86409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等腰三角形 13"/>
          <p:cNvSpPr/>
          <p:nvPr/>
        </p:nvSpPr>
        <p:spPr>
          <a:xfrm>
            <a:off x="2057781" y="4797152"/>
            <a:ext cx="828092" cy="337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等腰三角形 14"/>
          <p:cNvSpPr/>
          <p:nvPr/>
        </p:nvSpPr>
        <p:spPr>
          <a:xfrm>
            <a:off x="4764578" y="6051702"/>
            <a:ext cx="864096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直線接點 18"/>
          <p:cNvCxnSpPr/>
          <p:nvPr/>
        </p:nvCxnSpPr>
        <p:spPr>
          <a:xfrm flipH="1">
            <a:off x="5404883" y="3431358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120172" y="3416150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267472" y="4794303"/>
            <a:ext cx="0" cy="337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3405536" y="5337212"/>
            <a:ext cx="89099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4296526" y="5337212"/>
            <a:ext cx="936104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6088977" y="4113266"/>
            <a:ext cx="900100" cy="348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984268" y="4070815"/>
            <a:ext cx="864096" cy="348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等腰三角形 31"/>
          <p:cNvSpPr/>
          <p:nvPr/>
        </p:nvSpPr>
        <p:spPr>
          <a:xfrm>
            <a:off x="5616116" y="4760961"/>
            <a:ext cx="1080120" cy="337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等腰三角形 32"/>
          <p:cNvSpPr/>
          <p:nvPr/>
        </p:nvSpPr>
        <p:spPr>
          <a:xfrm>
            <a:off x="7646277" y="4790024"/>
            <a:ext cx="648072" cy="337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弧形接點 5"/>
          <p:cNvCxnSpPr/>
          <p:nvPr/>
        </p:nvCxnSpPr>
        <p:spPr>
          <a:xfrm rot="16200000" flipV="1">
            <a:off x="2362092" y="5439163"/>
            <a:ext cx="1080120" cy="948226"/>
          </a:xfrm>
          <a:prstGeom prst="curvedConnector3">
            <a:avLst>
              <a:gd name="adj1" fmla="val -5582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508104" y="4365104"/>
            <a:ext cx="1512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 am going to</a:t>
            </a:r>
            <a:endParaRPr lang="en-GB" dirty="0"/>
          </a:p>
        </p:txBody>
      </p:sp>
      <p:sp>
        <p:nvSpPr>
          <p:cNvPr id="11" name="矩形 10"/>
          <p:cNvSpPr/>
          <p:nvPr/>
        </p:nvSpPr>
        <p:spPr>
          <a:xfrm>
            <a:off x="6418155" y="5764630"/>
            <a:ext cx="2456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44127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classic example of </a:t>
            </a:r>
            <a:r>
              <a:rPr lang="en-GB" dirty="0" err="1" smtClean="0"/>
              <a:t>grammaticalization</a:t>
            </a:r>
            <a:r>
              <a:rPr lang="en-GB" dirty="0" smtClean="0"/>
              <a:t>: </a:t>
            </a:r>
            <a:r>
              <a:rPr lang="en-GB" i="1" dirty="0" smtClean="0"/>
              <a:t>going to </a:t>
            </a:r>
            <a:r>
              <a:rPr lang="en-GB" dirty="0" smtClean="0"/>
              <a:t>&gt; </a:t>
            </a:r>
            <a:r>
              <a:rPr lang="en-GB" i="1" dirty="0" err="1" smtClean="0"/>
              <a:t>gonna</a:t>
            </a:r>
            <a:r>
              <a:rPr lang="en-GB" i="1" dirty="0" smtClean="0"/>
              <a:t> </a:t>
            </a:r>
            <a:r>
              <a:rPr lang="en-GB" dirty="0" smtClean="0"/>
              <a:t>(3)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71890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 smtClean="0"/>
              <a:t>c) ‘the re-analysis is discoverable, that is, is manifest, only when the verb following </a:t>
            </a:r>
            <a:r>
              <a:rPr lang="en-GB" sz="2600" i="1" dirty="0" smtClean="0"/>
              <a:t>be going to </a:t>
            </a:r>
            <a:r>
              <a:rPr lang="en-GB" sz="2600" dirty="0" smtClean="0"/>
              <a:t>is incompatible with a purposive meaning, or at least unlikely in that context, for example, </a:t>
            </a:r>
            <a:r>
              <a:rPr lang="en-GB" sz="2600" i="1" dirty="0" smtClean="0"/>
              <a:t>I am going to like Bill</a:t>
            </a:r>
            <a:r>
              <a:rPr lang="en-GB" sz="2600" dirty="0" smtClean="0"/>
              <a:t>, </a:t>
            </a:r>
            <a:r>
              <a:rPr lang="en-GB" sz="2600" i="1" dirty="0" smtClean="0"/>
              <a:t>I am going to go to London</a:t>
            </a:r>
            <a:r>
              <a:rPr lang="en-GB" sz="2600" dirty="0" smtClean="0"/>
              <a:t>...’ (H &amp; T (1993:3))</a:t>
            </a:r>
          </a:p>
          <a:p>
            <a:pPr marL="0" indent="0">
              <a:buNone/>
            </a:pPr>
            <a:r>
              <a:rPr lang="en-GB" sz="1800" dirty="0" smtClean="0"/>
              <a:t>				TP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</a:t>
            </a:r>
            <a:r>
              <a:rPr lang="en-GB" sz="1800" dirty="0" err="1" smtClean="0"/>
              <a:t>SpecT</a:t>
            </a:r>
            <a:r>
              <a:rPr lang="en-GB" sz="1800" dirty="0" smtClean="0"/>
              <a:t>		 T’</a:t>
            </a:r>
          </a:p>
          <a:p>
            <a:pPr marL="0" indent="0">
              <a:buNone/>
            </a:pPr>
            <a:r>
              <a:rPr lang="en-GB" sz="1800" dirty="0" smtClean="0"/>
              <a:t>			     I</a:t>
            </a:r>
          </a:p>
          <a:p>
            <a:pPr marL="0" indent="0">
              <a:buNone/>
            </a:pPr>
            <a:r>
              <a:rPr lang="en-GB" sz="1800" dirty="0" smtClean="0"/>
              <a:t>				    T		VP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               		               marry Bill	</a:t>
            </a:r>
          </a:p>
        </p:txBody>
      </p:sp>
      <p:cxnSp>
        <p:nvCxnSpPr>
          <p:cNvPr id="5" name="直線接點 4"/>
          <p:cNvCxnSpPr/>
          <p:nvPr/>
        </p:nvCxnSpPr>
        <p:spPr>
          <a:xfrm flipH="1">
            <a:off x="3587733" y="3320988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297851" y="332098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4427984" y="3861048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220072" y="386104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等腰三角形 11"/>
          <p:cNvSpPr/>
          <p:nvPr/>
        </p:nvSpPr>
        <p:spPr>
          <a:xfrm>
            <a:off x="4067944" y="4365104"/>
            <a:ext cx="792088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等腰三角形 12"/>
          <p:cNvSpPr/>
          <p:nvPr/>
        </p:nvSpPr>
        <p:spPr>
          <a:xfrm>
            <a:off x="5868144" y="4313058"/>
            <a:ext cx="576064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矩形 3"/>
          <p:cNvSpPr/>
          <p:nvPr/>
        </p:nvSpPr>
        <p:spPr>
          <a:xfrm>
            <a:off x="3779912" y="4802758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 am </a:t>
            </a:r>
            <a:r>
              <a:rPr lang="en-GB" dirty="0" err="1" smtClean="0"/>
              <a:t>gonna</a:t>
            </a: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755576" y="5172090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of verbs ‘to go’ as auxiliary verbs marking future tense is very common cross-linguistically e.g. Spanish </a:t>
            </a:r>
            <a:r>
              <a:rPr lang="en-GB" sz="2400" dirty="0" err="1" smtClean="0"/>
              <a:t>ir</a:t>
            </a:r>
            <a:r>
              <a:rPr lang="en-GB" sz="2400" dirty="0" smtClean="0"/>
              <a:t> (a) + infinitive, Portuguese </a:t>
            </a:r>
            <a:r>
              <a:rPr lang="en-GB" sz="2400" dirty="0" err="1" smtClean="0"/>
              <a:t>ir</a:t>
            </a:r>
            <a:r>
              <a:rPr lang="en-GB" sz="2400" dirty="0" smtClean="0"/>
              <a:t> + infinitive, French </a:t>
            </a:r>
            <a:r>
              <a:rPr lang="en-GB" sz="2400" i="1" dirty="0" err="1" smtClean="0"/>
              <a:t>aller</a:t>
            </a:r>
            <a:r>
              <a:rPr lang="en-GB" sz="2400" i="1" dirty="0" smtClean="0"/>
              <a:t> </a:t>
            </a:r>
            <a:r>
              <a:rPr lang="en-GB" sz="2400" dirty="0" smtClean="0"/>
              <a:t>+ infinitive (Fleischman (1982))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8837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6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2386</Words>
  <Application>Microsoft Office PowerPoint</Application>
  <PresentationFormat>如螢幕大小 (4:3)</PresentationFormat>
  <Paragraphs>307</Paragraphs>
  <Slides>39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Office 佈景主題</vt:lpstr>
      <vt:lpstr>The grammaticalization  </vt:lpstr>
      <vt:lpstr>Grammaticalization and syntactic change</vt:lpstr>
      <vt:lpstr>Syntactic change and Minimalism</vt:lpstr>
      <vt:lpstr>Grammaticalization and Minimalism</vt:lpstr>
      <vt:lpstr>Roberts and Roussou (R &amp; R) (2003)</vt:lpstr>
      <vt:lpstr>‘Structural simplification’ </vt:lpstr>
      <vt:lpstr>A classic example of grammaticalization: going to &gt; gonna (1)</vt:lpstr>
      <vt:lpstr>A classic example of grammaticalization: going to &gt; gonna (2)</vt:lpstr>
      <vt:lpstr>A classic example of grammaticalization: going to &gt; gonna (3)</vt:lpstr>
      <vt:lpstr>Functional categories: T, C, D</vt:lpstr>
      <vt:lpstr>Another functional category:</vt:lpstr>
      <vt:lpstr>Another functional category:  functional prepositions (2)</vt:lpstr>
      <vt:lpstr>‘Semantic bleaching’ and Minimalism</vt:lpstr>
      <vt:lpstr>Lexical Ps vs Functional Ps</vt:lpstr>
      <vt:lpstr>Lexical Ps vs functional Ps (2)</vt:lpstr>
      <vt:lpstr>Which are the functional prepositions in Romance? </vt:lpstr>
      <vt:lpstr>Which are the functional prepositions in Romance? (2)</vt:lpstr>
      <vt:lpstr>What is the syntactic category of functional prepositions? </vt:lpstr>
      <vt:lpstr>What is the syntactic category of functional prepositions (2)? </vt:lpstr>
      <vt:lpstr>Ibero-Romance KPs</vt:lpstr>
      <vt:lpstr>The grammaticalization of ad (1) </vt:lpstr>
      <vt:lpstr>The grammaticalization of ad (2)</vt:lpstr>
      <vt:lpstr>Research agenda (1)</vt:lpstr>
      <vt:lpstr>Research agenda (2)</vt:lpstr>
      <vt:lpstr>Medieval Ibero-Romance (1): Old Portuguese</vt:lpstr>
      <vt:lpstr>Medieval Ibero-Romance (2): Old Portuguese</vt:lpstr>
      <vt:lpstr>Medieval Ibero-Romance (3): Old Spanish</vt:lpstr>
      <vt:lpstr>Medieval Ibero-Romance (4): Old Spanish</vt:lpstr>
      <vt:lpstr>Medieval Ibero-Romance (5): Old Spanish</vt:lpstr>
      <vt:lpstr>Medieval Ibero-Romance (6): Old Catalán</vt:lpstr>
      <vt:lpstr>The Latin background: ad marking dative (1)</vt:lpstr>
      <vt:lpstr>The Latin background: ad marking dative (2)</vt:lpstr>
      <vt:lpstr>The Latin background: ad marking dative (3)</vt:lpstr>
      <vt:lpstr>The Latin background: ad marking dative (4)</vt:lpstr>
      <vt:lpstr>The Latin background: ad marking accusative (1)</vt:lpstr>
      <vt:lpstr>The Latin background: ad marking accusative (2)</vt:lpstr>
      <vt:lpstr>The Latin background: ad marking accusative (2)</vt:lpstr>
      <vt:lpstr>Conclusions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grammaticalization of (Ibero-)Romance case markers</dc:title>
  <dc:creator>Keith Tse</dc:creator>
  <cp:lastModifiedBy>Keith Tse</cp:lastModifiedBy>
  <cp:revision>56</cp:revision>
  <dcterms:created xsi:type="dcterms:W3CDTF">2012-03-27T12:25:32Z</dcterms:created>
  <dcterms:modified xsi:type="dcterms:W3CDTF">2012-03-29T08:12:06Z</dcterms:modified>
</cp:coreProperties>
</file>