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1" r:id="rId6"/>
    <p:sldId id="264" r:id="rId7"/>
    <p:sldId id="265" r:id="rId8"/>
    <p:sldId id="262" r:id="rId9"/>
    <p:sldId id="268" r:id="rId10"/>
    <p:sldId id="269" r:id="rId11"/>
    <p:sldId id="266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7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14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6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6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0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5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4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97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5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1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74045-A5B4-43C0-8DD5-5E10B73265A2}" type="datetimeFigureOut">
              <a:rPr lang="en-GB" smtClean="0"/>
              <a:t>28/10/2019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35E8-445E-4602-B165-4C8F851FE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88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8751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dirty="0" smtClean="0"/>
              <a:t>Chinese BA (</a:t>
            </a:r>
            <a:r>
              <a:rPr lang="zh-CN" altLang="en-US" sz="4800" dirty="0" smtClean="0"/>
              <a:t>把</a:t>
            </a:r>
            <a:r>
              <a:rPr lang="en-US" altLang="zh-CN" sz="4800" dirty="0" smtClean="0"/>
              <a:t>) and BEI (</a:t>
            </a:r>
            <a:r>
              <a:rPr lang="zh-CN" altLang="en-US" sz="4800" dirty="0" smtClean="0"/>
              <a:t>被</a:t>
            </a:r>
            <a:r>
              <a:rPr lang="en-US" altLang="zh-CN" sz="4800" dirty="0" smtClean="0"/>
              <a:t>)</a:t>
            </a:r>
            <a:r>
              <a:rPr lang="en-US" sz="4800" dirty="0" smtClean="0"/>
              <a:t>: Voice </a:t>
            </a:r>
            <a:r>
              <a:rPr lang="en-US" sz="4800" dirty="0" err="1" smtClean="0"/>
              <a:t>Applicatives</a:t>
            </a:r>
            <a:r>
              <a:rPr lang="en-US" sz="4800" dirty="0" smtClean="0"/>
              <a:t> and Argument Alternations 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zh-CN" altLang="en-US" sz="4800" dirty="0" smtClean="0"/>
              <a:t>把字句和被字句</a:t>
            </a:r>
            <a:r>
              <a:rPr lang="en-US" altLang="zh-CN" sz="4800" dirty="0" smtClean="0"/>
              <a:t>:</a:t>
            </a:r>
            <a:r>
              <a:rPr lang="zh-CN" altLang="en-US" sz="4800" dirty="0"/>
              <a:t>被动式与主动式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7749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Keith Tse (MCIL CL) (</a:t>
            </a:r>
            <a:r>
              <a:rPr lang="zh-CN" altLang="en-US" dirty="0" smtClean="0"/>
              <a:t>謝嘉麒</a:t>
            </a:r>
            <a:r>
              <a:rPr lang="en-US" altLang="zh-CN" dirty="0" smtClean="0"/>
              <a:t>)</a:t>
            </a:r>
          </a:p>
          <a:p>
            <a:r>
              <a:rPr lang="en-US" dirty="0" smtClean="0"/>
              <a:t>University of York/Ronin Institute/IGDORE</a:t>
            </a:r>
          </a:p>
          <a:p>
            <a:r>
              <a:rPr lang="en-US" dirty="0" smtClean="0"/>
              <a:t>International Workshop on Syntactic Cartography (IWSC-3)</a:t>
            </a:r>
          </a:p>
          <a:p>
            <a:r>
              <a:rPr lang="en-US" dirty="0" smtClean="0"/>
              <a:t>Beijing Language and Culture University</a:t>
            </a:r>
          </a:p>
          <a:p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October 2019 (</a:t>
            </a:r>
            <a:r>
              <a:rPr lang="zh-CN" altLang="en-US" dirty="0" smtClean="0"/>
              <a:t>二零一九年十月二十七日</a:t>
            </a:r>
            <a:r>
              <a:rPr lang="en-US" altLang="zh-CN" dirty="0" smtClean="0"/>
              <a:t>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215" y="4830985"/>
            <a:ext cx="3429000" cy="1343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3" y="4110694"/>
            <a:ext cx="2383891" cy="2383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106" y="4830985"/>
            <a:ext cx="4360986" cy="122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Clausal cartography: (New?) Applicative heads (2)</a:t>
            </a:r>
            <a:endParaRPr lang="en-GB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071520"/>
            <a:ext cx="10515600" cy="45699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Beneficiary </a:t>
            </a:r>
            <a:r>
              <a:rPr lang="en-US" sz="2400" dirty="0" err="1" smtClean="0"/>
              <a:t>applicatives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cf</a:t>
            </a:r>
            <a:r>
              <a:rPr lang="en-US" sz="2400" dirty="0" smtClean="0"/>
              <a:t> English dative shift): </a:t>
            </a:r>
          </a:p>
          <a:p>
            <a:pPr marL="0" indent="0">
              <a:buNone/>
            </a:pPr>
            <a:r>
              <a:rPr lang="zh-TW" altLang="en-US" sz="2400" dirty="0"/>
              <a:t>張</a:t>
            </a:r>
            <a:r>
              <a:rPr lang="zh-TW" altLang="en-US" sz="2400" dirty="0" smtClean="0"/>
              <a:t>三</a:t>
            </a:r>
            <a:r>
              <a:rPr lang="en-US" altLang="zh-TW" sz="2400" dirty="0" smtClean="0"/>
              <a:t>		</a:t>
            </a:r>
            <a:r>
              <a:rPr lang="zh-CN" altLang="en-US" sz="2400" dirty="0" smtClean="0"/>
              <a:t>打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		</a:t>
            </a:r>
            <a:r>
              <a:rPr lang="zh-CN" altLang="en-US" sz="2400" dirty="0" smtClean="0"/>
              <a:t>李四</a:t>
            </a:r>
            <a:r>
              <a:rPr lang="en-US" altLang="zh-CN" sz="2400" dirty="0" smtClean="0"/>
              <a:t>	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-</a:t>
            </a:r>
            <a:r>
              <a:rPr lang="zh-CN" altLang="en-US" sz="2400" dirty="0" smtClean="0"/>
              <a:t>記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全壘打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CN" sz="2400" dirty="0" err="1" smtClean="0"/>
              <a:t>Zhangsan</a:t>
            </a:r>
            <a:r>
              <a:rPr lang="en-US" altLang="zh-CN" sz="2400" dirty="0" smtClean="0"/>
              <a:t>	da-le		</a:t>
            </a:r>
            <a:r>
              <a:rPr lang="en-US" altLang="zh-CN" sz="2400" dirty="0" err="1" smtClean="0"/>
              <a:t>Lisi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yi-ji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quanleida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TW" sz="2400" dirty="0" smtClean="0"/>
              <a:t>ZS		hit-PERF	LS	one-CL	</a:t>
            </a:r>
            <a:r>
              <a:rPr lang="en-US" altLang="zh-TW" sz="2400" dirty="0" err="1" smtClean="0"/>
              <a:t>home.run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‘ZS hit LS a home run.’ </a:t>
            </a:r>
            <a:endParaRPr lang="zh-TW" altLang="en-US" sz="2400" dirty="0"/>
          </a:p>
          <a:p>
            <a:pPr marL="0" indent="0">
              <a:buNone/>
            </a:pPr>
            <a:r>
              <a:rPr lang="en-US" altLang="zh-TW" sz="2400" dirty="0" smtClean="0"/>
              <a:t>*</a:t>
            </a:r>
            <a:r>
              <a:rPr lang="zh-TW" altLang="en-US" sz="2400" dirty="0" smtClean="0"/>
              <a:t>張三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把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李四</a:t>
            </a:r>
            <a:r>
              <a:rPr lang="en-US" altLang="zh-TW" sz="2400" dirty="0" smtClean="0"/>
              <a:t>	</a:t>
            </a:r>
            <a:r>
              <a:rPr lang="zh-CN" altLang="en-US" sz="2400" dirty="0" smtClean="0"/>
              <a:t>打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一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記</a:t>
            </a:r>
            <a:r>
              <a:rPr lang="en-US" altLang="zh-TW" sz="2400" dirty="0" smtClean="0"/>
              <a:t>	</a:t>
            </a:r>
            <a:r>
              <a:rPr lang="zh-CN" altLang="en-US" sz="2400" dirty="0" smtClean="0"/>
              <a:t>全壘打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err="1" smtClean="0"/>
              <a:t>Zhangsan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ba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Lisi</a:t>
            </a:r>
            <a:r>
              <a:rPr lang="en-US" altLang="zh-TW" sz="2400" dirty="0" smtClean="0"/>
              <a:t>	</a:t>
            </a:r>
            <a:r>
              <a:rPr lang="en-US" altLang="zh-CN" sz="2400" dirty="0" smtClean="0"/>
              <a:t>da</a:t>
            </a:r>
            <a:r>
              <a:rPr lang="en-US" altLang="zh-TW" sz="2400" dirty="0" smtClean="0"/>
              <a:t>-le		</a:t>
            </a:r>
            <a:r>
              <a:rPr lang="en-US" altLang="zh-TW" sz="2400" dirty="0" err="1" smtClean="0"/>
              <a:t>yi-ji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quanleida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ZS		BA	LS	hit-PERF	one-CL	</a:t>
            </a:r>
            <a:r>
              <a:rPr lang="en-US" altLang="zh-TW" sz="2400" dirty="0" err="1" smtClean="0"/>
              <a:t>home.run</a:t>
            </a:r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 smtClean="0"/>
              <a:t>李四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被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張三</a:t>
            </a:r>
            <a:r>
              <a:rPr lang="en-US" altLang="zh-TW" sz="2400" dirty="0" smtClean="0"/>
              <a:t>		</a:t>
            </a:r>
            <a:r>
              <a:rPr lang="zh-CN" altLang="en-US" sz="2400" dirty="0" smtClean="0"/>
              <a:t>打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一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記</a:t>
            </a:r>
            <a:r>
              <a:rPr lang="en-US" altLang="zh-TW" sz="2400" dirty="0" smtClean="0"/>
              <a:t>	</a:t>
            </a:r>
            <a:r>
              <a:rPr lang="zh-CN" altLang="en-US" sz="2400" dirty="0" smtClean="0"/>
              <a:t>全壘打</a:t>
            </a:r>
            <a:r>
              <a:rPr lang="en-US" altLang="zh-TW" sz="2400" dirty="0" smtClean="0"/>
              <a:t>	</a:t>
            </a:r>
          </a:p>
          <a:p>
            <a:pPr marL="0" indent="0">
              <a:buNone/>
            </a:pPr>
            <a:r>
              <a:rPr lang="en-US" sz="2400" dirty="0" err="1" smtClean="0"/>
              <a:t>Lisi</a:t>
            </a:r>
            <a:r>
              <a:rPr lang="en-US" sz="2400" dirty="0" smtClean="0"/>
              <a:t>	</a:t>
            </a:r>
            <a:r>
              <a:rPr lang="en-US" sz="2400" dirty="0" err="1" smtClean="0"/>
              <a:t>bei</a:t>
            </a:r>
            <a:r>
              <a:rPr lang="en-US" sz="2400" dirty="0" smtClean="0"/>
              <a:t>	</a:t>
            </a:r>
            <a:r>
              <a:rPr lang="en-US" sz="2400" dirty="0" err="1" smtClean="0"/>
              <a:t>Zhangsan</a:t>
            </a:r>
            <a:r>
              <a:rPr lang="en-US" sz="2400" dirty="0" smtClean="0"/>
              <a:t>	da-le		</a:t>
            </a:r>
            <a:r>
              <a:rPr lang="en-US" sz="2400" dirty="0" err="1" smtClean="0"/>
              <a:t>yi-ji</a:t>
            </a:r>
            <a:r>
              <a:rPr lang="en-US" sz="2400" dirty="0" smtClean="0"/>
              <a:t>	</a:t>
            </a:r>
            <a:r>
              <a:rPr lang="en-US" sz="2400" dirty="0" err="1" smtClean="0"/>
              <a:t>quanleida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LS	BEI	ZS		hit-PERF	one-CL	</a:t>
            </a:r>
            <a:r>
              <a:rPr lang="en-US" sz="2400" dirty="0" err="1" smtClean="0"/>
              <a:t>home.run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‘LS had ZS hit a home run (on him).’ (Huang, Li, Li (2009:159))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930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Clausal cartography: A-Remerge (not A-Move)</a:t>
            </a:r>
            <a:endParaRPr lang="en-GB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914400"/>
            <a:ext cx="12192000" cy="5943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 smtClean="0"/>
              <a:t>	</a:t>
            </a:r>
            <a:r>
              <a:rPr lang="en-US" sz="1200" dirty="0" err="1" smtClean="0"/>
              <a:t>PassiveP</a:t>
            </a:r>
            <a:endParaRPr lang="en-US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1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 err="1" smtClean="0"/>
              <a:t>SpecPassive</a:t>
            </a:r>
            <a:r>
              <a:rPr lang="en-US" sz="1200" dirty="0" smtClean="0"/>
              <a:t>	</a:t>
            </a:r>
            <a:r>
              <a:rPr lang="en-US" sz="1200" dirty="0"/>
              <a:t> </a:t>
            </a:r>
            <a:r>
              <a:rPr lang="en-US" sz="1200" dirty="0" smtClean="0"/>
              <a:t>            Passive’</a:t>
            </a:r>
          </a:p>
          <a:p>
            <a:r>
              <a:rPr lang="en-US" sz="1200" b="1" dirty="0" smtClean="0"/>
              <a:t>internal</a:t>
            </a:r>
            <a:endParaRPr lang="en-US" sz="1200" dirty="0" smtClean="0"/>
          </a:p>
          <a:p>
            <a:r>
              <a:rPr lang="en-US" sz="1200" b="1" dirty="0" smtClean="0"/>
              <a:t>argument</a:t>
            </a:r>
            <a:r>
              <a:rPr lang="en-US" sz="1200" dirty="0" smtClean="0"/>
              <a:t>	Passive	</a:t>
            </a:r>
            <a:r>
              <a:rPr lang="en-US" sz="1200" dirty="0" err="1" smtClean="0"/>
              <a:t>ApplicativeP</a:t>
            </a:r>
            <a:r>
              <a:rPr lang="en-US" sz="1200" dirty="0" smtClean="0"/>
              <a:t>	</a:t>
            </a:r>
          </a:p>
          <a:p>
            <a:r>
              <a:rPr lang="en-US" sz="1200" dirty="0" smtClean="0"/>
              <a:t>‘patient’	</a:t>
            </a:r>
            <a:r>
              <a:rPr lang="en-US" sz="1200" b="1" dirty="0"/>
              <a:t>BEI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	        </a:t>
            </a:r>
            <a:r>
              <a:rPr lang="en-US" sz="1200" dirty="0" err="1" smtClean="0"/>
              <a:t>SpecApplicative</a:t>
            </a:r>
            <a:r>
              <a:rPr lang="en-US" sz="1200" dirty="0" smtClean="0"/>
              <a:t>	Applicative’</a:t>
            </a:r>
          </a:p>
          <a:p>
            <a:r>
              <a:rPr lang="en-US" sz="1200" dirty="0" smtClean="0"/>
              <a:t>	         </a:t>
            </a:r>
            <a:r>
              <a:rPr lang="en-US" sz="1200" b="1" dirty="0" smtClean="0"/>
              <a:t>recipient</a:t>
            </a:r>
          </a:p>
          <a:p>
            <a:r>
              <a:rPr lang="en-US" sz="1200" dirty="0" smtClean="0"/>
              <a:t>	         </a:t>
            </a:r>
            <a:r>
              <a:rPr lang="en-US" sz="1200" b="1" dirty="0" smtClean="0"/>
              <a:t>beneficiary</a:t>
            </a:r>
            <a:r>
              <a:rPr lang="en-US" sz="1200" dirty="0"/>
              <a:t> </a:t>
            </a:r>
            <a:r>
              <a:rPr lang="en-US" sz="1200" dirty="0" smtClean="0"/>
              <a:t>     Applicative	</a:t>
            </a:r>
            <a:r>
              <a:rPr lang="en-US" sz="1200" dirty="0" err="1" smtClean="0"/>
              <a:t>ActiveP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/>
              <a:t>	</a:t>
            </a:r>
            <a:r>
              <a:rPr lang="en-US" sz="1200" b="1" dirty="0" smtClean="0"/>
              <a:t>	</a:t>
            </a:r>
            <a:r>
              <a:rPr lang="en-US" sz="1200" dirty="0" smtClean="0"/>
              <a:t>	</a:t>
            </a:r>
            <a:r>
              <a:rPr lang="en-US" sz="1200" dirty="0" err="1" smtClean="0"/>
              <a:t>SpecActive</a:t>
            </a:r>
            <a:r>
              <a:rPr lang="en-US" sz="1200" dirty="0" smtClean="0"/>
              <a:t>	</a:t>
            </a:r>
            <a:r>
              <a:rPr lang="en-US" sz="1200" dirty="0"/>
              <a:t> </a:t>
            </a:r>
            <a:r>
              <a:rPr lang="en-US" sz="1200" dirty="0" smtClean="0"/>
              <a:t>                   Active’</a:t>
            </a:r>
          </a:p>
          <a:p>
            <a:r>
              <a:rPr lang="en-US" sz="1200" dirty="0" smtClean="0"/>
              <a:t>			</a:t>
            </a:r>
            <a:r>
              <a:rPr lang="en-US" sz="1200" b="1" dirty="0" smtClean="0"/>
              <a:t>external</a:t>
            </a:r>
          </a:p>
          <a:p>
            <a:r>
              <a:rPr lang="en-US" sz="1200" dirty="0" smtClean="0"/>
              <a:t>			</a:t>
            </a:r>
            <a:r>
              <a:rPr lang="en-US" sz="1200" b="1" dirty="0" smtClean="0"/>
              <a:t>argument</a:t>
            </a:r>
            <a:r>
              <a:rPr lang="en-US" sz="1200" dirty="0" smtClean="0"/>
              <a:t>	Active	    </a:t>
            </a:r>
            <a:r>
              <a:rPr lang="en-US" sz="1200" dirty="0" err="1" smtClean="0"/>
              <a:t>A</a:t>
            </a:r>
            <a:r>
              <a:rPr lang="en-US" altLang="zh-CN" sz="1200" dirty="0" err="1" smtClean="0"/>
              <a:t>ffect</a:t>
            </a:r>
            <a:r>
              <a:rPr lang="en-US" sz="1200" dirty="0" err="1" smtClean="0"/>
              <a:t>P</a:t>
            </a:r>
            <a:endParaRPr lang="en-US" sz="1200" dirty="0" smtClean="0"/>
          </a:p>
          <a:p>
            <a:r>
              <a:rPr lang="en-US" sz="1200" dirty="0" smtClean="0"/>
              <a:t>				</a:t>
            </a:r>
            <a:r>
              <a:rPr lang="en-US" sz="1200" b="1" dirty="0" smtClean="0"/>
              <a:t>BA</a:t>
            </a:r>
            <a:endParaRPr lang="en-US" sz="1200" b="1" dirty="0"/>
          </a:p>
          <a:p>
            <a:pPr marL="0" indent="0">
              <a:buNone/>
            </a:pPr>
            <a:r>
              <a:rPr lang="en-US" sz="1200" dirty="0" smtClean="0"/>
              <a:t>				‘agent’      </a:t>
            </a:r>
            <a:r>
              <a:rPr lang="en-US" sz="1200" dirty="0" err="1" smtClean="0"/>
              <a:t>SpecAff</a:t>
            </a:r>
            <a:r>
              <a:rPr lang="en-US" sz="1200" dirty="0" smtClean="0"/>
              <a:t>	</a:t>
            </a:r>
            <a:r>
              <a:rPr lang="en-US" sz="1200" dirty="0" err="1" smtClean="0"/>
              <a:t>Aff</a:t>
            </a:r>
            <a:r>
              <a:rPr lang="en-US" sz="1200" dirty="0" smtClean="0"/>
              <a:t>’</a:t>
            </a:r>
          </a:p>
          <a:p>
            <a:r>
              <a:rPr lang="en-US" sz="1200" b="1" dirty="0" smtClean="0"/>
              <a:t>				</a:t>
            </a:r>
            <a:r>
              <a:rPr lang="en-US" sz="1200" b="1" dirty="0"/>
              <a:t> </a:t>
            </a:r>
            <a:r>
              <a:rPr lang="en-US" sz="1200" b="1" dirty="0" smtClean="0"/>
              <a:t>                internal</a:t>
            </a:r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			                 </a:t>
            </a:r>
            <a:r>
              <a:rPr lang="en-US" sz="1200" b="1" dirty="0" smtClean="0"/>
              <a:t>argument</a:t>
            </a:r>
            <a:r>
              <a:rPr lang="en-US" sz="1200" dirty="0" smtClean="0"/>
              <a:t>      Affect	            </a:t>
            </a:r>
            <a:r>
              <a:rPr lang="en-US" sz="1200" dirty="0" err="1" smtClean="0"/>
              <a:t>VoiceP</a:t>
            </a:r>
            <a:r>
              <a:rPr lang="en-US" sz="1200" dirty="0" smtClean="0"/>
              <a:t> (</a:t>
            </a:r>
            <a:r>
              <a:rPr lang="en-US" sz="1200" dirty="0" err="1" smtClean="0"/>
              <a:t>cf</a:t>
            </a:r>
            <a:r>
              <a:rPr lang="en-US" sz="1200" dirty="0" smtClean="0"/>
              <a:t> </a:t>
            </a:r>
            <a:r>
              <a:rPr lang="en-US" sz="1200" dirty="0" err="1" smtClean="0"/>
              <a:t>Kratzer</a:t>
            </a:r>
            <a:r>
              <a:rPr lang="en-US" sz="1200" dirty="0" smtClean="0"/>
              <a:t> (1996))</a:t>
            </a:r>
          </a:p>
          <a:p>
            <a:r>
              <a:rPr lang="en-US" sz="1200" dirty="0" smtClean="0"/>
              <a:t>				                 (‘</a:t>
            </a:r>
            <a:r>
              <a:rPr lang="en-US" sz="1200" dirty="0"/>
              <a:t>affected’)</a:t>
            </a:r>
            <a:r>
              <a:rPr lang="en-US" sz="1200" dirty="0" smtClean="0"/>
              <a:t>     (</a:t>
            </a:r>
            <a:r>
              <a:rPr lang="en-US" sz="1200" dirty="0"/>
              <a:t>GEI)</a:t>
            </a:r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					</a:t>
            </a:r>
            <a:r>
              <a:rPr lang="en-US" sz="1200" dirty="0" err="1" smtClean="0"/>
              <a:t>SpecVoice</a:t>
            </a:r>
            <a:r>
              <a:rPr lang="en-US" sz="1200" dirty="0" smtClean="0"/>
              <a:t>	Voice’	</a:t>
            </a:r>
          </a:p>
          <a:p>
            <a:r>
              <a:rPr lang="en-US" sz="1200" dirty="0" smtClean="0"/>
              <a:t>						</a:t>
            </a:r>
            <a:r>
              <a:rPr lang="en-US" sz="1200" b="1" dirty="0" smtClean="0"/>
              <a:t>external</a:t>
            </a:r>
          </a:p>
          <a:p>
            <a:r>
              <a:rPr lang="en-US" sz="1200" b="1" dirty="0"/>
              <a:t>	</a:t>
            </a:r>
            <a:r>
              <a:rPr lang="en-US" sz="1200" b="1" dirty="0" smtClean="0"/>
              <a:t>					argument  </a:t>
            </a:r>
            <a:r>
              <a:rPr lang="en-US" sz="1200" dirty="0" smtClean="0"/>
              <a:t>Voice               </a:t>
            </a:r>
            <a:r>
              <a:rPr lang="en-US" sz="1200" dirty="0" err="1" smtClean="0"/>
              <a:t>AspP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						</a:t>
            </a:r>
            <a:r>
              <a:rPr lang="en-US" sz="1200" dirty="0" err="1" smtClean="0"/>
              <a:t>SpecAsp</a:t>
            </a:r>
            <a:r>
              <a:rPr lang="en-US" sz="1200" dirty="0" smtClean="0"/>
              <a:t>	             Asp’</a:t>
            </a:r>
          </a:p>
          <a:p>
            <a:endParaRPr lang="en-US" sz="1200" dirty="0" smtClean="0"/>
          </a:p>
          <a:p>
            <a:r>
              <a:rPr lang="en-US" sz="1200" dirty="0" smtClean="0"/>
              <a:t>							                       Asp                      </a:t>
            </a:r>
            <a:r>
              <a:rPr lang="en-US" sz="1200" dirty="0" err="1" smtClean="0"/>
              <a:t>TransP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cf</a:t>
            </a:r>
            <a:r>
              <a:rPr lang="en-US" sz="1200" dirty="0" smtClean="0"/>
              <a:t> Bowers (2002))</a:t>
            </a:r>
            <a:endParaRPr lang="en-US" sz="1200" dirty="0"/>
          </a:p>
          <a:p>
            <a:r>
              <a:rPr lang="en-US" sz="1200" dirty="0" smtClean="0"/>
              <a:t>								</a:t>
            </a:r>
            <a:endParaRPr lang="en-US" sz="1200" dirty="0"/>
          </a:p>
          <a:p>
            <a:r>
              <a:rPr lang="en-US" sz="1200" dirty="0" smtClean="0"/>
              <a:t>								         </a:t>
            </a:r>
            <a:r>
              <a:rPr lang="en-US" sz="1200" dirty="0" err="1" smtClean="0"/>
              <a:t>SpecTrans</a:t>
            </a:r>
            <a:r>
              <a:rPr lang="en-US" sz="1200" dirty="0" smtClean="0"/>
              <a:t>              Trans’</a:t>
            </a:r>
          </a:p>
          <a:p>
            <a:r>
              <a:rPr lang="en-US" sz="1200" dirty="0" smtClean="0"/>
              <a:t>						</a:t>
            </a:r>
            <a:r>
              <a:rPr lang="en-US" sz="1200" dirty="0"/>
              <a:t>	</a:t>
            </a:r>
            <a:r>
              <a:rPr lang="en-US" sz="1200" dirty="0" smtClean="0"/>
              <a:t>	          </a:t>
            </a:r>
            <a:r>
              <a:rPr lang="en-US" sz="1200" b="1" dirty="0" smtClean="0"/>
              <a:t>internal  </a:t>
            </a:r>
            <a:r>
              <a:rPr lang="en-US" sz="1200" dirty="0" smtClean="0"/>
              <a:t>   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					</a:t>
            </a:r>
            <a:r>
              <a:rPr lang="en-US" sz="1200" b="1" dirty="0" smtClean="0"/>
              <a:t>          argument     </a:t>
            </a:r>
            <a:r>
              <a:rPr lang="en-US" sz="1200" dirty="0" smtClean="0"/>
              <a:t>Trans	   VP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	</a:t>
            </a:r>
            <a:r>
              <a:rPr lang="en-US" sz="1200" dirty="0" smtClean="0"/>
              <a:t>						</a:t>
            </a:r>
            <a:r>
              <a:rPr lang="en-US" sz="1200" dirty="0"/>
              <a:t>	</a:t>
            </a:r>
            <a:r>
              <a:rPr lang="en-US" sz="1200" dirty="0" smtClean="0"/>
              <a:t>	                 </a:t>
            </a:r>
            <a:r>
              <a:rPr lang="en-US" sz="1200" dirty="0" err="1" smtClean="0"/>
              <a:t>SpecV</a:t>
            </a:r>
            <a:r>
              <a:rPr lang="en-US" sz="1200" dirty="0" smtClean="0"/>
              <a:t>	V’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/>
              <a:t>	</a:t>
            </a:r>
            <a:r>
              <a:rPr lang="en-US" sz="1200" b="1" dirty="0" smtClean="0"/>
              <a:t>				</a:t>
            </a:r>
            <a:r>
              <a:rPr lang="en-US" sz="1200" b="1" dirty="0"/>
              <a:t>	</a:t>
            </a:r>
            <a:r>
              <a:rPr lang="en-US" sz="1200" b="1" dirty="0" smtClean="0"/>
              <a:t>			</a:t>
            </a:r>
            <a:r>
              <a:rPr lang="en-US" sz="1200" dirty="0" smtClean="0"/>
              <a:t>	    </a:t>
            </a:r>
            <a:r>
              <a:rPr lang="en-US" altLang="zh-CN" sz="1200" dirty="0" smtClean="0"/>
              <a:t>V		XP</a:t>
            </a:r>
          </a:p>
        </p:txBody>
      </p:sp>
      <p:cxnSp>
        <p:nvCxnSpPr>
          <p:cNvPr id="9" name="Curved Connector 8"/>
          <p:cNvCxnSpPr/>
          <p:nvPr/>
        </p:nvCxnSpPr>
        <p:spPr>
          <a:xfrm rot="10800000">
            <a:off x="160421" y="2181726"/>
            <a:ext cx="1475874" cy="529390"/>
          </a:xfrm>
          <a:prstGeom prst="curvedConnector3">
            <a:avLst>
              <a:gd name="adj1" fmla="val 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0800000">
            <a:off x="1636297" y="2711117"/>
            <a:ext cx="3015915" cy="1700463"/>
          </a:xfrm>
          <a:prstGeom prst="curvedConnector3">
            <a:avLst>
              <a:gd name="adj1" fmla="val 9893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10800000">
            <a:off x="3192379" y="3433012"/>
            <a:ext cx="2759242" cy="1507957"/>
          </a:xfrm>
          <a:prstGeom prst="curvedConnector3">
            <a:avLst>
              <a:gd name="adj1" fmla="val 10116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0800000">
            <a:off x="4652211" y="4411579"/>
            <a:ext cx="3384884" cy="1892968"/>
          </a:xfrm>
          <a:prstGeom prst="curvedConnector3">
            <a:avLst>
              <a:gd name="adj1" fmla="val 10118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6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Conclusion (</a:t>
            </a:r>
            <a:r>
              <a:rPr lang="zh-CN" altLang="en-US" dirty="0"/>
              <a:t>结论</a:t>
            </a:r>
            <a:r>
              <a:rPr lang="en-US" altLang="zh-CN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757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Chinese </a:t>
            </a:r>
            <a:r>
              <a:rPr lang="en-US" sz="2400" i="1" dirty="0" err="1" smtClean="0"/>
              <a:t>ba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bei</a:t>
            </a:r>
            <a:r>
              <a:rPr lang="en-US" sz="2400" dirty="0" smtClean="0"/>
              <a:t>: new Voice heads</a:t>
            </a:r>
          </a:p>
          <a:p>
            <a:pPr marL="0" indent="0">
              <a:buNone/>
            </a:pPr>
            <a:r>
              <a:rPr lang="en-US" sz="2400" dirty="0" smtClean="0"/>
              <a:t>Better account of the DAM-properties (verbal </a:t>
            </a:r>
            <a:r>
              <a:rPr lang="en-US" sz="2400" dirty="0" err="1" smtClean="0"/>
              <a:t>markedness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err="1" smtClean="0"/>
              <a:t>Resumptive</a:t>
            </a:r>
            <a:r>
              <a:rPr lang="en-US" sz="2400" dirty="0" smtClean="0"/>
              <a:t> pronoun and A-Remerge</a:t>
            </a:r>
          </a:p>
          <a:p>
            <a:pPr marL="0" indent="0">
              <a:buNone/>
            </a:pPr>
            <a:r>
              <a:rPr lang="en-US" sz="2400" dirty="0" smtClean="0"/>
              <a:t>Cartography of functional heads (Passive-Active-Affect-VP)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3426078" y="4057028"/>
            <a:ext cx="533984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600" dirty="0" err="1"/>
              <a:t>非常感谢您</a:t>
            </a:r>
            <a:endParaRPr lang="en-GB" sz="7600" dirty="0"/>
          </a:p>
        </p:txBody>
      </p:sp>
    </p:spTree>
    <p:extLst>
      <p:ext uri="{BB962C8B-B14F-4D97-AF65-F5344CB8AC3E}">
        <p14:creationId xmlns:p14="http://schemas.microsoft.com/office/powerpoint/2010/main" val="39571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Chinese </a:t>
            </a:r>
            <a:r>
              <a:rPr lang="en-US" sz="3600" i="1" dirty="0" err="1" smtClean="0"/>
              <a:t>ba</a:t>
            </a:r>
            <a:r>
              <a:rPr lang="en-US" sz="3600" dirty="0" smtClean="0"/>
              <a:t> and </a:t>
            </a:r>
            <a:r>
              <a:rPr lang="en-US" sz="3600" i="1" dirty="0" err="1" smtClean="0"/>
              <a:t>bei</a:t>
            </a:r>
            <a:r>
              <a:rPr lang="en-US" sz="3600" dirty="0" smtClean="0"/>
              <a:t>-constructions (</a:t>
            </a:r>
            <a:r>
              <a:rPr lang="zh-CN" altLang="en-US" sz="3600" dirty="0" smtClean="0"/>
              <a:t>把字句和被字句</a:t>
            </a:r>
            <a:r>
              <a:rPr lang="en-US" altLang="zh-CN" sz="3600" dirty="0" smtClean="0"/>
              <a:t>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Chinese </a:t>
            </a:r>
            <a:r>
              <a:rPr lang="en-US" sz="2400" i="1" dirty="0" err="1" smtClean="0"/>
              <a:t>ba</a:t>
            </a:r>
            <a:r>
              <a:rPr lang="en-US" sz="2400" dirty="0" smtClean="0"/>
              <a:t> (</a:t>
            </a:r>
            <a:r>
              <a:rPr lang="zh-CN" altLang="en-US" sz="2400" dirty="0" smtClean="0"/>
              <a:t>把</a:t>
            </a:r>
            <a:r>
              <a:rPr lang="en-US" altLang="zh-CN" sz="2400" dirty="0" smtClean="0"/>
              <a:t>) and </a:t>
            </a:r>
            <a:r>
              <a:rPr lang="en-US" altLang="zh-CN" sz="2400" i="1" dirty="0" err="1" smtClean="0"/>
              <a:t>bei</a:t>
            </a:r>
            <a:r>
              <a:rPr lang="en-US" altLang="zh-CN" sz="2400" dirty="0" smtClean="0"/>
              <a:t> (</a:t>
            </a:r>
            <a:r>
              <a:rPr lang="zh-CN" altLang="en-US" sz="2400" dirty="0" smtClean="0"/>
              <a:t>被</a:t>
            </a:r>
            <a:r>
              <a:rPr lang="en-US" altLang="zh-CN" sz="2400" dirty="0" smtClean="0"/>
              <a:t>): very famous examples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105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Object-</a:t>
            </a:r>
            <a:r>
              <a:rPr lang="en-US" sz="2400" dirty="0" err="1" smtClean="0"/>
              <a:t>preposing</a:t>
            </a:r>
            <a:r>
              <a:rPr lang="en-US" sz="2400" dirty="0" smtClean="0"/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2954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Subject	BA	object	 </a:t>
            </a:r>
            <a:r>
              <a:rPr lang="en-US" sz="2400" dirty="0" err="1" smtClean="0"/>
              <a:t>i</a:t>
            </a:r>
            <a:r>
              <a:rPr lang="en-US" sz="2400" dirty="0" smtClean="0"/>
              <a:t>	Verb		(PRO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78043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Object </a:t>
            </a:r>
            <a:r>
              <a:rPr lang="en-US" sz="2400" dirty="0" err="1" smtClean="0"/>
              <a:t>i</a:t>
            </a:r>
            <a:r>
              <a:rPr lang="en-US" sz="2400" dirty="0" smtClean="0"/>
              <a:t>	BEI	subject	Verb		(PRO </a:t>
            </a:r>
            <a:r>
              <a:rPr lang="en-US" sz="2400" dirty="0" err="1" smtClean="0"/>
              <a:t>i</a:t>
            </a:r>
            <a:r>
              <a:rPr lang="en-US" sz="2400" dirty="0" smtClean="0"/>
              <a:t>)	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Feng (2002b:148))</a:t>
            </a:r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1415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/>
              <a:t>李四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把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坏蛋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杀</a:t>
            </a:r>
            <a:r>
              <a:rPr lang="en-US" altLang="zh-CN" sz="2400" dirty="0"/>
              <a:t>-</a:t>
            </a:r>
            <a:r>
              <a:rPr lang="zh-CN" altLang="en-US" sz="2400" dirty="0" smtClean="0"/>
              <a:t>了</a:t>
            </a:r>
            <a:r>
              <a:rPr lang="en-US" altLang="zh-CN" sz="2400" dirty="0" smtClean="0"/>
              <a:t>		(</a:t>
            </a:r>
            <a:r>
              <a:rPr lang="zh-CN" altLang="en-US" sz="2400" dirty="0" smtClean="0"/>
              <a:t>他</a:t>
            </a:r>
            <a:r>
              <a:rPr lang="en-US" altLang="zh-CN" sz="2400" dirty="0" smtClean="0"/>
              <a:t>)</a:t>
            </a:r>
          </a:p>
          <a:p>
            <a:pPr marL="0" indent="0">
              <a:buNone/>
            </a:pPr>
            <a:r>
              <a:rPr lang="en-US" altLang="zh-CN" sz="2400" dirty="0"/>
              <a:t>LS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ba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huaidan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sha</a:t>
            </a:r>
            <a:r>
              <a:rPr lang="en-US" altLang="zh-CN" sz="2400" dirty="0" smtClean="0"/>
              <a:t>-le		ta</a:t>
            </a:r>
          </a:p>
          <a:p>
            <a:pPr marL="0" indent="0">
              <a:buNone/>
            </a:pPr>
            <a:r>
              <a:rPr lang="en-US" sz="2400" dirty="0" smtClean="0"/>
              <a:t>I	BA	scoundrel	kill-PERF	him</a:t>
            </a:r>
          </a:p>
          <a:p>
            <a:pPr marL="0" indent="0">
              <a:buNone/>
            </a:pPr>
            <a:r>
              <a:rPr lang="en-US" sz="2400" dirty="0" smtClean="0"/>
              <a:t>‘LS killed the scoundrel.’ (Huang, Li, Li (2009: 153))</a:t>
            </a:r>
            <a:endParaRPr lang="en-GB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49561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dirty="0"/>
              <a:t>張</a:t>
            </a:r>
            <a:r>
              <a:rPr lang="zh-TW" altLang="en-US" sz="2400" dirty="0" smtClean="0"/>
              <a:t>三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被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李四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打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CN" sz="2400" dirty="0" smtClean="0"/>
              <a:t>		(</a:t>
            </a:r>
            <a:r>
              <a:rPr lang="zh-CN" altLang="en-US" sz="2400" dirty="0" smtClean="0"/>
              <a:t>他</a:t>
            </a:r>
            <a:r>
              <a:rPr lang="en-US" altLang="zh-CN" sz="2400" dirty="0" smtClean="0"/>
              <a:t>)</a:t>
            </a:r>
          </a:p>
          <a:p>
            <a:pPr marL="0" indent="0">
              <a:buNone/>
            </a:pPr>
            <a:r>
              <a:rPr lang="en-US" altLang="zh-CN" sz="2400" dirty="0" smtClean="0"/>
              <a:t>ZS	</a:t>
            </a:r>
            <a:r>
              <a:rPr lang="en-US" altLang="zh-CN" sz="2400" dirty="0" err="1" smtClean="0"/>
              <a:t>bei</a:t>
            </a:r>
            <a:r>
              <a:rPr lang="en-US" altLang="zh-CN" sz="2400" dirty="0" smtClean="0"/>
              <a:t>	LS		da-le		ta</a:t>
            </a:r>
          </a:p>
          <a:p>
            <a:pPr marL="0" indent="0">
              <a:buNone/>
            </a:pPr>
            <a:r>
              <a:rPr lang="en-US" sz="2400" dirty="0" smtClean="0"/>
              <a:t>ZS	BEI	LS		hit-PERF	him</a:t>
            </a:r>
          </a:p>
          <a:p>
            <a:pPr marL="0" indent="0">
              <a:buNone/>
            </a:pPr>
            <a:r>
              <a:rPr lang="en-US" sz="2400" dirty="0" smtClean="0"/>
              <a:t>‘ZS was hit by LS.’ (Huang, Li, Li (2009: 112)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273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Differential Argument Marking (DAM)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08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Chinese </a:t>
            </a:r>
            <a:r>
              <a:rPr lang="en-US" sz="2000" i="1" dirty="0" err="1" smtClean="0"/>
              <a:t>ba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bei</a:t>
            </a:r>
            <a:r>
              <a:rPr lang="en-US" sz="2000" dirty="0" smtClean="0"/>
              <a:t>: DAM constructions (</a:t>
            </a:r>
            <a:r>
              <a:rPr lang="en-US" sz="2000" i="1" dirty="0" err="1" smtClean="0"/>
              <a:t>ba</a:t>
            </a:r>
            <a:r>
              <a:rPr lang="en-US" sz="2000" dirty="0" smtClean="0"/>
              <a:t> especially) (Yang (2008), </a:t>
            </a:r>
            <a:r>
              <a:rPr lang="en-US" sz="2000" dirty="0" err="1" smtClean="0"/>
              <a:t>Arcodia</a:t>
            </a:r>
            <a:r>
              <a:rPr lang="en-US" sz="2000" dirty="0" smtClean="0"/>
              <a:t> and </a:t>
            </a:r>
            <a:r>
              <a:rPr lang="en-US" sz="2000" dirty="0" err="1" smtClean="0"/>
              <a:t>Iemmolo</a:t>
            </a:r>
            <a:r>
              <a:rPr lang="en-US" sz="2000" dirty="0" smtClean="0"/>
              <a:t> (2014))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325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DAM: nominal and verbal </a:t>
            </a:r>
            <a:r>
              <a:rPr lang="en-US" sz="2000" dirty="0" err="1" smtClean="0"/>
              <a:t>markedness</a:t>
            </a:r>
            <a:r>
              <a:rPr lang="en-US" sz="2000" dirty="0" smtClean="0"/>
              <a:t> (</a:t>
            </a:r>
            <a:r>
              <a:rPr lang="en-US" sz="2000" dirty="0" err="1" smtClean="0"/>
              <a:t>Serzant</a:t>
            </a:r>
            <a:r>
              <a:rPr lang="en-US" sz="2000" dirty="0" smtClean="0"/>
              <a:t> and </a:t>
            </a:r>
            <a:r>
              <a:rPr lang="en-US" sz="2000" dirty="0" err="1" smtClean="0"/>
              <a:t>Witlack-Makarevich</a:t>
            </a:r>
            <a:r>
              <a:rPr lang="en-US" sz="2000" dirty="0" smtClean="0"/>
              <a:t> (2018))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 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451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Nominal: </a:t>
            </a:r>
            <a:r>
              <a:rPr lang="en-US" sz="2000" dirty="0" err="1" smtClean="0"/>
              <a:t>referentiality</a:t>
            </a:r>
            <a:r>
              <a:rPr lang="en-US" sz="2000" dirty="0" smtClean="0"/>
              <a:t>, definiteness, specificity, known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Verbal: ‘affectedness’, transitivity, telicity (Silverstein (1976), </a:t>
            </a:r>
            <a:r>
              <a:rPr lang="en-US" sz="2000" dirty="0" err="1" smtClean="0"/>
              <a:t>Aissen</a:t>
            </a:r>
            <a:r>
              <a:rPr lang="en-US" sz="2000" dirty="0" smtClean="0"/>
              <a:t> (2003))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25132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i="1" dirty="0" err="1"/>
              <a:t>b</a:t>
            </a:r>
            <a:r>
              <a:rPr lang="en-US" sz="2000" i="1" dirty="0" err="1" smtClean="0"/>
              <a:t>a</a:t>
            </a:r>
            <a:r>
              <a:rPr lang="en-US" sz="2000" dirty="0" smtClean="0"/>
              <a:t>/</a:t>
            </a:r>
            <a:r>
              <a:rPr lang="en-US" sz="2000" i="1" dirty="0" err="1" smtClean="0"/>
              <a:t>bei</a:t>
            </a:r>
            <a:r>
              <a:rPr lang="en-US" sz="2000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Preposed</a:t>
            </a:r>
            <a:r>
              <a:rPr lang="en-US" sz="2000" dirty="0" smtClean="0"/>
              <a:t> object: referential, definite, known </a:t>
            </a:r>
            <a:endParaRPr lang="en-GB" sz="2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544732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Lexical verb phrase (complement to </a:t>
            </a:r>
            <a:r>
              <a:rPr lang="en-US" sz="2000" i="1" dirty="0" err="1" smtClean="0"/>
              <a:t>ba</a:t>
            </a:r>
            <a:r>
              <a:rPr lang="en-US" sz="2000" dirty="0" smtClean="0"/>
              <a:t>/</a:t>
            </a:r>
            <a:r>
              <a:rPr lang="en-US" sz="2000" i="1" dirty="0" err="1" smtClean="0"/>
              <a:t>bei</a:t>
            </a:r>
            <a:r>
              <a:rPr lang="en-US" sz="2000" dirty="0" smtClean="0"/>
              <a:t>): transitive, ‘affective’, telic, multisyllabic (Li’s (2006) X factors, following Liu (1997))</a:t>
            </a:r>
          </a:p>
          <a:p>
            <a:pPr marL="0" indent="0">
              <a:buNone/>
            </a:pPr>
            <a:r>
              <a:rPr lang="zh-CN" altLang="en-US" sz="2000" dirty="0" smtClean="0"/>
              <a:t>我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把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他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打</a:t>
            </a:r>
            <a:r>
              <a:rPr lang="en-US" altLang="zh-CN" sz="2000" dirty="0" smtClean="0"/>
              <a:t>	*(</a:t>
            </a:r>
            <a:r>
              <a:rPr lang="zh-CN" altLang="en-US" sz="2000" dirty="0" smtClean="0"/>
              <a:t>死</a:t>
            </a:r>
            <a:r>
              <a:rPr lang="en-US" altLang="zh-CN" sz="2000" dirty="0" smtClean="0"/>
              <a:t>(-</a:t>
            </a:r>
            <a:r>
              <a:rPr lang="zh-CN" altLang="en-US" sz="2000" dirty="0" smtClean="0"/>
              <a:t>了</a:t>
            </a:r>
            <a:r>
              <a:rPr lang="en-US" altLang="zh-CN" sz="2000" dirty="0" smtClean="0"/>
              <a:t>)/	</a:t>
            </a:r>
            <a:r>
              <a:rPr lang="zh-CN" altLang="en-US" sz="2000" dirty="0" smtClean="0"/>
              <a:t>两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个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小时</a:t>
            </a:r>
            <a:r>
              <a:rPr lang="en-US" altLang="zh-CN" sz="2000" dirty="0" smtClean="0"/>
              <a:t>	/</a:t>
            </a:r>
            <a:r>
              <a:rPr lang="zh-CN" altLang="en-US" sz="2000" dirty="0" smtClean="0"/>
              <a:t>得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手疼</a:t>
            </a:r>
            <a:r>
              <a:rPr lang="en-US" altLang="zh-CN" sz="2000" dirty="0" smtClean="0"/>
              <a:t>)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w</a:t>
            </a:r>
            <a:r>
              <a:rPr lang="en-US" sz="2000" dirty="0" smtClean="0"/>
              <a:t>o	</a:t>
            </a:r>
            <a:r>
              <a:rPr lang="en-US" sz="2000" dirty="0" err="1" smtClean="0"/>
              <a:t>ba</a:t>
            </a:r>
            <a:r>
              <a:rPr lang="en-US" sz="2000" dirty="0" smtClean="0"/>
              <a:t>	ta	da	</a:t>
            </a:r>
            <a:r>
              <a:rPr lang="en-US" sz="2000" dirty="0" err="1" smtClean="0"/>
              <a:t>si</a:t>
            </a:r>
            <a:r>
              <a:rPr lang="en-US" sz="2000" dirty="0" smtClean="0"/>
              <a:t>	le	</a:t>
            </a:r>
            <a:r>
              <a:rPr lang="en-US" sz="2000" dirty="0" err="1" smtClean="0"/>
              <a:t>liang</a:t>
            </a:r>
            <a:r>
              <a:rPr lang="en-US" sz="2000" dirty="0" smtClean="0"/>
              <a:t>	</a:t>
            </a:r>
            <a:r>
              <a:rPr lang="en-US" sz="2000" dirty="0" err="1" smtClean="0"/>
              <a:t>ge</a:t>
            </a:r>
            <a:r>
              <a:rPr lang="en-US" sz="2000" dirty="0" smtClean="0"/>
              <a:t>	</a:t>
            </a:r>
            <a:r>
              <a:rPr lang="en-US" sz="2000" dirty="0" err="1" smtClean="0"/>
              <a:t>xiaoshi</a:t>
            </a:r>
            <a:r>
              <a:rPr lang="en-US" sz="2000" dirty="0" smtClean="0"/>
              <a:t>	de	</a:t>
            </a:r>
            <a:r>
              <a:rPr lang="en-US" sz="2000" dirty="0" err="1" smtClean="0"/>
              <a:t>shouteng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	BA	him	hit	dead	PERF	two	CL	hour	COMP	</a:t>
            </a:r>
            <a:r>
              <a:rPr lang="en-US" sz="2000" dirty="0" err="1" smtClean="0"/>
              <a:t>hand.hurt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‘I hit him (dead/for two hours/that my/his hand hurt.’ (Feng (2002a:244-245))</a:t>
            </a:r>
            <a:endParaRPr lang="en-GB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200" y="33982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33982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000" dirty="0" smtClean="0"/>
              <a:t>请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你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给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我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笔</a:t>
            </a:r>
            <a:r>
              <a:rPr lang="en-US" altLang="zh-CN" sz="2000" dirty="0" smtClean="0"/>
              <a:t>	/ </a:t>
            </a:r>
            <a:r>
              <a:rPr lang="zh-CN" altLang="en-US" sz="2000" dirty="0" smtClean="0"/>
              <a:t>请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你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把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笔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给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我</a:t>
            </a:r>
            <a:endParaRPr lang="en-GB" sz="2000" dirty="0"/>
          </a:p>
          <a:p>
            <a:pPr marL="0" indent="0">
              <a:buNone/>
            </a:pPr>
            <a:r>
              <a:rPr lang="en-US" altLang="zh-CN" sz="2000" dirty="0" err="1" smtClean="0"/>
              <a:t>qing</a:t>
            </a:r>
            <a:r>
              <a:rPr lang="en-US" altLang="zh-CN" sz="2000" dirty="0"/>
              <a:t>	</a:t>
            </a:r>
            <a:r>
              <a:rPr lang="en-US" altLang="zh-CN" sz="2000" dirty="0" err="1" smtClean="0"/>
              <a:t>ni</a:t>
            </a:r>
            <a:r>
              <a:rPr lang="en-US" altLang="zh-CN" sz="2000" dirty="0"/>
              <a:t>	</a:t>
            </a:r>
            <a:r>
              <a:rPr lang="en-US" altLang="zh-CN" sz="2000" dirty="0" err="1" smtClean="0"/>
              <a:t>gei</a:t>
            </a:r>
            <a:r>
              <a:rPr lang="en-US" altLang="zh-CN" sz="2000" dirty="0" smtClean="0"/>
              <a:t>	wo	bi	   </a:t>
            </a:r>
            <a:r>
              <a:rPr lang="en-US" altLang="zh-CN" sz="2000" dirty="0" err="1" smtClean="0"/>
              <a:t>qing</a:t>
            </a: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ni</a:t>
            </a: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ba</a:t>
            </a:r>
            <a:r>
              <a:rPr lang="en-US" altLang="zh-CN" sz="2000" dirty="0" smtClean="0"/>
              <a:t>	bi	</a:t>
            </a:r>
            <a:r>
              <a:rPr lang="en-US" altLang="zh-CN" sz="2000" dirty="0" err="1" smtClean="0"/>
              <a:t>gei</a:t>
            </a:r>
            <a:r>
              <a:rPr lang="en-US" altLang="zh-CN" sz="2000" dirty="0" smtClean="0"/>
              <a:t>	wo</a:t>
            </a:r>
          </a:p>
          <a:p>
            <a:pPr marL="0" indent="0">
              <a:buNone/>
            </a:pPr>
            <a:r>
              <a:rPr lang="en-US" altLang="zh-CN" sz="2000" dirty="0" smtClean="0"/>
              <a:t>‘Please give me pen (indefinite).’ / ‘Please give me the pen (definite).’ (Li (2006))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Previous analyses: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2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Many movement analyses: 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317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BA (</a:t>
            </a:r>
            <a:r>
              <a:rPr lang="en-US" sz="2400" dirty="0" err="1" smtClean="0"/>
              <a:t>Tsao</a:t>
            </a:r>
            <a:r>
              <a:rPr lang="en-US" sz="2400" dirty="0" smtClean="0"/>
              <a:t> (1988), Bender (2000), Kit (2014)): </a:t>
            </a:r>
            <a:r>
              <a:rPr lang="en-US" altLang="zh-CN" sz="2400" dirty="0" smtClean="0"/>
              <a:t>movement to internal Topic/Focus</a:t>
            </a:r>
            <a:r>
              <a:rPr lang="en-US" sz="2400" dirty="0" smtClean="0"/>
              <a:t> </a:t>
            </a:r>
            <a:endParaRPr lang="en-GB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9496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BEI (Feng (1995), Huang (1999), Huang, Li, Li (2009)): predication/complementation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34870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Problems: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</a:t>
            </a: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38820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1) </a:t>
            </a:r>
            <a:r>
              <a:rPr lang="en-US" sz="2400" i="1" dirty="0" smtClean="0"/>
              <a:t>ad-hoc </a:t>
            </a:r>
            <a:r>
              <a:rPr lang="en-US" sz="2400" dirty="0" smtClean="0"/>
              <a:t>(surface word order derived- anything else…?)</a:t>
            </a:r>
            <a:endParaRPr lang="en-GB" sz="2400" i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198" y="45814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3</a:t>
            </a:r>
            <a:r>
              <a:rPr lang="en-US" sz="2400" dirty="0" smtClean="0"/>
              <a:t>) Differential Argument Marking (DAM) properties not (really) accounted; </a:t>
            </a:r>
            <a:r>
              <a:rPr lang="en-US" sz="2400" dirty="0" err="1" smtClean="0"/>
              <a:t>Tsao</a:t>
            </a:r>
            <a:r>
              <a:rPr lang="en-US" sz="2400" dirty="0" smtClean="0"/>
              <a:t> (1988): topic/focus marking on </a:t>
            </a:r>
            <a:r>
              <a:rPr lang="en-US" sz="2400" dirty="0" err="1" smtClean="0"/>
              <a:t>preposed</a:t>
            </a:r>
            <a:r>
              <a:rPr lang="en-US" sz="2400" dirty="0" smtClean="0"/>
              <a:t> object (</a:t>
            </a:r>
            <a:r>
              <a:rPr lang="en-US" sz="2400" dirty="0" err="1" smtClean="0"/>
              <a:t>referentiality</a:t>
            </a:r>
            <a:r>
              <a:rPr lang="en-US" sz="2400" dirty="0" smtClean="0"/>
              <a:t>/definiteness/specificity/known)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838199" y="2286695"/>
            <a:ext cx="11177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Subject	BA	</a:t>
            </a:r>
            <a:r>
              <a:rPr lang="en-US" sz="2400" dirty="0" smtClean="0"/>
              <a:t>object</a:t>
            </a:r>
            <a:r>
              <a:rPr lang="en-US" sz="2400" dirty="0"/>
              <a:t>	</a:t>
            </a:r>
            <a:r>
              <a:rPr lang="en-US" sz="2400" dirty="0" err="1" smtClean="0"/>
              <a:t>i</a:t>
            </a:r>
            <a:r>
              <a:rPr lang="en-US" sz="2400" dirty="0"/>
              <a:t>	</a:t>
            </a:r>
            <a:r>
              <a:rPr lang="en-US" sz="2400" dirty="0" smtClean="0"/>
              <a:t>OP </a:t>
            </a:r>
            <a:r>
              <a:rPr lang="en-US" sz="2400" dirty="0" err="1" smtClean="0"/>
              <a:t>i</a:t>
            </a:r>
            <a:r>
              <a:rPr lang="en-US" sz="2400" dirty="0" smtClean="0"/>
              <a:t>	Verb</a:t>
            </a:r>
            <a:r>
              <a:rPr lang="en-US" sz="2400" dirty="0"/>
              <a:t>		(PRO </a:t>
            </a:r>
            <a:r>
              <a:rPr lang="en-US" sz="2400" dirty="0" err="1"/>
              <a:t>i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Object </a:t>
            </a:r>
            <a:r>
              <a:rPr lang="en-US" sz="2400" dirty="0" err="1"/>
              <a:t>i</a:t>
            </a:r>
            <a:r>
              <a:rPr lang="en-US" sz="2400" dirty="0"/>
              <a:t>	BEI	</a:t>
            </a:r>
            <a:r>
              <a:rPr lang="en-US" sz="2400" dirty="0" smtClean="0"/>
              <a:t>OP </a:t>
            </a:r>
            <a:r>
              <a:rPr lang="en-US" sz="2400" dirty="0" err="1" smtClean="0"/>
              <a:t>i</a:t>
            </a:r>
            <a:r>
              <a:rPr lang="en-US" sz="2400" dirty="0" smtClean="0"/>
              <a:t>	subject	</a:t>
            </a:r>
            <a:r>
              <a:rPr lang="en-US" sz="2400" dirty="0"/>
              <a:t>	Verb		(PRO </a:t>
            </a:r>
            <a:r>
              <a:rPr lang="en-US" sz="2400" dirty="0" err="1"/>
              <a:t>i</a:t>
            </a:r>
            <a:r>
              <a:rPr lang="en-US" sz="2400" dirty="0"/>
              <a:t>)	</a:t>
            </a:r>
            <a:r>
              <a:rPr lang="zh-CN" altLang="en-US" sz="2400" dirty="0"/>
              <a:t>（</a:t>
            </a:r>
            <a:r>
              <a:rPr lang="en-US" altLang="zh-CN" sz="2400" dirty="0"/>
              <a:t>Feng (2002b:148))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838199" y="3030954"/>
            <a:ext cx="11177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A’/Operator-Movement (</a:t>
            </a:r>
            <a:r>
              <a:rPr lang="en-US" sz="2400" dirty="0" err="1" smtClean="0"/>
              <a:t>cf</a:t>
            </a:r>
            <a:r>
              <a:rPr lang="en-US" sz="2400" dirty="0" smtClean="0"/>
              <a:t> English </a:t>
            </a:r>
            <a:r>
              <a:rPr lang="en-US" sz="2400" i="1" dirty="0" smtClean="0"/>
              <a:t>tough</a:t>
            </a:r>
            <a:r>
              <a:rPr lang="en-US" sz="2400" dirty="0" smtClean="0"/>
              <a:t>-movement)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838199" y="4190266"/>
            <a:ext cx="11177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2) spurious escape-hatches (intermediate operators) 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838197" y="5516661"/>
            <a:ext cx="111773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dirty="0" smtClean="0"/>
              <a:t>他</a:t>
            </a:r>
            <a:r>
              <a:rPr lang="en-US" altLang="zh-CN" sz="2200" dirty="0" smtClean="0"/>
              <a:t>	(</a:t>
            </a:r>
            <a:r>
              <a:rPr lang="zh-CN" altLang="en-US" sz="2200" dirty="0" smtClean="0"/>
              <a:t>要</a:t>
            </a:r>
            <a:r>
              <a:rPr lang="en-US" altLang="zh-CN" sz="2200" dirty="0" smtClean="0"/>
              <a:t>)	</a:t>
            </a:r>
            <a:r>
              <a:rPr lang="zh-CN" altLang="en-US" sz="2200" dirty="0" smtClean="0"/>
              <a:t>把</a:t>
            </a:r>
            <a:r>
              <a:rPr lang="en-US" altLang="zh-CN" sz="2200" dirty="0" smtClean="0"/>
              <a:t>	</a:t>
            </a:r>
            <a:r>
              <a:rPr lang="zh-CN" altLang="en-US" sz="2200" dirty="0" smtClean="0"/>
              <a:t>一个</a:t>
            </a:r>
            <a:r>
              <a:rPr lang="en-US" altLang="zh-CN" sz="2200" dirty="0" smtClean="0"/>
              <a:t>	</a:t>
            </a:r>
            <a:r>
              <a:rPr lang="zh-CN" altLang="en-US" sz="2200" dirty="0" smtClean="0"/>
              <a:t>大好</a:t>
            </a:r>
            <a:r>
              <a:rPr lang="en-US" altLang="zh-CN" sz="2200" dirty="0" smtClean="0"/>
              <a:t>		</a:t>
            </a:r>
            <a:r>
              <a:rPr lang="zh-CN" altLang="en-US" sz="2200" dirty="0" smtClean="0"/>
              <a:t>的</a:t>
            </a:r>
            <a:r>
              <a:rPr lang="en-US" altLang="zh-CN" sz="2200" dirty="0" smtClean="0"/>
              <a:t>	</a:t>
            </a:r>
            <a:r>
              <a:rPr lang="zh-CN" altLang="en-US" sz="2200" dirty="0" smtClean="0"/>
              <a:t>机会</a:t>
            </a:r>
            <a:r>
              <a:rPr lang="en-US" altLang="zh-CN" sz="2200" dirty="0" smtClean="0"/>
              <a:t>		</a:t>
            </a:r>
            <a:r>
              <a:rPr lang="zh-CN" altLang="en-US" sz="2200" dirty="0" smtClean="0"/>
              <a:t>错过</a:t>
            </a:r>
            <a:r>
              <a:rPr lang="en-US" altLang="zh-CN" sz="2200" dirty="0" smtClean="0"/>
              <a:t>-</a:t>
            </a:r>
            <a:r>
              <a:rPr lang="zh-CN" altLang="en-US" sz="2200" dirty="0" smtClean="0"/>
              <a:t>了</a:t>
            </a:r>
            <a:endParaRPr lang="en-US" altLang="zh-CN" sz="2200" dirty="0" smtClean="0"/>
          </a:p>
          <a:p>
            <a:r>
              <a:rPr lang="en-US" sz="2200" dirty="0" smtClean="0"/>
              <a:t>Ta	(</a:t>
            </a:r>
            <a:r>
              <a:rPr lang="en-US" sz="2200" dirty="0" err="1" smtClean="0"/>
              <a:t>yao</a:t>
            </a:r>
            <a:r>
              <a:rPr lang="en-US" sz="2200" dirty="0" smtClean="0"/>
              <a:t>)	</a:t>
            </a:r>
            <a:r>
              <a:rPr lang="en-US" sz="2200" dirty="0" err="1" smtClean="0"/>
              <a:t>ba</a:t>
            </a:r>
            <a:r>
              <a:rPr lang="en-US" sz="2200" dirty="0" smtClean="0"/>
              <a:t>	</a:t>
            </a:r>
            <a:r>
              <a:rPr lang="en-US" sz="2200" dirty="0" err="1" smtClean="0"/>
              <a:t>yige</a:t>
            </a:r>
            <a:r>
              <a:rPr lang="en-US" sz="2200" dirty="0" smtClean="0"/>
              <a:t>	</a:t>
            </a:r>
            <a:r>
              <a:rPr lang="en-US" sz="2200" dirty="0" err="1" smtClean="0"/>
              <a:t>dahao</a:t>
            </a:r>
            <a:r>
              <a:rPr lang="en-US" sz="2200" dirty="0" smtClean="0"/>
              <a:t>		de	</a:t>
            </a:r>
            <a:r>
              <a:rPr lang="en-US" sz="2200" dirty="0" err="1" smtClean="0"/>
              <a:t>jihui</a:t>
            </a:r>
            <a:r>
              <a:rPr lang="en-US" sz="2200" dirty="0" smtClean="0"/>
              <a:t>		</a:t>
            </a:r>
            <a:r>
              <a:rPr lang="en-US" sz="2200" dirty="0" err="1" smtClean="0"/>
              <a:t>cuoguo</a:t>
            </a:r>
            <a:r>
              <a:rPr lang="en-US" sz="2200" dirty="0" smtClean="0"/>
              <a:t>	-le</a:t>
            </a:r>
          </a:p>
          <a:p>
            <a:r>
              <a:rPr lang="en-US" sz="2200" dirty="0" smtClean="0"/>
              <a:t>He	FUT	BA	a	</a:t>
            </a:r>
            <a:r>
              <a:rPr lang="en-US" sz="2200" dirty="0" err="1" smtClean="0"/>
              <a:t>very.good</a:t>
            </a:r>
            <a:r>
              <a:rPr lang="en-US" sz="2200" dirty="0" smtClean="0"/>
              <a:t>	DE	opportunity	miss-PERF</a:t>
            </a:r>
          </a:p>
          <a:p>
            <a:r>
              <a:rPr lang="en-US" sz="2200" dirty="0" smtClean="0"/>
              <a:t>‘He will miss a very good opportunity.’ (adapted from Liu (1997))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705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analysis: </a:t>
            </a:r>
            <a:r>
              <a:rPr lang="en-US" altLang="zh-CN" sz="3600" dirty="0" smtClean="0"/>
              <a:t>Voice </a:t>
            </a:r>
            <a:r>
              <a:rPr lang="en-US" altLang="zh-CN" sz="3600" dirty="0" err="1" smtClean="0"/>
              <a:t>Applicatives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err="1"/>
              <a:t>b</a:t>
            </a:r>
            <a:r>
              <a:rPr lang="en-US" sz="2400" i="1" dirty="0" err="1" smtClean="0"/>
              <a:t>a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bei</a:t>
            </a:r>
            <a:r>
              <a:rPr lang="en-US" sz="2400" dirty="0" smtClean="0"/>
              <a:t>: Voice heads (Active/Passive)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7118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/>
              <a:t>Passivisation</a:t>
            </a:r>
            <a:r>
              <a:rPr lang="en-US" sz="2400" dirty="0" smtClean="0"/>
              <a:t> (GB): theta-absorption and A-movement driven by Case and </a:t>
            </a:r>
            <a:r>
              <a:rPr lang="en-US" sz="2400" dirty="0" err="1" smtClean="0"/>
              <a:t>Burzio’s</a:t>
            </a:r>
            <a:r>
              <a:rPr lang="en-US" sz="2400" dirty="0" smtClean="0"/>
              <a:t> </a:t>
            </a:r>
            <a:r>
              <a:rPr lang="en-US" sz="2400" dirty="0" err="1" smtClean="0"/>
              <a:t>Generalisation</a:t>
            </a:r>
            <a:r>
              <a:rPr lang="en-US" sz="2400" dirty="0" smtClean="0"/>
              <a:t> (Roberts (1986))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2687227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Burzio</a:t>
            </a:r>
            <a:r>
              <a:rPr lang="en-GB" sz="2400" dirty="0" smtClean="0"/>
              <a:t> (1984): ‘predicates that do not assign Accusative Case do not have external arguments and vice versa’ i.e. external argument = ACC (counterexamples: </a:t>
            </a:r>
            <a:r>
              <a:rPr lang="en-GB" sz="2400" dirty="0" err="1" smtClean="0"/>
              <a:t>unergatives</a:t>
            </a:r>
            <a:r>
              <a:rPr lang="en-GB" sz="2400" dirty="0" smtClean="0"/>
              <a:t> (sole external arguments))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4681151"/>
            <a:ext cx="12079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He read a book (ACC) -&gt; ø read a book (</a:t>
            </a:r>
            <a:r>
              <a:rPr lang="en-US" sz="2400" dirty="0" err="1" smtClean="0"/>
              <a:t>Burzio</a:t>
            </a:r>
            <a:r>
              <a:rPr lang="en-US" sz="2400" dirty="0" smtClean="0"/>
              <a:t>: ‘a book’ needs Case) -&gt; [a book]</a:t>
            </a:r>
            <a:r>
              <a:rPr lang="en-US" sz="2000" dirty="0" err="1" smtClean="0"/>
              <a:t>i</a:t>
            </a:r>
            <a:r>
              <a:rPr lang="en-US" sz="2400" dirty="0" smtClean="0"/>
              <a:t> was read </a:t>
            </a:r>
            <a:r>
              <a:rPr lang="en-US" sz="2400" dirty="0" err="1" smtClean="0"/>
              <a:t>t</a:t>
            </a:r>
            <a:r>
              <a:rPr lang="en-US" sz="2000" dirty="0" err="1" smtClean="0"/>
              <a:t>i</a:t>
            </a:r>
            <a:r>
              <a:rPr lang="en-US" sz="2000" dirty="0" smtClean="0"/>
              <a:t> 					</a:t>
            </a:r>
            <a:r>
              <a:rPr lang="en-US" sz="2400" dirty="0" smtClean="0"/>
              <a:t>(passive: object raised to subject where it receives SUBJ Case)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042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Chinese Voice </a:t>
            </a:r>
            <a:r>
              <a:rPr lang="en-US" dirty="0" err="1" smtClean="0"/>
              <a:t>Applicatives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956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Chinese Voice not driven by Case: no theta-</a:t>
            </a:r>
            <a:r>
              <a:rPr lang="en-US" sz="2400" dirty="0" err="1" smtClean="0"/>
              <a:t>absoption</a:t>
            </a:r>
            <a:r>
              <a:rPr lang="en-US" sz="2400" dirty="0" smtClean="0"/>
              <a:t> 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1330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Long (</a:t>
            </a:r>
            <a:r>
              <a:rPr lang="zh-CN" altLang="en-US" sz="2400" dirty="0"/>
              <a:t>长被</a:t>
            </a:r>
            <a:r>
              <a:rPr lang="zh-CN" altLang="en-US" sz="2400" dirty="0" smtClean="0"/>
              <a:t>动句</a:t>
            </a:r>
            <a:r>
              <a:rPr lang="en-US" altLang="zh-CN" sz="2400" dirty="0" smtClean="0"/>
              <a:t>) </a:t>
            </a:r>
            <a:r>
              <a:rPr lang="en-US" sz="2400" dirty="0" smtClean="0"/>
              <a:t>vs Short Passives (</a:t>
            </a:r>
            <a:r>
              <a:rPr lang="zh-CN" altLang="en-US" sz="2400" dirty="0" smtClean="0"/>
              <a:t>短</a:t>
            </a:r>
            <a:r>
              <a:rPr lang="zh-CN" altLang="en-US" sz="2400" dirty="0"/>
              <a:t>被</a:t>
            </a:r>
            <a:r>
              <a:rPr lang="zh-CN" altLang="en-US" sz="2400" dirty="0" smtClean="0"/>
              <a:t>动句</a:t>
            </a:r>
            <a:r>
              <a:rPr lang="en-US" altLang="zh-CN" sz="2400" dirty="0" smtClean="0"/>
              <a:t>): </a:t>
            </a:r>
            <a:endParaRPr lang="en-US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 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1485984"/>
            <a:ext cx="1051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/>
              <a:t>張三</a:t>
            </a:r>
            <a:r>
              <a:rPr lang="en-US" altLang="zh-TW" sz="2400" dirty="0"/>
              <a:t>	</a:t>
            </a:r>
            <a:r>
              <a:rPr lang="zh-TW" altLang="en-US" sz="2400" dirty="0"/>
              <a:t>被</a:t>
            </a:r>
            <a:r>
              <a:rPr lang="en-US" altLang="zh-TW" sz="2400" dirty="0"/>
              <a:t>	</a:t>
            </a:r>
            <a:r>
              <a:rPr lang="zh-TW" altLang="en-US" sz="2400" dirty="0"/>
              <a:t>李四</a:t>
            </a:r>
            <a:r>
              <a:rPr lang="en-US" altLang="zh-TW" sz="2400" dirty="0"/>
              <a:t>		</a:t>
            </a:r>
            <a:r>
              <a:rPr lang="zh-TW" altLang="en-US" sz="2400" dirty="0"/>
              <a:t>打</a:t>
            </a:r>
            <a:r>
              <a:rPr lang="en-US" altLang="zh-TW" sz="2400" dirty="0"/>
              <a:t>-</a:t>
            </a:r>
            <a:r>
              <a:rPr lang="zh-TW" altLang="en-US" sz="2400" dirty="0"/>
              <a:t>了</a:t>
            </a:r>
            <a:r>
              <a:rPr lang="en-US" altLang="zh-CN" sz="2400" dirty="0"/>
              <a:t>		(</a:t>
            </a:r>
            <a:r>
              <a:rPr lang="zh-CN" altLang="en-US" sz="2400" dirty="0"/>
              <a:t>他</a:t>
            </a:r>
            <a:r>
              <a:rPr lang="en-US" altLang="zh-CN" sz="2400" dirty="0"/>
              <a:t>)</a:t>
            </a:r>
          </a:p>
          <a:p>
            <a:r>
              <a:rPr lang="en-US" altLang="zh-CN" sz="2400" dirty="0"/>
              <a:t>ZS	</a:t>
            </a:r>
            <a:r>
              <a:rPr lang="en-US" altLang="zh-CN" sz="2400" dirty="0" err="1"/>
              <a:t>bei</a:t>
            </a:r>
            <a:r>
              <a:rPr lang="en-US" altLang="zh-CN" sz="2400" dirty="0"/>
              <a:t>	LS		da-le		ta</a:t>
            </a:r>
          </a:p>
          <a:p>
            <a:r>
              <a:rPr lang="en-US" sz="2400" dirty="0"/>
              <a:t>ZS	BEI	LS		hit-PERF	him</a:t>
            </a:r>
          </a:p>
          <a:p>
            <a:r>
              <a:rPr lang="en-US" sz="2400" dirty="0"/>
              <a:t>‘ZS was hit by LS.’ </a:t>
            </a:r>
            <a:r>
              <a:rPr lang="en-US" sz="2400" dirty="0" smtClean="0"/>
              <a:t>(long passive: subject (here </a:t>
            </a:r>
            <a:r>
              <a:rPr lang="zh-CN" altLang="en-US" sz="2400" dirty="0" smtClean="0"/>
              <a:t>李四</a:t>
            </a:r>
            <a:r>
              <a:rPr lang="en-US" altLang="zh-CN" sz="2400" dirty="0" smtClean="0"/>
              <a:t>) </a:t>
            </a:r>
            <a:r>
              <a:rPr lang="en-US" sz="2400" dirty="0" smtClean="0"/>
              <a:t>retained)</a:t>
            </a:r>
          </a:p>
          <a:p>
            <a:r>
              <a:rPr lang="zh-TW" altLang="en-US" sz="2400" dirty="0"/>
              <a:t>張三</a:t>
            </a:r>
            <a:r>
              <a:rPr lang="en-US" altLang="zh-TW" sz="2400" dirty="0"/>
              <a:t>	</a:t>
            </a:r>
            <a:r>
              <a:rPr lang="zh-TW" altLang="en-US" sz="2400" dirty="0"/>
              <a:t>被</a:t>
            </a:r>
            <a:r>
              <a:rPr lang="en-US" altLang="zh-TW" sz="2400" dirty="0"/>
              <a:t>	</a:t>
            </a:r>
            <a:r>
              <a:rPr lang="zh-TW" altLang="en-US" sz="2400" dirty="0" smtClean="0"/>
              <a:t>打</a:t>
            </a:r>
            <a:r>
              <a:rPr lang="en-US" altLang="zh-TW" sz="2400" dirty="0"/>
              <a:t>-</a:t>
            </a:r>
            <a:r>
              <a:rPr lang="zh-TW" altLang="en-US" sz="2400" dirty="0"/>
              <a:t>了</a:t>
            </a:r>
            <a:r>
              <a:rPr lang="en-US" altLang="zh-CN" sz="2400" dirty="0"/>
              <a:t>	</a:t>
            </a:r>
          </a:p>
          <a:p>
            <a:r>
              <a:rPr lang="en-US" sz="2400" dirty="0" smtClean="0"/>
              <a:t>ZS	</a:t>
            </a:r>
            <a:r>
              <a:rPr lang="en-US" sz="2400" dirty="0" err="1" smtClean="0"/>
              <a:t>bei</a:t>
            </a:r>
            <a:r>
              <a:rPr lang="en-US" sz="2400" dirty="0" smtClean="0"/>
              <a:t>	da-le</a:t>
            </a:r>
          </a:p>
          <a:p>
            <a:r>
              <a:rPr lang="en-US" sz="2400" dirty="0" smtClean="0"/>
              <a:t>‘ZS was hit.’ (Huang</a:t>
            </a:r>
            <a:r>
              <a:rPr lang="en-US" sz="2400" dirty="0"/>
              <a:t>, Li, Li (2009: 112</a:t>
            </a:r>
            <a:r>
              <a:rPr lang="en-US" sz="2400" dirty="0" smtClean="0"/>
              <a:t>) (short passive: theta-absorption (here </a:t>
            </a:r>
            <a:r>
              <a:rPr lang="zh-CN" altLang="en-US" sz="2400" dirty="0" smtClean="0"/>
              <a:t>李四</a:t>
            </a:r>
            <a:r>
              <a:rPr lang="en-US" altLang="zh-CN" sz="2400" dirty="0" smtClean="0"/>
              <a:t>)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163640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dirty="0" smtClean="0"/>
              <a:t>李四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把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坏蛋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杀</a:t>
            </a:r>
            <a:r>
              <a:rPr lang="en-US" altLang="zh-CN" sz="2400" dirty="0"/>
              <a:t>-</a:t>
            </a:r>
            <a:r>
              <a:rPr lang="zh-CN" altLang="en-US" sz="2400" dirty="0" smtClean="0"/>
              <a:t>了</a:t>
            </a:r>
            <a:r>
              <a:rPr lang="en-US" altLang="zh-CN" sz="2400" dirty="0" smtClean="0"/>
              <a:t>		(</a:t>
            </a:r>
            <a:r>
              <a:rPr lang="zh-CN" altLang="en-US" sz="2400" dirty="0" smtClean="0"/>
              <a:t>他</a:t>
            </a:r>
            <a:r>
              <a:rPr lang="en-US" altLang="zh-CN" sz="2400" dirty="0" smtClean="0"/>
              <a:t>)</a:t>
            </a:r>
          </a:p>
          <a:p>
            <a:pPr marL="0" indent="0">
              <a:buNone/>
            </a:pPr>
            <a:r>
              <a:rPr lang="en-US" altLang="zh-CN" sz="2400" dirty="0"/>
              <a:t>LS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ba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huaidan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sha</a:t>
            </a:r>
            <a:r>
              <a:rPr lang="en-US" altLang="zh-CN" sz="2400" dirty="0" smtClean="0"/>
              <a:t>-le		ta</a:t>
            </a:r>
          </a:p>
          <a:p>
            <a:pPr marL="0" indent="0">
              <a:buNone/>
            </a:pPr>
            <a:r>
              <a:rPr lang="en-US" sz="2400" dirty="0" smtClean="0"/>
              <a:t>I	BA	scoundrel	kill-PERF	him</a:t>
            </a:r>
          </a:p>
          <a:p>
            <a:pPr marL="0" indent="0">
              <a:buNone/>
            </a:pPr>
            <a:r>
              <a:rPr lang="en-US" sz="2400" dirty="0" smtClean="0"/>
              <a:t>‘LS killed the scoundrel.’ (Huang, Li, Li (2009: 153)) (long active: object (here </a:t>
            </a:r>
            <a:r>
              <a:rPr lang="zh-CN" altLang="en-US" sz="2400" dirty="0"/>
              <a:t>坏</a:t>
            </a:r>
            <a:r>
              <a:rPr lang="zh-CN" altLang="en-US" sz="2400" dirty="0" smtClean="0"/>
              <a:t>蛋</a:t>
            </a:r>
            <a:r>
              <a:rPr lang="en-US" altLang="zh-CN" sz="2400" dirty="0" smtClean="0"/>
              <a:t>) </a:t>
            </a:r>
            <a:r>
              <a:rPr lang="en-US" sz="2400" dirty="0" smtClean="0"/>
              <a:t>retained (and raised))</a:t>
            </a:r>
            <a:endParaRPr lang="en-GB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61468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No argument-deletion but argument-addition in Spec (</a:t>
            </a:r>
            <a:r>
              <a:rPr lang="en-US" sz="2400" i="1" dirty="0" err="1" smtClean="0"/>
              <a:t>bei</a:t>
            </a:r>
            <a:r>
              <a:rPr lang="en-US" sz="2400" dirty="0" smtClean="0"/>
              <a:t>: new object argument (patient) (here </a:t>
            </a:r>
            <a:r>
              <a:rPr lang="zh-CN" altLang="en-US" sz="2400" dirty="0" smtClean="0"/>
              <a:t>張三</a:t>
            </a:r>
            <a:r>
              <a:rPr lang="en-US" altLang="zh-CN" sz="2400" dirty="0" smtClean="0"/>
              <a:t>… </a:t>
            </a:r>
            <a:r>
              <a:rPr lang="en-US" altLang="zh-CN" sz="2400" dirty="0"/>
              <a:t>(</a:t>
            </a:r>
            <a:r>
              <a:rPr lang="zh-CN" altLang="en-US" sz="2400" dirty="0" smtClean="0"/>
              <a:t>他</a:t>
            </a:r>
            <a:r>
              <a:rPr lang="en-US" altLang="zh-CN" sz="2400" dirty="0" smtClean="0"/>
              <a:t>);</a:t>
            </a:r>
            <a:r>
              <a:rPr lang="en-US" sz="2400" dirty="0" smtClean="0"/>
              <a:t> </a:t>
            </a:r>
            <a:r>
              <a:rPr lang="en-US" sz="2400" i="1" dirty="0" err="1" smtClean="0"/>
              <a:t>ba</a:t>
            </a:r>
            <a:r>
              <a:rPr lang="en-US" sz="2400" dirty="0" smtClean="0"/>
              <a:t>: new subject argument (agent) (here </a:t>
            </a:r>
            <a:r>
              <a:rPr lang="zh-CN" altLang="en-US" sz="2400" dirty="0" smtClean="0"/>
              <a:t>李四</a:t>
            </a:r>
            <a:r>
              <a:rPr lang="en-US" altLang="zh-CN" sz="2400" dirty="0" smtClean="0"/>
              <a:t>))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6234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GEI (</a:t>
            </a:r>
            <a:r>
              <a:rPr lang="zh-CN" altLang="en-US" sz="3600" dirty="0" smtClean="0"/>
              <a:t>給</a:t>
            </a:r>
            <a:r>
              <a:rPr lang="en-US" altLang="zh-CN" sz="3600" dirty="0" smtClean="0"/>
              <a:t>) insertion (Tang (2001), </a:t>
            </a:r>
            <a:r>
              <a:rPr lang="en-US" altLang="zh-CN" sz="3600" dirty="0" err="1" smtClean="0"/>
              <a:t>Kuo</a:t>
            </a:r>
            <a:r>
              <a:rPr lang="en-US" altLang="zh-CN" sz="3600" dirty="0" smtClean="0"/>
              <a:t> (2010))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07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Both </a:t>
            </a:r>
            <a:r>
              <a:rPr lang="en-US" sz="2000" i="1" dirty="0" err="1" smtClean="0"/>
              <a:t>ba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err="1" smtClean="0"/>
              <a:t>bei</a:t>
            </a:r>
            <a:r>
              <a:rPr lang="en-US" sz="2000" dirty="0" smtClean="0"/>
              <a:t>-constructions optionally select </a:t>
            </a:r>
            <a:r>
              <a:rPr lang="en-US" sz="2000" i="1" dirty="0" err="1" smtClean="0"/>
              <a:t>gei</a:t>
            </a:r>
            <a:r>
              <a:rPr lang="en-US" sz="2000" dirty="0" smtClean="0"/>
              <a:t> (</a:t>
            </a:r>
            <a:r>
              <a:rPr lang="zh-CN" altLang="en-US" sz="2000" dirty="0" smtClean="0"/>
              <a:t>給</a:t>
            </a:r>
            <a:r>
              <a:rPr lang="en-US" altLang="zh-CN" sz="2000" dirty="0" smtClean="0"/>
              <a:t>) (Affect) (Tang (2001, 2004), Cao (2009, 2012), </a:t>
            </a:r>
            <a:r>
              <a:rPr lang="en-US" altLang="zh-CN" sz="2000" dirty="0" err="1" smtClean="0"/>
              <a:t>cf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Kuo</a:t>
            </a:r>
            <a:r>
              <a:rPr lang="en-US" altLang="zh-CN" sz="2000" dirty="0" smtClean="0"/>
              <a:t> (2010)): </a:t>
            </a: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718594"/>
            <a:ext cx="10515600" cy="36535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000" dirty="0"/>
              <a:t>杯</a:t>
            </a:r>
            <a:r>
              <a:rPr lang="zh-CN" altLang="en-US" sz="2000" dirty="0" smtClean="0"/>
              <a:t>子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被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弟弟</a:t>
            </a:r>
            <a:r>
              <a:rPr lang="en-US" altLang="zh-CN" sz="2000" dirty="0" smtClean="0"/>
              <a:t>		(</a:t>
            </a:r>
            <a:r>
              <a:rPr lang="zh-CN" altLang="en-US" sz="2000" dirty="0" smtClean="0"/>
              <a:t>给</a:t>
            </a:r>
            <a:r>
              <a:rPr lang="en-US" altLang="zh-CN" sz="2000" dirty="0" smtClean="0"/>
              <a:t>)	</a:t>
            </a:r>
            <a:r>
              <a:rPr lang="zh-CN" altLang="en-US" sz="2000" dirty="0" smtClean="0"/>
              <a:t>打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碎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了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err="1"/>
              <a:t>b</a:t>
            </a:r>
            <a:r>
              <a:rPr lang="en-US" altLang="zh-CN" sz="2000" dirty="0" err="1" smtClean="0"/>
              <a:t>eizi</a:t>
            </a: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bei</a:t>
            </a:r>
            <a:r>
              <a:rPr lang="en-US" altLang="zh-CN" sz="2000" dirty="0" smtClean="0"/>
              <a:t>	</a:t>
            </a:r>
            <a:r>
              <a:rPr lang="en-US" altLang="zh-CN" sz="2000" dirty="0" err="1" smtClean="0"/>
              <a:t>didi</a:t>
            </a:r>
            <a:r>
              <a:rPr lang="en-US" altLang="zh-CN" sz="2000" dirty="0" smtClean="0"/>
              <a:t>		</a:t>
            </a:r>
            <a:r>
              <a:rPr lang="en-US" altLang="zh-CN" sz="2000" dirty="0" err="1" smtClean="0"/>
              <a:t>gei</a:t>
            </a:r>
            <a:r>
              <a:rPr lang="en-US" altLang="zh-CN" sz="2000" dirty="0" smtClean="0"/>
              <a:t>	da-sui-le</a:t>
            </a:r>
          </a:p>
          <a:p>
            <a:pPr marL="0" indent="0">
              <a:buNone/>
            </a:pPr>
            <a:r>
              <a:rPr lang="en-US" altLang="zh-CN" sz="2000" dirty="0"/>
              <a:t>c</a:t>
            </a:r>
            <a:r>
              <a:rPr lang="en-US" altLang="zh-CN" sz="2000" dirty="0" smtClean="0"/>
              <a:t>up	BEI	</a:t>
            </a:r>
            <a:r>
              <a:rPr lang="en-US" altLang="zh-CN" sz="2000" dirty="0" err="1" smtClean="0"/>
              <a:t>younger.brother</a:t>
            </a:r>
            <a:r>
              <a:rPr lang="en-US" altLang="zh-CN" sz="2000" dirty="0" smtClean="0"/>
              <a:t>	GEI	hit-break-PERF</a:t>
            </a:r>
          </a:p>
          <a:p>
            <a:pPr marL="0" indent="0">
              <a:buNone/>
            </a:pPr>
            <a:r>
              <a:rPr lang="en-US" altLang="zh-CN" sz="2000" dirty="0" smtClean="0"/>
              <a:t>‘The cup was broken by younger brother.’ (adapted from Tang (2001:283))</a:t>
            </a:r>
            <a:endParaRPr lang="zh-CN" altLang="en-US" sz="2000" dirty="0"/>
          </a:p>
          <a:p>
            <a:pPr marL="0" indent="0">
              <a:buNone/>
            </a:pPr>
            <a:r>
              <a:rPr lang="zh-CN" altLang="en-US" sz="2000" dirty="0"/>
              <a:t>弟</a:t>
            </a:r>
            <a:r>
              <a:rPr lang="zh-CN" altLang="en-US" sz="2000" dirty="0" smtClean="0"/>
              <a:t>弟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把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杯子</a:t>
            </a:r>
            <a:r>
              <a:rPr lang="en-US" altLang="zh-CN" sz="2000" dirty="0" smtClean="0"/>
              <a:t>	(</a:t>
            </a:r>
            <a:r>
              <a:rPr lang="zh-CN" altLang="en-US" sz="2000" dirty="0" smtClean="0"/>
              <a:t>给</a:t>
            </a:r>
            <a:r>
              <a:rPr lang="en-US" altLang="zh-CN" sz="2000" dirty="0" smtClean="0"/>
              <a:t>)	</a:t>
            </a:r>
            <a:r>
              <a:rPr lang="zh-CN" altLang="en-US" sz="2000" dirty="0" smtClean="0"/>
              <a:t>打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碎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了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sz="2000" dirty="0" err="1"/>
              <a:t>d</a:t>
            </a:r>
            <a:r>
              <a:rPr lang="en-US" sz="2000" dirty="0" err="1" smtClean="0"/>
              <a:t>idi</a:t>
            </a:r>
            <a:r>
              <a:rPr lang="en-US" sz="2000" dirty="0" smtClean="0"/>
              <a:t>		</a:t>
            </a:r>
            <a:r>
              <a:rPr lang="en-US" sz="2000" dirty="0" err="1" smtClean="0"/>
              <a:t>ba</a:t>
            </a:r>
            <a:r>
              <a:rPr lang="en-US" sz="2000" dirty="0" smtClean="0"/>
              <a:t>	</a:t>
            </a:r>
            <a:r>
              <a:rPr lang="en-US" sz="2000" dirty="0" err="1" smtClean="0"/>
              <a:t>beizi</a:t>
            </a:r>
            <a:r>
              <a:rPr lang="en-US" sz="2000" dirty="0" smtClean="0"/>
              <a:t>	</a:t>
            </a:r>
            <a:r>
              <a:rPr lang="en-US" sz="2000" dirty="0" err="1" smtClean="0"/>
              <a:t>gei</a:t>
            </a:r>
            <a:r>
              <a:rPr lang="en-US" sz="2000" dirty="0" smtClean="0"/>
              <a:t>	da-sui-le</a:t>
            </a:r>
          </a:p>
          <a:p>
            <a:pPr marL="0" indent="0">
              <a:buNone/>
            </a:pPr>
            <a:r>
              <a:rPr lang="en-US" sz="2000" dirty="0" err="1" smtClean="0"/>
              <a:t>Younger.brother</a:t>
            </a:r>
            <a:r>
              <a:rPr lang="en-US" sz="2000" dirty="0" smtClean="0"/>
              <a:t>	BA	cup	GEI	hit-break-PERF</a:t>
            </a:r>
          </a:p>
          <a:p>
            <a:pPr marL="0" indent="0">
              <a:buNone/>
            </a:pPr>
            <a:r>
              <a:rPr lang="en-US" sz="2000" dirty="0" smtClean="0"/>
              <a:t>‘Younger brother broke the cup.’ (Tang (2001:283))</a:t>
            </a:r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91699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BEI (Passive) – BA (Active) – GEI (Affect) – VP:</a:t>
            </a:r>
          </a:p>
          <a:p>
            <a:pPr marL="0" indent="0">
              <a:buNone/>
            </a:pPr>
            <a:r>
              <a:rPr lang="zh-CN" altLang="en-US" sz="2000" dirty="0" smtClean="0"/>
              <a:t>他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被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朋友</a:t>
            </a:r>
            <a:r>
              <a:rPr lang="en-US" altLang="zh-CN" sz="2000" dirty="0" smtClean="0"/>
              <a:t>		</a:t>
            </a:r>
            <a:r>
              <a:rPr lang="zh-CN" altLang="en-US" sz="2000" dirty="0" smtClean="0"/>
              <a:t>把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一个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太太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给</a:t>
            </a:r>
            <a:r>
              <a:rPr lang="en-US" altLang="zh-CN" sz="2000" dirty="0" smtClean="0"/>
              <a:t>	</a:t>
            </a:r>
            <a:r>
              <a:rPr lang="zh-CN" altLang="en-US" sz="2000" dirty="0" smtClean="0"/>
              <a:t>骗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走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了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sz="2000" dirty="0"/>
              <a:t>h</a:t>
            </a:r>
            <a:r>
              <a:rPr lang="en-US" sz="2000" dirty="0" smtClean="0"/>
              <a:t>e	</a:t>
            </a:r>
            <a:r>
              <a:rPr lang="en-US" sz="2000" dirty="0" err="1" smtClean="0"/>
              <a:t>bei</a:t>
            </a:r>
            <a:r>
              <a:rPr lang="en-US" sz="2000" dirty="0" smtClean="0"/>
              <a:t>	</a:t>
            </a:r>
            <a:r>
              <a:rPr lang="en-US" sz="2000" dirty="0" err="1" smtClean="0"/>
              <a:t>pengyou</a:t>
            </a:r>
            <a:r>
              <a:rPr lang="en-US" sz="2000" dirty="0" smtClean="0"/>
              <a:t>		</a:t>
            </a:r>
            <a:r>
              <a:rPr lang="en-US" sz="2000" dirty="0" err="1" smtClean="0"/>
              <a:t>ba</a:t>
            </a:r>
            <a:r>
              <a:rPr lang="en-US" sz="2000" dirty="0" smtClean="0"/>
              <a:t>	</a:t>
            </a:r>
            <a:r>
              <a:rPr lang="en-US" sz="2000" dirty="0" err="1" smtClean="0"/>
              <a:t>yige</a:t>
            </a:r>
            <a:r>
              <a:rPr lang="en-US" sz="2000" dirty="0" smtClean="0"/>
              <a:t>	</a:t>
            </a:r>
            <a:r>
              <a:rPr lang="en-US" sz="2000" dirty="0" err="1" smtClean="0"/>
              <a:t>taitai</a:t>
            </a:r>
            <a:r>
              <a:rPr lang="en-US" sz="2000" dirty="0" smtClean="0"/>
              <a:t>	</a:t>
            </a:r>
            <a:r>
              <a:rPr lang="en-US" sz="2000" dirty="0" err="1" smtClean="0"/>
              <a:t>gei</a:t>
            </a:r>
            <a:r>
              <a:rPr lang="en-US" sz="2000" dirty="0" smtClean="0"/>
              <a:t>	</a:t>
            </a:r>
            <a:r>
              <a:rPr lang="en-US" sz="2000" dirty="0" err="1" smtClean="0"/>
              <a:t>pian</a:t>
            </a:r>
            <a:r>
              <a:rPr lang="en-US" sz="2000" dirty="0" smtClean="0"/>
              <a:t>-</a:t>
            </a:r>
            <a:r>
              <a:rPr lang="en-US" sz="2000" dirty="0" err="1" smtClean="0"/>
              <a:t>zou</a:t>
            </a:r>
            <a:r>
              <a:rPr lang="en-US" sz="2000" dirty="0" smtClean="0"/>
              <a:t>-le</a:t>
            </a:r>
          </a:p>
          <a:p>
            <a:pPr marL="0" indent="0">
              <a:buNone/>
            </a:pPr>
            <a:r>
              <a:rPr lang="en-US" sz="2000" dirty="0" smtClean="0"/>
              <a:t>‘He was cheated of a wife by a friend.’ (Chen (2003:1173))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0059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Clausal cartography: (New?) Voice heads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6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Voice (Passive): below Asp(</a:t>
            </a:r>
            <a:r>
              <a:rPr lang="en-US" sz="2400" dirty="0" err="1" smtClean="0"/>
              <a:t>ect</a:t>
            </a:r>
            <a:r>
              <a:rPr lang="en-US" sz="2400" dirty="0" smtClean="0"/>
              <a:t>): Passives show aspectual distinctions (e.g. </a:t>
            </a:r>
            <a:r>
              <a:rPr lang="en-US" sz="2400" i="1" dirty="0" smtClean="0"/>
              <a:t>get</a:t>
            </a:r>
            <a:r>
              <a:rPr lang="en-US" sz="2400" dirty="0" smtClean="0"/>
              <a:t>-passives): </a:t>
            </a:r>
          </a:p>
          <a:p>
            <a:pPr marL="0" indent="0">
              <a:buNone/>
            </a:pPr>
            <a:r>
              <a:rPr lang="en-US" sz="2400" dirty="0" smtClean="0"/>
              <a:t>‘He was hit’ (</a:t>
            </a:r>
            <a:r>
              <a:rPr lang="en-US" sz="2400" dirty="0" err="1" smtClean="0"/>
              <a:t>stative</a:t>
            </a:r>
            <a:r>
              <a:rPr lang="en-US" sz="2400" dirty="0" smtClean="0"/>
              <a:t>) vs ‘He got hit’ (perfective)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2460528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Chinese, Voice (including </a:t>
            </a:r>
            <a:r>
              <a:rPr lang="en-GB" sz="2400" i="1" dirty="0" err="1" smtClean="0"/>
              <a:t>gei</a:t>
            </a:r>
            <a:r>
              <a:rPr lang="en-GB" sz="2400" dirty="0" smtClean="0"/>
              <a:t>) above Asp(</a:t>
            </a:r>
            <a:r>
              <a:rPr lang="en-GB" sz="2400" dirty="0" err="1" smtClean="0"/>
              <a:t>ect</a:t>
            </a:r>
            <a:r>
              <a:rPr lang="en-GB" sz="2400" dirty="0" smtClean="0"/>
              <a:t>) and theta-introducing heads (Zou (1995), Liu (1997)): </a:t>
            </a:r>
            <a:endParaRPr lang="en-GB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27997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BEI (Passive) – BA (Active) – GEI (Affect) – VP (theta-roles/Asp(</a:t>
            </a:r>
            <a:r>
              <a:rPr lang="en-US" sz="2400" dirty="0" err="1" smtClean="0"/>
              <a:t>ect</a:t>
            </a:r>
            <a:r>
              <a:rPr lang="en-US" sz="2400" dirty="0" smtClean="0"/>
              <a:t>)):</a:t>
            </a:r>
          </a:p>
          <a:p>
            <a:pPr marL="0" indent="0">
              <a:buNone/>
            </a:pPr>
            <a:r>
              <a:rPr lang="zh-CN" altLang="en-US" sz="2400" dirty="0" smtClean="0"/>
              <a:t>他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被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朋友</a:t>
            </a:r>
            <a:r>
              <a:rPr lang="en-US" altLang="zh-CN" sz="2400" dirty="0" smtClean="0"/>
              <a:t>		</a:t>
            </a:r>
            <a:r>
              <a:rPr lang="zh-CN" altLang="en-US" sz="2400" dirty="0" smtClean="0"/>
              <a:t>把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一个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太太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给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骗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走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了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sz="2400" dirty="0"/>
              <a:t>h</a:t>
            </a:r>
            <a:r>
              <a:rPr lang="en-US" sz="2400" dirty="0" smtClean="0"/>
              <a:t>e	</a:t>
            </a:r>
            <a:r>
              <a:rPr lang="en-US" sz="2400" dirty="0" err="1" smtClean="0"/>
              <a:t>bei</a:t>
            </a:r>
            <a:r>
              <a:rPr lang="en-US" sz="2400" dirty="0" smtClean="0"/>
              <a:t>	</a:t>
            </a:r>
            <a:r>
              <a:rPr lang="en-US" sz="2400" dirty="0" err="1" smtClean="0"/>
              <a:t>pengyou</a:t>
            </a:r>
            <a:r>
              <a:rPr lang="en-US" sz="2400" dirty="0" smtClean="0"/>
              <a:t>	</a:t>
            </a:r>
            <a:r>
              <a:rPr lang="en-US" sz="2400" dirty="0" err="1" smtClean="0"/>
              <a:t>ba</a:t>
            </a:r>
            <a:r>
              <a:rPr lang="en-US" sz="2400" dirty="0" smtClean="0"/>
              <a:t>	</a:t>
            </a:r>
            <a:r>
              <a:rPr lang="en-US" sz="2400" dirty="0" err="1" smtClean="0"/>
              <a:t>yige</a:t>
            </a:r>
            <a:r>
              <a:rPr lang="en-US" sz="2400" dirty="0" smtClean="0"/>
              <a:t>	</a:t>
            </a:r>
            <a:r>
              <a:rPr lang="en-US" sz="2400" dirty="0" err="1" smtClean="0"/>
              <a:t>taitai</a:t>
            </a:r>
            <a:r>
              <a:rPr lang="en-US" sz="2400" dirty="0" smtClean="0"/>
              <a:t>	</a:t>
            </a:r>
            <a:r>
              <a:rPr lang="en-US" sz="2400" dirty="0" err="1" smtClean="0"/>
              <a:t>gei</a:t>
            </a:r>
            <a:r>
              <a:rPr lang="en-US" sz="2400" dirty="0" smtClean="0"/>
              <a:t>	</a:t>
            </a:r>
            <a:r>
              <a:rPr lang="en-US" sz="2400" dirty="0" err="1" smtClean="0"/>
              <a:t>pian</a:t>
            </a:r>
            <a:r>
              <a:rPr lang="en-US" sz="2400" dirty="0" smtClean="0"/>
              <a:t>-</a:t>
            </a:r>
            <a:r>
              <a:rPr lang="en-US" sz="2400" dirty="0" err="1" smtClean="0"/>
              <a:t>zou</a:t>
            </a:r>
            <a:r>
              <a:rPr lang="en-US" sz="2400" dirty="0" smtClean="0"/>
              <a:t>-le</a:t>
            </a:r>
          </a:p>
          <a:p>
            <a:pPr marL="0" indent="0">
              <a:buNone/>
            </a:pPr>
            <a:r>
              <a:rPr lang="en-US" sz="2400" dirty="0" smtClean="0"/>
              <a:t>‘He was cheated of a wife by a friend.’ (Chen (2003:1173))</a:t>
            </a: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5079444"/>
            <a:ext cx="10515600" cy="1726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The lexical verb (here </a:t>
            </a:r>
            <a:r>
              <a:rPr lang="zh-CN" altLang="en-US" sz="2400" dirty="0"/>
              <a:t>骗</a:t>
            </a:r>
            <a:r>
              <a:rPr lang="zh-CN" altLang="en-US" sz="2400" dirty="0" smtClean="0"/>
              <a:t>走</a:t>
            </a:r>
            <a:r>
              <a:rPr lang="en-US" altLang="zh-CN" sz="2400" dirty="0" smtClean="0"/>
              <a:t>) has Asp (-</a:t>
            </a:r>
            <a:r>
              <a:rPr lang="zh-CN" altLang="en-US" sz="2400" dirty="0" smtClean="0"/>
              <a:t>了</a:t>
            </a:r>
            <a:r>
              <a:rPr lang="en-US" altLang="zh-CN" sz="2400" dirty="0" smtClean="0"/>
              <a:t>) and thematic subject (here </a:t>
            </a:r>
            <a:r>
              <a:rPr lang="zh-CN" altLang="en-US" sz="2400" dirty="0" smtClean="0"/>
              <a:t>朋友</a:t>
            </a:r>
            <a:r>
              <a:rPr lang="en-US" altLang="zh-CN" sz="2400" dirty="0" smtClean="0"/>
              <a:t>) and thematic object (here affected possessor </a:t>
            </a:r>
            <a:r>
              <a:rPr lang="zh-CN" altLang="en-US" sz="2400" dirty="0" smtClean="0"/>
              <a:t>他 </a:t>
            </a:r>
            <a:r>
              <a:rPr lang="en-US" altLang="zh-CN" sz="2400" dirty="0" smtClean="0"/>
              <a:t>and </a:t>
            </a:r>
            <a:r>
              <a:rPr lang="en-US" altLang="zh-CN" sz="2400" dirty="0" err="1" smtClean="0"/>
              <a:t>possessum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太太</a:t>
            </a:r>
            <a:r>
              <a:rPr lang="en-US" altLang="zh-CN" sz="2400" dirty="0" smtClean="0"/>
              <a:t>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606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13538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Clausal cartography: (New?) Applicative heads 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err="1" smtClean="0"/>
              <a:t>Bei</a:t>
            </a:r>
            <a:r>
              <a:rPr lang="en-US" sz="2400" dirty="0" smtClean="0"/>
              <a:t> is higher than </a:t>
            </a:r>
            <a:r>
              <a:rPr lang="en-US" sz="2400" i="1" dirty="0" err="1" smtClean="0"/>
              <a:t>ba</a:t>
            </a:r>
            <a:r>
              <a:rPr lang="en-US" sz="2400" i="1" dirty="0" smtClean="0"/>
              <a:t> </a:t>
            </a:r>
            <a:r>
              <a:rPr lang="en-US" sz="2400" dirty="0" smtClean="0"/>
              <a:t>(higher than </a:t>
            </a:r>
            <a:r>
              <a:rPr lang="en-US" sz="2400" i="1" dirty="0" err="1" smtClean="0"/>
              <a:t>gei</a:t>
            </a:r>
            <a:r>
              <a:rPr lang="en-US" sz="2400" dirty="0" smtClean="0"/>
              <a:t>): </a:t>
            </a:r>
            <a:r>
              <a:rPr lang="en-US" sz="2400" i="1" dirty="0" err="1" smtClean="0"/>
              <a:t>bei</a:t>
            </a:r>
            <a:r>
              <a:rPr lang="en-US" sz="2400" dirty="0" smtClean="0"/>
              <a:t> has a wider range of complements than </a:t>
            </a:r>
            <a:r>
              <a:rPr lang="en-US" sz="2400" i="1" dirty="0" err="1" smtClean="0"/>
              <a:t>ba</a:t>
            </a:r>
            <a:r>
              <a:rPr lang="en-US" sz="2400" dirty="0" smtClean="0"/>
              <a:t> (Huang, Li, Li (2009)):  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071520"/>
            <a:ext cx="10515600" cy="45699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Recipient </a:t>
            </a:r>
            <a:r>
              <a:rPr lang="en-US" sz="2400" dirty="0" err="1" smtClean="0"/>
              <a:t>applicatives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cf</a:t>
            </a:r>
            <a:r>
              <a:rPr lang="en-US" sz="2400" dirty="0" smtClean="0"/>
              <a:t> English dative shift): </a:t>
            </a:r>
          </a:p>
          <a:p>
            <a:pPr marL="0" indent="0">
              <a:buNone/>
            </a:pPr>
            <a:r>
              <a:rPr lang="zh-TW" altLang="en-US" sz="2400" dirty="0"/>
              <a:t>張</a:t>
            </a:r>
            <a:r>
              <a:rPr lang="zh-TW" altLang="en-US" sz="2400" dirty="0" smtClean="0"/>
              <a:t>三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寄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封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信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給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李四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CN" sz="2400" dirty="0" err="1" smtClean="0"/>
              <a:t>Zhangsan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ji</a:t>
            </a:r>
            <a:r>
              <a:rPr lang="en-US" altLang="zh-CN" sz="2400" dirty="0" smtClean="0"/>
              <a:t>-le		</a:t>
            </a:r>
            <a:r>
              <a:rPr lang="en-US" altLang="zh-CN" sz="2400" dirty="0" err="1" smtClean="0"/>
              <a:t>yi-feng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xin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gei</a:t>
            </a:r>
            <a:r>
              <a:rPr lang="en-US" altLang="zh-CN" sz="2400" dirty="0" smtClean="0"/>
              <a:t>	</a:t>
            </a:r>
            <a:r>
              <a:rPr lang="en-US" altLang="zh-CN" sz="2400" dirty="0" err="1" smtClean="0"/>
              <a:t>Lisi</a:t>
            </a:r>
            <a:endParaRPr lang="en-US" altLang="zh-CN" sz="2400" dirty="0" smtClean="0"/>
          </a:p>
          <a:p>
            <a:pPr marL="0" indent="0">
              <a:buNone/>
            </a:pPr>
            <a:r>
              <a:rPr lang="en-US" altLang="zh-TW" sz="2400" dirty="0" smtClean="0"/>
              <a:t>ZS		send-PERF	one-CL	letter	give	</a:t>
            </a:r>
            <a:r>
              <a:rPr lang="en-US" altLang="zh-TW" sz="2400" dirty="0" err="1" smtClean="0"/>
              <a:t>Lisi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‘ZS sent a letter to LS.’ </a:t>
            </a:r>
            <a:endParaRPr lang="zh-TW" altLang="en-US" sz="2400" dirty="0"/>
          </a:p>
          <a:p>
            <a:pPr marL="0" indent="0">
              <a:buNone/>
            </a:pPr>
            <a:r>
              <a:rPr lang="en-US" altLang="zh-TW" sz="2400" dirty="0" smtClean="0"/>
              <a:t>*</a:t>
            </a:r>
            <a:r>
              <a:rPr lang="zh-TW" altLang="en-US" sz="2400" dirty="0" smtClean="0"/>
              <a:t>張三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把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李四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寄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封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信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err="1" smtClean="0"/>
              <a:t>Zhangsan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ba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Lisi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ji</a:t>
            </a:r>
            <a:r>
              <a:rPr lang="en-US" altLang="zh-TW" sz="2400" dirty="0" smtClean="0"/>
              <a:t>-le		</a:t>
            </a:r>
            <a:r>
              <a:rPr lang="en-US" altLang="zh-TW" sz="2400" dirty="0" err="1" smtClean="0"/>
              <a:t>yi-feng</a:t>
            </a:r>
            <a:r>
              <a:rPr lang="en-US" altLang="zh-TW" sz="2400" dirty="0" smtClean="0"/>
              <a:t>	</a:t>
            </a:r>
            <a:r>
              <a:rPr lang="en-US" altLang="zh-TW" sz="2400" dirty="0" err="1" smtClean="0"/>
              <a:t>xin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ZS		BA	LS	send-PERF	one-CL	letter</a:t>
            </a:r>
            <a:endParaRPr lang="zh-TW" altLang="en-US" sz="2400" dirty="0"/>
          </a:p>
          <a:p>
            <a:pPr marL="0" indent="0">
              <a:buNone/>
            </a:pPr>
            <a:r>
              <a:rPr lang="zh-TW" altLang="en-US" sz="2400" dirty="0" smtClean="0"/>
              <a:t>李四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被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張三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寄</a:t>
            </a:r>
            <a:r>
              <a:rPr lang="en-US" altLang="zh-TW" sz="2400" dirty="0" smtClean="0"/>
              <a:t>-</a:t>
            </a:r>
            <a:r>
              <a:rPr lang="zh-TW" altLang="en-US" sz="2400" dirty="0" smtClean="0"/>
              <a:t>了</a:t>
            </a:r>
            <a:r>
              <a:rPr lang="en-US" altLang="zh-TW" sz="2400" dirty="0" smtClean="0"/>
              <a:t>		</a:t>
            </a:r>
            <a:r>
              <a:rPr lang="zh-TW" altLang="en-US" sz="2400" dirty="0" smtClean="0"/>
              <a:t>一</a:t>
            </a:r>
            <a:r>
              <a:rPr lang="en-US" altLang="zh-CN" sz="2400" dirty="0" smtClean="0"/>
              <a:t>-</a:t>
            </a:r>
            <a:r>
              <a:rPr lang="zh-TW" altLang="en-US" sz="2400" dirty="0" smtClean="0"/>
              <a:t>封</a:t>
            </a:r>
            <a:r>
              <a:rPr lang="en-US" altLang="zh-TW" sz="2400" dirty="0" smtClean="0"/>
              <a:t>	</a:t>
            </a:r>
            <a:r>
              <a:rPr lang="zh-TW" altLang="en-US" sz="2400" dirty="0" smtClean="0"/>
              <a:t>信</a:t>
            </a:r>
            <a:r>
              <a:rPr lang="en-US" altLang="zh-TW" sz="2400" dirty="0" smtClean="0"/>
              <a:t>	</a:t>
            </a:r>
          </a:p>
          <a:p>
            <a:pPr marL="0" indent="0">
              <a:buNone/>
            </a:pPr>
            <a:r>
              <a:rPr lang="en-US" sz="2400" dirty="0" err="1" smtClean="0"/>
              <a:t>Lisi</a:t>
            </a:r>
            <a:r>
              <a:rPr lang="en-US" sz="2400" dirty="0" smtClean="0"/>
              <a:t>	</a:t>
            </a:r>
            <a:r>
              <a:rPr lang="en-US" sz="2400" dirty="0" err="1" smtClean="0"/>
              <a:t>bei</a:t>
            </a:r>
            <a:r>
              <a:rPr lang="en-US" sz="2400" dirty="0" smtClean="0"/>
              <a:t>	</a:t>
            </a:r>
            <a:r>
              <a:rPr lang="en-US" sz="2400" dirty="0" err="1" smtClean="0"/>
              <a:t>Zhangsan</a:t>
            </a:r>
            <a:r>
              <a:rPr lang="en-US" sz="2400" dirty="0" smtClean="0"/>
              <a:t>	</a:t>
            </a:r>
            <a:r>
              <a:rPr lang="en-US" sz="2400" dirty="0" err="1" smtClean="0"/>
              <a:t>ji</a:t>
            </a:r>
            <a:r>
              <a:rPr lang="en-US" sz="2400" dirty="0" smtClean="0"/>
              <a:t>-le		</a:t>
            </a:r>
            <a:r>
              <a:rPr lang="en-US" sz="2400" dirty="0" err="1" smtClean="0"/>
              <a:t>yi-feng</a:t>
            </a:r>
            <a:r>
              <a:rPr lang="en-US" sz="2400" dirty="0" smtClean="0"/>
              <a:t>	</a:t>
            </a:r>
            <a:r>
              <a:rPr lang="en-US" sz="2400" dirty="0" err="1" smtClean="0"/>
              <a:t>xin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LS	BEI	ZS		send-PERF	one-CL	letter</a:t>
            </a:r>
          </a:p>
          <a:p>
            <a:pPr marL="0" indent="0">
              <a:buNone/>
            </a:pPr>
            <a:r>
              <a:rPr lang="en-US" sz="2400" dirty="0" smtClean="0"/>
              <a:t>‘LS was sent a letter by ZS.’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9332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766</Words>
  <Application>Microsoft Office PowerPoint</Application>
  <PresentationFormat>Widescreen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新細明體</vt:lpstr>
      <vt:lpstr>等线</vt:lpstr>
      <vt:lpstr>等线 Light</vt:lpstr>
      <vt:lpstr>Arial</vt:lpstr>
      <vt:lpstr>Calibri</vt:lpstr>
      <vt:lpstr>Calibri Light</vt:lpstr>
      <vt:lpstr>Office Theme</vt:lpstr>
      <vt:lpstr>Chinese BA (把) and BEI (被): Voice Applicatives and Argument Alternations   把字句和被字句:被动式与主动式</vt:lpstr>
      <vt:lpstr>Chinese ba and bei-constructions (把字句和被字句)</vt:lpstr>
      <vt:lpstr>Differential Argument Marking (DAM) </vt:lpstr>
      <vt:lpstr>Previous analyses:</vt:lpstr>
      <vt:lpstr>New analysis: Voice Applicatives</vt:lpstr>
      <vt:lpstr>Chinese Voice Applicatives</vt:lpstr>
      <vt:lpstr>GEI (給) insertion (Tang (2001), Kuo (2010))</vt:lpstr>
      <vt:lpstr>Clausal cartography: (New?) Voice heads  </vt:lpstr>
      <vt:lpstr>Clausal cartography: (New?) Applicative heads (1)</vt:lpstr>
      <vt:lpstr>Clausal cartography: (New?) Applicative heads (2)</vt:lpstr>
      <vt:lpstr>Clausal cartography: A-Remerge (not A-Move)</vt:lpstr>
      <vt:lpstr>Conclusion (结论)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Voice (ba/bei): 把字句和被字句</dc:title>
  <dc:creator>Keith Tse</dc:creator>
  <cp:lastModifiedBy>Keith Tse</cp:lastModifiedBy>
  <cp:revision>28</cp:revision>
  <dcterms:created xsi:type="dcterms:W3CDTF">2019-10-21T17:09:35Z</dcterms:created>
  <dcterms:modified xsi:type="dcterms:W3CDTF">2019-10-28T20:40:44Z</dcterms:modified>
</cp:coreProperties>
</file>