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79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9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9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8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58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29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80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7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65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8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69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D45F0-71D1-40C3-B244-8E2CE30594B6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1C47F-A964-4CCD-A742-930B88B06A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9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 and functional categories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Keith </a:t>
            </a:r>
            <a:r>
              <a:rPr lang="en-GB" dirty="0" err="1" smtClean="0"/>
              <a:t>Tse</a:t>
            </a:r>
            <a:endParaRPr lang="en-GB" dirty="0" smtClean="0"/>
          </a:p>
          <a:p>
            <a:r>
              <a:rPr lang="en-GB" dirty="0" smtClean="0"/>
              <a:t>Universidad </a:t>
            </a:r>
            <a:r>
              <a:rPr lang="en-GB" dirty="0" smtClean="0"/>
              <a:t>de la Rioja</a:t>
            </a:r>
          </a:p>
          <a:p>
            <a:r>
              <a:rPr lang="en-GB" dirty="0" smtClean="0"/>
              <a:t>26 </a:t>
            </a:r>
            <a:r>
              <a:rPr lang="en-GB" dirty="0" err="1" smtClean="0"/>
              <a:t>octubre</a:t>
            </a:r>
            <a:r>
              <a:rPr lang="en-GB" dirty="0" smtClean="0"/>
              <a:t>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8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(S &amp; W (2002:189))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1)</a:t>
            </a:r>
            <a:r>
              <a:rPr lang="en-GB" dirty="0"/>
              <a:t>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err="1" smtClean="0"/>
              <a:t>SpecT</a:t>
            </a:r>
            <a:r>
              <a:rPr lang="en-GB" dirty="0"/>
              <a:t>		T’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/>
              <a:t>wo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</a:t>
            </a:r>
            <a:r>
              <a:rPr lang="en-GB" dirty="0"/>
              <a:t>		VP</a:t>
            </a:r>
          </a:p>
          <a:p>
            <a:pPr marL="0" indent="0">
              <a:buNone/>
            </a:pPr>
            <a:r>
              <a:rPr lang="en-GB" dirty="0" smtClean="0"/>
              <a:t>                 </a:t>
            </a:r>
            <a:r>
              <a:rPr lang="en-GB" dirty="0" err="1"/>
              <a:t>shi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V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smtClean="0"/>
              <a:t>		V</a:t>
            </a:r>
            <a:r>
              <a:rPr lang="en-GB" dirty="0"/>
              <a:t>		DP</a:t>
            </a:r>
          </a:p>
          <a:p>
            <a:pPr marL="0" indent="0">
              <a:buNone/>
            </a:pPr>
            <a:r>
              <a:rPr lang="en-GB" dirty="0" smtClean="0"/>
              <a:t>		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SpecD</a:t>
            </a:r>
            <a:r>
              <a:rPr lang="en-GB" dirty="0"/>
              <a:t>		</a:t>
            </a:r>
            <a:r>
              <a:rPr lang="en-GB" dirty="0" smtClean="0"/>
              <a:t>	D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	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</a:t>
            </a:r>
            <a:r>
              <a:rPr lang="en-GB" dirty="0" smtClean="0"/>
              <a:t> 	D</a:t>
            </a:r>
            <a:r>
              <a:rPr lang="en-GB" dirty="0"/>
              <a:t>		</a:t>
            </a:r>
            <a:r>
              <a:rPr lang="en-GB" dirty="0" smtClean="0"/>
              <a:t>NP</a:t>
            </a:r>
          </a:p>
          <a:p>
            <a:pPr marL="0" indent="0">
              <a:buNone/>
            </a:pPr>
            <a:r>
              <a:rPr lang="en-GB" dirty="0" smtClean="0"/>
              <a:t>		        </a:t>
            </a:r>
            <a:r>
              <a:rPr lang="en-GB" dirty="0" err="1" smtClean="0"/>
              <a:t>zuotian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dirty="0" err="1" smtClean="0"/>
              <a:t>piao</a:t>
            </a:r>
            <a:r>
              <a:rPr lang="en-GB" dirty="0" smtClean="0"/>
              <a:t>	de	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dirty="0" smtClean="0"/>
              <a:t>[</a:t>
            </a:r>
            <a:r>
              <a:rPr lang="en-GB" dirty="0" err="1"/>
              <a:t>i</a:t>
            </a:r>
            <a:r>
              <a:rPr lang="en-GB" dirty="0"/>
              <a:t>-D</a:t>
            </a:r>
            <a:r>
              <a:rPr lang="en-GB" dirty="0" smtClean="0"/>
              <a:t>]		N’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/>
              <a:t>u-N]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 err="1" smtClean="0"/>
              <a:t>i</a:t>
            </a:r>
            <a:r>
              <a:rPr lang="en-GB" dirty="0" smtClean="0"/>
              <a:t>-phi]</a:t>
            </a:r>
            <a:r>
              <a:rPr lang="en-GB" dirty="0"/>
              <a:t>	</a:t>
            </a:r>
            <a:r>
              <a:rPr lang="en-GB" dirty="0" smtClean="0"/>
              <a:t>N	            </a:t>
            </a:r>
            <a:r>
              <a:rPr lang="en-GB" dirty="0" err="1" smtClean="0"/>
              <a:t>AspP</a:t>
            </a:r>
            <a:r>
              <a:rPr lang="en-GB" dirty="0" smtClean="0"/>
              <a:t>/IP</a:t>
            </a:r>
            <a:r>
              <a:rPr lang="en-GB" dirty="0"/>
              <a:t>	</a:t>
            </a:r>
            <a:r>
              <a:rPr lang="en-GB" dirty="0" smtClean="0"/>
              <a:t>					Ø</a:t>
            </a:r>
            <a:r>
              <a:rPr lang="en-GB" dirty="0"/>
              <a:t>	     	     t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1043608" y="1340768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619672" y="1340768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619672" y="1700808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411760" y="1700808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419872" y="242088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2555776" y="3068960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3347864" y="3068960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3815916" y="3356992"/>
            <a:ext cx="61206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427984" y="3356992"/>
            <a:ext cx="165618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370790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5256076" y="4077072"/>
            <a:ext cx="82809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6084168" y="4077072"/>
            <a:ext cx="100811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7092280" y="508518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6228184" y="5805264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7092280" y="5805264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等腰三角形 33"/>
          <p:cNvSpPr/>
          <p:nvPr/>
        </p:nvSpPr>
        <p:spPr>
          <a:xfrm>
            <a:off x="2951820" y="4797152"/>
            <a:ext cx="169218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(S &amp; W (2002:190))</a:t>
            </a:r>
            <a:endParaRPr lang="en-GB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2)</a:t>
            </a:r>
            <a:r>
              <a:rPr lang="en-GB" dirty="0"/>
              <a:t>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err="1" smtClean="0"/>
              <a:t>SpecT</a:t>
            </a:r>
            <a:r>
              <a:rPr lang="en-GB" dirty="0"/>
              <a:t>		T’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/>
              <a:t>wo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</a:t>
            </a:r>
            <a:r>
              <a:rPr lang="en-GB" dirty="0"/>
              <a:t>		VP</a:t>
            </a:r>
          </a:p>
          <a:p>
            <a:pPr marL="0" indent="0">
              <a:buNone/>
            </a:pPr>
            <a:r>
              <a:rPr lang="en-GB" dirty="0" smtClean="0"/>
              <a:t>                 </a:t>
            </a:r>
            <a:r>
              <a:rPr lang="en-GB" dirty="0" err="1"/>
              <a:t>shi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V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smtClean="0"/>
              <a:t>		V</a:t>
            </a:r>
            <a:r>
              <a:rPr lang="en-GB" dirty="0"/>
              <a:t>	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	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SpecT</a:t>
            </a:r>
            <a:r>
              <a:rPr lang="en-GB" dirty="0"/>
              <a:t>		</a:t>
            </a:r>
            <a:r>
              <a:rPr lang="en-GB" dirty="0" smtClean="0"/>
              <a:t>	T’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</a:t>
            </a:r>
            <a:r>
              <a:rPr lang="en-GB" dirty="0" smtClean="0"/>
              <a:t> 	T(past)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AspP</a:t>
            </a:r>
            <a:r>
              <a:rPr lang="en-GB" dirty="0" smtClean="0"/>
              <a:t>/IP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        </a:t>
            </a:r>
            <a:r>
              <a:rPr lang="en-GB" dirty="0" err="1" smtClean="0"/>
              <a:t>zuotian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de </a:t>
            </a:r>
            <a:r>
              <a:rPr lang="en-GB" dirty="0" err="1" smtClean="0"/>
              <a:t>piao</a:t>
            </a:r>
            <a:r>
              <a:rPr lang="en-GB" dirty="0" smtClean="0"/>
              <a:t>	   t </a:t>
            </a:r>
            <a:r>
              <a:rPr lang="en-GB" baseline="-25000" dirty="0"/>
              <a:t>j</a:t>
            </a:r>
            <a:r>
              <a:rPr lang="en-GB" dirty="0" smtClean="0"/>
              <a:t>		      t </a:t>
            </a:r>
            <a:r>
              <a:rPr lang="en-GB" baseline="-25000" dirty="0" err="1" smtClean="0"/>
              <a:t>i</a:t>
            </a:r>
            <a:r>
              <a:rPr lang="en-GB" baseline="-25000" dirty="0" smtClean="0"/>
              <a:t> </a:t>
            </a:r>
            <a:r>
              <a:rPr lang="en-GB" dirty="0" smtClean="0"/>
              <a:t>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-T]	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[u-V]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/>
              <a:t>u</a:t>
            </a:r>
            <a:r>
              <a:rPr lang="en-GB" dirty="0" smtClean="0"/>
              <a:t>-phi]</a:t>
            </a:r>
            <a:r>
              <a:rPr lang="en-GB" dirty="0"/>
              <a:t>	</a:t>
            </a:r>
            <a:r>
              <a:rPr lang="en-GB" dirty="0" smtClean="0"/>
              <a:t>            					</a:t>
            </a:r>
            <a:r>
              <a:rPr lang="en-GB" dirty="0"/>
              <a:t>	     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6588224" y="1109062"/>
            <a:ext cx="23940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r>
              <a:rPr lang="en-GB" sz="4000" dirty="0" smtClean="0"/>
              <a:t>:</a:t>
            </a:r>
          </a:p>
          <a:p>
            <a:r>
              <a:rPr lang="en-GB" sz="2400" dirty="0" err="1" smtClean="0"/>
              <a:t>D</a:t>
            </a:r>
            <a:r>
              <a:rPr lang="en-GB" dirty="0" err="1"/>
              <a:t>A</a:t>
            </a:r>
            <a:r>
              <a:rPr lang="en-GB" dirty="0" err="1" smtClean="0"/>
              <a:t>gree</a:t>
            </a:r>
            <a:r>
              <a:rPr lang="en-GB" sz="2400" dirty="0" smtClean="0"/>
              <a:t> &gt; </a:t>
            </a:r>
            <a:r>
              <a:rPr lang="en-GB" sz="2400" dirty="0" err="1" smtClean="0"/>
              <a:t>T</a:t>
            </a:r>
            <a:r>
              <a:rPr lang="en-GB" dirty="0" err="1" smtClean="0"/>
              <a:t>Merge</a:t>
            </a:r>
            <a:r>
              <a:rPr lang="en-GB" sz="2400" dirty="0" smtClean="0"/>
              <a:t> and</a:t>
            </a:r>
          </a:p>
          <a:p>
            <a:r>
              <a:rPr lang="en-GB" sz="2400" dirty="0" err="1" smtClean="0"/>
              <a:t>i</a:t>
            </a:r>
            <a:r>
              <a:rPr lang="en-GB" sz="2400" dirty="0" smtClean="0"/>
              <a:t>-D &gt; u-D</a:t>
            </a:r>
            <a:endParaRPr lang="en-GB" sz="4000" b="1" dirty="0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1043608" y="1340768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619672" y="1340768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619672" y="1700808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411760" y="1700808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419872" y="242088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2555776" y="3068960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347864" y="3068960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H="1">
            <a:off x="3815916" y="3356992"/>
            <a:ext cx="61206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4427984" y="3356992"/>
            <a:ext cx="165618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370790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5256076" y="4077072"/>
            <a:ext cx="82809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6084168" y="4077072"/>
            <a:ext cx="100811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>
            <a:off x="2951820" y="4797152"/>
            <a:ext cx="169218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矩形 18"/>
          <p:cNvSpPr/>
          <p:nvPr/>
        </p:nvSpPr>
        <p:spPr>
          <a:xfrm>
            <a:off x="6588224" y="2837254"/>
            <a:ext cx="23940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No ‘F-attraction’, since D &gt; T (‘lateral’)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447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‘Cross-linguistic distribution’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06896"/>
            <a:ext cx="8229600" cy="5590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As LG displays ‘structural simplification’, it should display cross-linguistic distribution. </a:t>
            </a:r>
          </a:p>
        </p:txBody>
      </p:sp>
      <p:sp>
        <p:nvSpPr>
          <p:cNvPr id="4" name="矩形 3"/>
          <p:cNvSpPr/>
          <p:nvPr/>
        </p:nvSpPr>
        <p:spPr>
          <a:xfrm>
            <a:off x="467544" y="1754813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Copula verbs derived from subject determiners (Li </a:t>
            </a:r>
            <a:r>
              <a:rPr lang="en-GB" sz="2800" dirty="0"/>
              <a:t>&amp; </a:t>
            </a:r>
            <a:r>
              <a:rPr lang="en-GB" sz="2800" dirty="0" smtClean="0"/>
              <a:t>Thompson </a:t>
            </a:r>
            <a:r>
              <a:rPr lang="en-GB" sz="2800" dirty="0"/>
              <a:t>(</a:t>
            </a:r>
            <a:r>
              <a:rPr lang="en-GB" sz="2800" dirty="0" smtClean="0"/>
              <a:t>1977)):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521712" y="2545740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TOP </a:t>
            </a:r>
            <a:r>
              <a:rPr lang="en-GB" dirty="0" err="1" smtClean="0"/>
              <a:t>i</a:t>
            </a:r>
            <a:r>
              <a:rPr lang="en-GB" sz="2800" dirty="0" smtClean="0"/>
              <a:t>		SUBJ (D) </a:t>
            </a:r>
            <a:r>
              <a:rPr lang="en-GB" dirty="0" err="1" smtClean="0"/>
              <a:t>i</a:t>
            </a:r>
            <a:r>
              <a:rPr lang="en-GB" sz="2800" dirty="0" smtClean="0"/>
              <a:t>		(ø)		Predicate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521712" y="3050957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	&gt;	SU (&lt;TOP)  		COP (&lt;SUBJ)	Predicate</a:t>
            </a:r>
          </a:p>
          <a:p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467544" y="3413318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) 	</a:t>
            </a:r>
            <a:r>
              <a:rPr lang="en-GB" sz="2800" dirty="0" err="1" smtClean="0"/>
              <a:t>qian</a:t>
            </a:r>
            <a:r>
              <a:rPr lang="en-GB" sz="2800" dirty="0"/>
              <a:t>	</a:t>
            </a:r>
            <a:r>
              <a:rPr lang="en-GB" sz="2800" dirty="0" smtClean="0"/>
              <a:t>	li</a:t>
            </a:r>
            <a:r>
              <a:rPr lang="en-GB" sz="2800" dirty="0"/>
              <a:t>	</a:t>
            </a:r>
            <a:r>
              <a:rPr lang="en-GB" sz="2800" dirty="0" err="1"/>
              <a:t>er</a:t>
            </a:r>
            <a:r>
              <a:rPr lang="en-GB" sz="2800" dirty="0"/>
              <a:t>	</a:t>
            </a:r>
            <a:r>
              <a:rPr lang="en-GB" sz="2800" dirty="0" err="1"/>
              <a:t>jian</a:t>
            </a:r>
            <a:r>
              <a:rPr lang="en-GB" sz="2800" dirty="0"/>
              <a:t>	</a:t>
            </a:r>
            <a:r>
              <a:rPr lang="en-GB" sz="2800" dirty="0" err="1"/>
              <a:t>wang</a:t>
            </a:r>
            <a:endParaRPr lang="en-GB" sz="2800" dirty="0"/>
          </a:p>
          <a:p>
            <a:r>
              <a:rPr lang="en-GB" sz="2800" dirty="0"/>
              <a:t>     </a:t>
            </a:r>
            <a:r>
              <a:rPr lang="en-GB" sz="2800" dirty="0" smtClean="0"/>
              <a:t>	thousand</a:t>
            </a:r>
            <a:r>
              <a:rPr lang="en-GB" sz="2800" dirty="0"/>
              <a:t>	mile	then	see	king</a:t>
            </a:r>
          </a:p>
          <a:p>
            <a:r>
              <a:rPr lang="en-GB" sz="2800" dirty="0"/>
              <a:t>     </a:t>
            </a:r>
            <a:r>
              <a:rPr lang="en-GB" sz="2800" dirty="0" smtClean="0"/>
              <a:t>	</a:t>
            </a:r>
            <a:r>
              <a:rPr lang="en-GB" sz="2800" dirty="0" err="1" smtClean="0"/>
              <a:t>shi</a:t>
            </a:r>
            <a:r>
              <a:rPr lang="en-GB" sz="2800" dirty="0"/>
              <a:t>	</a:t>
            </a:r>
            <a:r>
              <a:rPr lang="en-GB" sz="2800" dirty="0" smtClean="0"/>
              <a:t>wo</a:t>
            </a:r>
            <a:r>
              <a:rPr lang="en-GB" sz="2800" dirty="0"/>
              <a:t>	</a:t>
            </a:r>
            <a:r>
              <a:rPr lang="en-GB" sz="2800" dirty="0" err="1"/>
              <a:t>suo</a:t>
            </a:r>
            <a:r>
              <a:rPr lang="en-GB" sz="2800" dirty="0"/>
              <a:t>		</a:t>
            </a:r>
            <a:r>
              <a:rPr lang="en-GB" sz="2800" dirty="0" smtClean="0"/>
              <a:t>	</a:t>
            </a:r>
            <a:r>
              <a:rPr lang="en-GB" sz="2800" dirty="0" err="1" smtClean="0"/>
              <a:t>yu</a:t>
            </a:r>
            <a:r>
              <a:rPr lang="en-GB" sz="2800" dirty="0"/>
              <a:t>	</a:t>
            </a:r>
            <a:r>
              <a:rPr lang="en-GB" sz="2800" dirty="0" smtClean="0"/>
              <a:t>	ye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this</a:t>
            </a:r>
            <a:r>
              <a:rPr lang="en-GB" sz="2800" dirty="0"/>
              <a:t>	I	NOMINALISER	</a:t>
            </a:r>
            <a:r>
              <a:rPr lang="en-GB" sz="2800" dirty="0" smtClean="0"/>
              <a:t>desire D 	PART</a:t>
            </a:r>
            <a:endParaRPr lang="en-GB" sz="2800" dirty="0"/>
          </a:p>
        </p:txBody>
      </p:sp>
      <p:sp>
        <p:nvSpPr>
          <p:cNvPr id="10" name="矩形 9"/>
          <p:cNvSpPr/>
          <p:nvPr/>
        </p:nvSpPr>
        <p:spPr>
          <a:xfrm>
            <a:off x="632357" y="5085184"/>
            <a:ext cx="8044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‘To see the king after travelling a thousand miles, this (is) what I want.’ </a:t>
            </a:r>
          </a:p>
        </p:txBody>
      </p:sp>
      <p:sp>
        <p:nvSpPr>
          <p:cNvPr id="11" name="矩形 10"/>
          <p:cNvSpPr/>
          <p:nvPr/>
        </p:nvSpPr>
        <p:spPr>
          <a:xfrm>
            <a:off x="683568" y="5877272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&gt;</a:t>
            </a:r>
            <a:r>
              <a:rPr lang="en-GB" sz="2800" dirty="0" smtClean="0"/>
              <a:t> ‘To </a:t>
            </a:r>
            <a:r>
              <a:rPr lang="en-GB" sz="2800" dirty="0"/>
              <a:t>see the king after travelling a thousand miles is what I want.’ </a:t>
            </a:r>
          </a:p>
        </p:txBody>
      </p:sp>
    </p:spTree>
    <p:extLst>
      <p:ext uri="{BB962C8B-B14F-4D97-AF65-F5344CB8AC3E}">
        <p14:creationId xmlns:p14="http://schemas.microsoft.com/office/powerpoint/2010/main" val="5246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6512" y="1124744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3a)		</a:t>
            </a:r>
            <a:r>
              <a:rPr lang="en-GB" sz="1800" dirty="0" smtClean="0"/>
              <a:t>	CP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>
                <a:effectLst/>
              </a:rPr>
              <a:t>       </a:t>
            </a:r>
            <a:r>
              <a:rPr lang="en-GB" sz="1800" dirty="0"/>
              <a:t>		</a:t>
            </a:r>
            <a:r>
              <a:rPr lang="en-GB" sz="1800" dirty="0" smtClean="0"/>
              <a:t>	C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 smtClean="0"/>
              <a:t>             </a:t>
            </a:r>
            <a:r>
              <a:rPr lang="en-GB" sz="1800" dirty="0"/>
              <a:t> </a:t>
            </a:r>
            <a:r>
              <a:rPr lang="en-GB" sz="1800" dirty="0" err="1" smtClean="0"/>
              <a:t>TopP</a:t>
            </a:r>
            <a:r>
              <a:rPr lang="en-GB" sz="1800" dirty="0" smtClean="0"/>
              <a:t> 	</a:t>
            </a:r>
            <a:r>
              <a:rPr lang="en-GB" sz="1800" dirty="0"/>
              <a:t>	</a:t>
            </a:r>
            <a:r>
              <a:rPr lang="en-GB" sz="1800" dirty="0" smtClean="0"/>
              <a:t>	TP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/>
              <a:t>    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             TP </a:t>
            </a:r>
            <a:r>
              <a:rPr lang="en-GB" sz="1800" baseline="-25000" dirty="0" err="1"/>
              <a:t>i</a:t>
            </a:r>
            <a:r>
              <a:rPr lang="en-GB" sz="1800" dirty="0"/>
              <a:t>		</a:t>
            </a:r>
            <a:r>
              <a:rPr lang="en-GB" sz="1800" dirty="0" err="1" smtClean="0"/>
              <a:t>SpecT</a:t>
            </a:r>
            <a:r>
              <a:rPr lang="en-GB" sz="1800" dirty="0" smtClean="0"/>
              <a:t>	</a:t>
            </a:r>
            <a:r>
              <a:rPr lang="en-GB" sz="1800" dirty="0"/>
              <a:t>	</a:t>
            </a:r>
            <a:r>
              <a:rPr lang="en-GB" sz="1800" dirty="0" smtClean="0"/>
              <a:t>T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/>
              <a:t> 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   </a:t>
            </a:r>
            <a:r>
              <a:rPr lang="en-GB" sz="1800" dirty="0" err="1" smtClean="0"/>
              <a:t>qian</a:t>
            </a:r>
            <a:r>
              <a:rPr lang="en-GB" sz="1800" dirty="0" smtClean="0"/>
              <a:t> li </a:t>
            </a:r>
            <a:r>
              <a:rPr lang="en-GB" sz="1800" dirty="0" err="1" smtClean="0"/>
              <a:t>er</a:t>
            </a:r>
            <a:r>
              <a:rPr lang="en-GB" sz="1800" dirty="0" smtClean="0"/>
              <a:t> </a:t>
            </a:r>
            <a:r>
              <a:rPr lang="en-GB" sz="1800" dirty="0" err="1" smtClean="0"/>
              <a:t>jian</a:t>
            </a:r>
            <a:r>
              <a:rPr lang="en-GB" sz="1800" dirty="0" smtClean="0"/>
              <a:t> </a:t>
            </a:r>
            <a:r>
              <a:rPr lang="en-GB" sz="1800" dirty="0" err="1" smtClean="0"/>
              <a:t>wang</a:t>
            </a:r>
            <a:r>
              <a:rPr lang="en-GB" sz="1800" dirty="0" smtClean="0"/>
              <a:t> 	</a:t>
            </a:r>
            <a:r>
              <a:rPr lang="en-GB" sz="1800" dirty="0"/>
              <a:t>	</a:t>
            </a:r>
            <a:r>
              <a:rPr lang="en-GB" sz="1800" dirty="0" smtClean="0"/>
              <a:t>T</a:t>
            </a:r>
            <a:r>
              <a:rPr lang="en-GB" sz="1800" dirty="0"/>
              <a:t>		</a:t>
            </a:r>
            <a:r>
              <a:rPr lang="en-GB" sz="1800" dirty="0" err="1" smtClean="0"/>
              <a:t>PredP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</a:t>
            </a:r>
            <a:r>
              <a:rPr lang="en-GB" sz="1800" dirty="0" smtClean="0"/>
              <a:t>Ø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		</a:t>
            </a:r>
            <a:r>
              <a:rPr lang="en-GB" sz="1800" dirty="0"/>
              <a:t>		</a:t>
            </a:r>
            <a:r>
              <a:rPr lang="en-GB" sz="1800" dirty="0" err="1" smtClean="0"/>
              <a:t>SpecPred</a:t>
            </a:r>
            <a:r>
              <a:rPr lang="en-GB" sz="1800" dirty="0" smtClean="0"/>
              <a:t>		</a:t>
            </a:r>
            <a:r>
              <a:rPr lang="en-GB" sz="1800" dirty="0" err="1" smtClean="0"/>
              <a:t>Pred</a:t>
            </a:r>
            <a:r>
              <a:rPr lang="en-GB" sz="1800" dirty="0" smtClean="0"/>
              <a:t>’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D	</a:t>
            </a:r>
            <a:r>
              <a:rPr lang="en-GB" sz="1800" dirty="0" err="1" smtClean="0"/>
              <a:t>Pred</a:t>
            </a:r>
            <a:r>
              <a:rPr lang="en-GB" sz="1800" dirty="0" smtClean="0"/>
              <a:t>		NP </a:t>
            </a:r>
          </a:p>
          <a:p>
            <a:pPr marL="0" indent="0">
              <a:buNone/>
            </a:pPr>
            <a:r>
              <a:rPr lang="en-GB" sz="1800" dirty="0"/>
              <a:t>				</a:t>
            </a:r>
            <a:r>
              <a:rPr lang="en-GB" sz="1800" dirty="0" smtClean="0"/>
              <a:t>	</a:t>
            </a:r>
            <a:r>
              <a:rPr lang="en-GB" sz="1800" dirty="0" err="1" smtClean="0"/>
              <a:t>shi</a:t>
            </a:r>
            <a:r>
              <a:rPr lang="en-GB" sz="1800" dirty="0" smtClean="0"/>
              <a:t> </a:t>
            </a:r>
            <a:r>
              <a:rPr lang="en-GB" sz="1800" baseline="-25000" dirty="0" err="1" smtClean="0"/>
              <a:t>i</a:t>
            </a:r>
            <a:r>
              <a:rPr lang="en-GB" sz="1800" dirty="0" smtClean="0"/>
              <a:t> 	Ø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				[</a:t>
            </a:r>
            <a:r>
              <a:rPr lang="en-GB" sz="1800" dirty="0" err="1"/>
              <a:t>i</a:t>
            </a:r>
            <a:r>
              <a:rPr lang="en-GB" sz="1800" dirty="0"/>
              <a:t>-D</a:t>
            </a:r>
            <a:r>
              <a:rPr lang="en-GB" sz="1800" dirty="0" smtClean="0"/>
              <a:t>]</a:t>
            </a:r>
            <a:r>
              <a:rPr lang="en-GB" sz="1800" dirty="0"/>
              <a:t>			</a:t>
            </a:r>
            <a:r>
              <a:rPr lang="en-GB" sz="1800" dirty="0" smtClean="0"/>
              <a:t>        </a:t>
            </a:r>
            <a:r>
              <a:rPr lang="en-GB" sz="1800" dirty="0"/>
              <a:t>	           </a:t>
            </a:r>
            <a:r>
              <a:rPr lang="en-GB" sz="1800" dirty="0" smtClean="0"/>
              <a:t>		</a:t>
            </a:r>
            <a:r>
              <a:rPr lang="en-GB" sz="1800" dirty="0"/>
              <a:t>			</a:t>
            </a:r>
            <a:r>
              <a:rPr lang="en-GB" sz="1800" dirty="0" smtClean="0"/>
              <a:t>		       wo </a:t>
            </a:r>
            <a:r>
              <a:rPr lang="en-GB" sz="1800" dirty="0" err="1" smtClean="0"/>
              <a:t>suo</a:t>
            </a:r>
            <a:r>
              <a:rPr lang="en-GB" sz="1800" dirty="0" smtClean="0"/>
              <a:t> </a:t>
            </a:r>
            <a:r>
              <a:rPr lang="en-GB" sz="1800" dirty="0" err="1" smtClean="0"/>
              <a:t>yu</a:t>
            </a:r>
            <a:r>
              <a:rPr lang="en-GB" sz="1800" dirty="0" smtClean="0"/>
              <a:t> ye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            </a:t>
            </a:r>
            <a:r>
              <a:rPr lang="en-GB" sz="1800" dirty="0" smtClean="0"/>
              <a:t>		</a:t>
            </a:r>
            <a:r>
              <a:rPr lang="en-GB" sz="1800" dirty="0"/>
              <a:t>			</a:t>
            </a:r>
            <a:r>
              <a:rPr lang="en-GB" sz="1800" dirty="0" smtClean="0"/>
              <a:t>	</a:t>
            </a: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2915816" y="1484784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1115616" y="1700808"/>
            <a:ext cx="180020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915816" y="1721754"/>
            <a:ext cx="936104" cy="108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071012" y="2024844"/>
            <a:ext cx="0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3095836" y="2046734"/>
            <a:ext cx="756084" cy="518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851920" y="2046734"/>
            <a:ext cx="864096" cy="518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4671758" y="2672916"/>
            <a:ext cx="1052370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3851920" y="2672916"/>
            <a:ext cx="819838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4886425" y="3429000"/>
            <a:ext cx="936104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5822529" y="3429000"/>
            <a:ext cx="90010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H="1">
            <a:off x="5822529" y="4077072"/>
            <a:ext cx="900100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6731390" y="4077072"/>
            <a:ext cx="648072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等腰三角形 35"/>
          <p:cNvSpPr/>
          <p:nvPr/>
        </p:nvSpPr>
        <p:spPr>
          <a:xfrm>
            <a:off x="64138" y="2672916"/>
            <a:ext cx="2088232" cy="54006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等腰三角形 36"/>
          <p:cNvSpPr/>
          <p:nvPr/>
        </p:nvSpPr>
        <p:spPr>
          <a:xfrm>
            <a:off x="6802548" y="4725144"/>
            <a:ext cx="1440160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7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6512" y="1124744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3a)		</a:t>
            </a:r>
            <a:r>
              <a:rPr lang="en-GB" sz="1800" dirty="0" smtClean="0"/>
              <a:t>	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>
                <a:effectLst/>
              </a:rPr>
              <a:t>       </a:t>
            </a:r>
            <a:r>
              <a:rPr lang="en-GB" sz="1800" dirty="0"/>
              <a:t>		</a:t>
            </a:r>
            <a:r>
              <a:rPr lang="en-GB" sz="1800" dirty="0" smtClean="0"/>
              <a:t>	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              	</a:t>
            </a:r>
            <a:r>
              <a:rPr lang="en-GB" sz="1800" dirty="0"/>
              <a:t>	</a:t>
            </a:r>
            <a:r>
              <a:rPr lang="en-GB" sz="1800" dirty="0" smtClean="0"/>
              <a:t>		TP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/>
              <a:t>    </a:t>
            </a:r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dirty="0" smtClean="0"/>
              <a:t>	</a:t>
            </a:r>
            <a:r>
              <a:rPr lang="en-GB" sz="1800" dirty="0" err="1" smtClean="0"/>
              <a:t>SpecT</a:t>
            </a:r>
            <a:r>
              <a:rPr lang="en-GB" sz="1800" dirty="0" smtClean="0"/>
              <a:t>	</a:t>
            </a:r>
            <a:r>
              <a:rPr lang="en-GB" sz="1800" dirty="0"/>
              <a:t>	</a:t>
            </a:r>
            <a:r>
              <a:rPr lang="en-GB" sz="1800" dirty="0" smtClean="0"/>
              <a:t>T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/>
              <a:t> 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TP </a:t>
            </a:r>
            <a:r>
              <a:rPr lang="en-GB" sz="1800" baseline="-25000" dirty="0" err="1" smtClean="0"/>
              <a:t>i</a:t>
            </a:r>
            <a:r>
              <a:rPr lang="en-GB" sz="1800" dirty="0"/>
              <a:t>	</a:t>
            </a:r>
            <a:r>
              <a:rPr lang="en-GB" sz="1800" dirty="0" smtClean="0"/>
              <a:t>T</a:t>
            </a:r>
            <a:r>
              <a:rPr lang="en-GB" sz="1800" dirty="0"/>
              <a:t>		</a:t>
            </a:r>
            <a:r>
              <a:rPr lang="en-GB" sz="1800" dirty="0" err="1" smtClean="0"/>
              <a:t>PredP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</a:t>
            </a:r>
            <a:r>
              <a:rPr lang="en-GB" sz="1800" dirty="0" err="1" smtClean="0"/>
              <a:t>shi</a:t>
            </a:r>
            <a:r>
              <a:rPr lang="en-GB" sz="1800" dirty="0" smtClean="0"/>
              <a:t>  </a:t>
            </a:r>
            <a:r>
              <a:rPr lang="en-GB" sz="1400" dirty="0" smtClean="0"/>
              <a:t>j</a:t>
            </a:r>
            <a:endParaRPr lang="en-GB" sz="1400" dirty="0"/>
          </a:p>
          <a:p>
            <a:pPr marL="0" indent="0">
              <a:buNone/>
            </a:pPr>
            <a:r>
              <a:rPr lang="en-GB" sz="1800" dirty="0" smtClean="0"/>
              <a:t>		</a:t>
            </a:r>
            <a:r>
              <a:rPr lang="en-GB" sz="1800" dirty="0" err="1" smtClean="0"/>
              <a:t>qian</a:t>
            </a:r>
            <a:r>
              <a:rPr lang="en-GB" sz="1800" dirty="0" smtClean="0"/>
              <a:t> li </a:t>
            </a:r>
            <a:r>
              <a:rPr lang="en-GB" sz="1800" dirty="0" err="1" smtClean="0"/>
              <a:t>er</a:t>
            </a:r>
            <a:r>
              <a:rPr lang="en-GB" sz="1800" dirty="0" smtClean="0"/>
              <a:t> </a:t>
            </a:r>
            <a:r>
              <a:rPr lang="en-GB" sz="1800" dirty="0" err="1" smtClean="0"/>
              <a:t>jian</a:t>
            </a:r>
            <a:r>
              <a:rPr lang="en-GB" sz="1800" dirty="0" smtClean="0"/>
              <a:t> </a:t>
            </a:r>
            <a:r>
              <a:rPr lang="en-GB" sz="1800" dirty="0" err="1" smtClean="0"/>
              <a:t>wang</a:t>
            </a:r>
            <a:r>
              <a:rPr lang="en-GB" sz="1800" dirty="0" smtClean="0"/>
              <a:t> </a:t>
            </a:r>
            <a:r>
              <a:rPr lang="en-GB" sz="1800" dirty="0"/>
              <a:t>		</a:t>
            </a:r>
            <a:r>
              <a:rPr lang="en-GB" sz="1800" dirty="0" err="1" smtClean="0"/>
              <a:t>SpecPred</a:t>
            </a:r>
            <a:r>
              <a:rPr lang="en-GB" sz="1800" dirty="0" smtClean="0"/>
              <a:t>		</a:t>
            </a:r>
            <a:r>
              <a:rPr lang="en-GB" sz="1800" dirty="0" err="1" smtClean="0"/>
              <a:t>Pred</a:t>
            </a:r>
            <a:r>
              <a:rPr lang="en-GB" sz="1800" dirty="0" smtClean="0"/>
              <a:t>’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t </a:t>
            </a:r>
            <a:r>
              <a:rPr lang="en-GB" sz="1800" dirty="0" err="1" smtClean="0"/>
              <a:t>i</a:t>
            </a:r>
            <a:r>
              <a:rPr lang="en-GB" sz="1800" dirty="0" smtClean="0"/>
              <a:t>	</a:t>
            </a:r>
            <a:r>
              <a:rPr lang="en-GB" sz="1800" dirty="0" err="1" smtClean="0"/>
              <a:t>Pred</a:t>
            </a:r>
            <a:r>
              <a:rPr lang="en-GB" sz="1800" dirty="0" smtClean="0"/>
              <a:t>		NP </a:t>
            </a:r>
          </a:p>
          <a:p>
            <a:pPr marL="0" indent="0">
              <a:buNone/>
            </a:pPr>
            <a:r>
              <a:rPr lang="en-GB" sz="1800" dirty="0"/>
              <a:t>				</a:t>
            </a:r>
            <a:r>
              <a:rPr lang="en-GB" sz="1800" dirty="0" smtClean="0"/>
              <a:t>		t </a:t>
            </a:r>
            <a:r>
              <a:rPr lang="en-GB" sz="1400" dirty="0" smtClean="0"/>
              <a:t>j</a:t>
            </a:r>
            <a:endParaRPr lang="en-GB" sz="1400" dirty="0"/>
          </a:p>
          <a:p>
            <a:pPr marL="0" indent="0">
              <a:buNone/>
            </a:pPr>
            <a:r>
              <a:rPr lang="en-GB" sz="1800" dirty="0" smtClean="0"/>
              <a:t>					</a:t>
            </a:r>
            <a:r>
              <a:rPr lang="en-GB" sz="1800" dirty="0"/>
              <a:t>			</a:t>
            </a:r>
            <a:r>
              <a:rPr lang="en-GB" sz="1800" dirty="0" smtClean="0"/>
              <a:t>        </a:t>
            </a:r>
            <a:r>
              <a:rPr lang="en-GB" sz="1800" dirty="0"/>
              <a:t>	           </a:t>
            </a:r>
            <a:r>
              <a:rPr lang="en-GB" sz="1800" dirty="0" smtClean="0"/>
              <a:t>		</a:t>
            </a:r>
            <a:r>
              <a:rPr lang="en-GB" sz="1800" dirty="0"/>
              <a:t>			</a:t>
            </a:r>
            <a:r>
              <a:rPr lang="en-GB" sz="1800" dirty="0" smtClean="0"/>
              <a:t>		       wo </a:t>
            </a:r>
            <a:r>
              <a:rPr lang="en-GB" sz="1800" dirty="0" err="1" smtClean="0"/>
              <a:t>suo</a:t>
            </a:r>
            <a:r>
              <a:rPr lang="en-GB" sz="1800" dirty="0" smtClean="0"/>
              <a:t> </a:t>
            </a:r>
            <a:r>
              <a:rPr lang="en-GB" sz="1800" dirty="0" err="1" smtClean="0"/>
              <a:t>yu</a:t>
            </a:r>
            <a:r>
              <a:rPr lang="en-GB" sz="1800" dirty="0" smtClean="0"/>
              <a:t> ye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            </a:t>
            </a:r>
            <a:r>
              <a:rPr lang="en-GB" sz="1800" dirty="0" smtClean="0"/>
              <a:t>		</a:t>
            </a:r>
            <a:r>
              <a:rPr lang="en-GB" sz="1800" dirty="0"/>
              <a:t>			</a:t>
            </a:r>
            <a:r>
              <a:rPr lang="en-GB" sz="1800" dirty="0" smtClean="0"/>
              <a:t>	</a:t>
            </a:r>
            <a:endParaRPr lang="en-GB" sz="1800" dirty="0"/>
          </a:p>
        </p:txBody>
      </p:sp>
      <p:cxnSp>
        <p:nvCxnSpPr>
          <p:cNvPr id="11" name="直線接點 10"/>
          <p:cNvCxnSpPr/>
          <p:nvPr/>
        </p:nvCxnSpPr>
        <p:spPr>
          <a:xfrm>
            <a:off x="2982513" y="2726068"/>
            <a:ext cx="0" cy="3425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3095836" y="2046734"/>
            <a:ext cx="756084" cy="518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851920" y="2046734"/>
            <a:ext cx="864096" cy="518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4671758" y="2672916"/>
            <a:ext cx="1052370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3851920" y="2672916"/>
            <a:ext cx="819838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4886425" y="3429000"/>
            <a:ext cx="936104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5822529" y="3429000"/>
            <a:ext cx="90010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H="1">
            <a:off x="5822529" y="4077072"/>
            <a:ext cx="900100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6731390" y="4077072"/>
            <a:ext cx="648072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等腰三角形 35"/>
          <p:cNvSpPr/>
          <p:nvPr/>
        </p:nvSpPr>
        <p:spPr>
          <a:xfrm>
            <a:off x="1937428" y="3429000"/>
            <a:ext cx="2088232" cy="341651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等腰三角形 36"/>
          <p:cNvSpPr/>
          <p:nvPr/>
        </p:nvSpPr>
        <p:spPr>
          <a:xfrm>
            <a:off x="6802548" y="4725144"/>
            <a:ext cx="1440160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矩形 20"/>
          <p:cNvSpPr/>
          <p:nvPr/>
        </p:nvSpPr>
        <p:spPr>
          <a:xfrm>
            <a:off x="6588224" y="1109062"/>
            <a:ext cx="23940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r>
              <a:rPr lang="en-GB" sz="4000" dirty="0" smtClean="0"/>
              <a:t>:</a:t>
            </a:r>
          </a:p>
          <a:p>
            <a:r>
              <a:rPr lang="en-GB" sz="2400" dirty="0" err="1" smtClean="0"/>
              <a:t>Pred</a:t>
            </a:r>
            <a:r>
              <a:rPr lang="en-GB" dirty="0" err="1" smtClean="0"/>
              <a:t>Agree</a:t>
            </a:r>
            <a:r>
              <a:rPr lang="en-GB" sz="2400" dirty="0" smtClean="0"/>
              <a:t> &gt; </a:t>
            </a:r>
            <a:r>
              <a:rPr lang="en-GB" sz="2400" dirty="0" err="1" smtClean="0"/>
              <a:t>Pred</a:t>
            </a:r>
            <a:r>
              <a:rPr lang="en-GB" dirty="0" err="1" smtClean="0"/>
              <a:t>Merge</a:t>
            </a:r>
            <a:r>
              <a:rPr lang="en-GB" sz="2400" dirty="0" smtClean="0"/>
              <a:t> and</a:t>
            </a:r>
          </a:p>
          <a:p>
            <a:r>
              <a:rPr lang="en-GB" sz="2400" dirty="0" err="1" smtClean="0"/>
              <a:t>i</a:t>
            </a:r>
            <a:r>
              <a:rPr lang="en-GB" sz="2400" dirty="0" smtClean="0"/>
              <a:t>-D &gt; u-D</a:t>
            </a:r>
            <a:endParaRPr lang="en-GB" sz="4000" b="1" dirty="0"/>
          </a:p>
        </p:txBody>
      </p:sp>
      <p:sp>
        <p:nvSpPr>
          <p:cNvPr id="23" name="矩形 22"/>
          <p:cNvSpPr/>
          <p:nvPr/>
        </p:nvSpPr>
        <p:spPr>
          <a:xfrm>
            <a:off x="6948264" y="2834934"/>
            <a:ext cx="2394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D &gt; T (‘lateral’)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4538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 and ‘phonological weakening’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816" y="2420888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/>
              <a:t>With ‘lateral </a:t>
            </a:r>
            <a:r>
              <a:rPr lang="en-GB" sz="2400" dirty="0" err="1"/>
              <a:t>grammaticalization</a:t>
            </a:r>
            <a:r>
              <a:rPr lang="en-GB" sz="2400" dirty="0"/>
              <a:t>’, however, the evidence for ‘phonological weakening’ and ‘</a:t>
            </a:r>
            <a:r>
              <a:rPr lang="en-GB" sz="2400" dirty="0" err="1"/>
              <a:t>univerbation</a:t>
            </a:r>
            <a:r>
              <a:rPr lang="en-GB" sz="2400" dirty="0"/>
              <a:t>’ is much harder to </a:t>
            </a:r>
            <a:r>
              <a:rPr lang="en-GB" sz="2400" dirty="0" smtClean="0"/>
              <a:t>find:</a:t>
            </a:r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351154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dirty="0" smtClean="0"/>
              <a:t>wo</a:t>
            </a:r>
            <a:r>
              <a:rPr lang="it-IT" sz="2400" dirty="0"/>
              <a:t>	shi	</a:t>
            </a:r>
            <a:r>
              <a:rPr lang="it-IT" sz="2400" dirty="0" smtClean="0"/>
              <a:t>zuotian</a:t>
            </a:r>
            <a:r>
              <a:rPr lang="it-IT" sz="2400" dirty="0"/>
              <a:t>	mai		piao	</a:t>
            </a:r>
            <a:r>
              <a:rPr lang="it-IT" sz="2400" dirty="0" smtClean="0"/>
              <a:t>de (tone 0)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I	be	yesterday	buy		ticket	DE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err="1" smtClean="0"/>
              <a:t>wo</a:t>
            </a:r>
            <a:r>
              <a:rPr lang="en-GB" sz="2400" dirty="0"/>
              <a:t>	</a:t>
            </a:r>
            <a:r>
              <a:rPr lang="en-GB" sz="2400" dirty="0" err="1"/>
              <a:t>shi</a:t>
            </a:r>
            <a:r>
              <a:rPr lang="en-GB" sz="2400" dirty="0"/>
              <a:t>	</a:t>
            </a:r>
            <a:r>
              <a:rPr lang="en-GB" sz="2400" dirty="0" err="1" smtClean="0"/>
              <a:t>zuotian</a:t>
            </a:r>
            <a:r>
              <a:rPr lang="en-GB" sz="2400" dirty="0"/>
              <a:t>	</a:t>
            </a:r>
            <a:r>
              <a:rPr lang="en-GB" sz="2400" dirty="0" err="1"/>
              <a:t>mai</a:t>
            </a:r>
            <a:r>
              <a:rPr lang="en-GB" sz="2400" dirty="0"/>
              <a:t>		</a:t>
            </a:r>
            <a:r>
              <a:rPr lang="en-GB" sz="2400" dirty="0" smtClean="0"/>
              <a:t>de (tone 0)   </a:t>
            </a:r>
            <a:r>
              <a:rPr lang="en-GB" sz="2400" dirty="0" err="1" smtClean="0"/>
              <a:t>piao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I	be	yesterday	buy		DE	</a:t>
            </a:r>
            <a:r>
              <a:rPr lang="en-GB" sz="2400" dirty="0" smtClean="0"/>
              <a:t>          ticket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‘It was yesterday that I bought the ticket.’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6021288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There is no phonetic difference between these two </a:t>
            </a:r>
            <a:r>
              <a:rPr lang="en-GB" sz="2400" i="1" dirty="0" err="1" smtClean="0"/>
              <a:t>de</a:t>
            </a:r>
            <a:r>
              <a:rPr lang="en-GB" sz="2400" dirty="0" err="1" smtClean="0"/>
              <a:t>’s</a:t>
            </a:r>
            <a:r>
              <a:rPr lang="en-GB" sz="2400" dirty="0" smtClean="0"/>
              <a:t>, as far as I know (L1 Chinese speaker). </a:t>
            </a:r>
            <a:endParaRPr lang="en-GB" sz="24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74848" y="15673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‘Phonological weakening’ is one of the diagnostic traits of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theory (Campbell and </a:t>
            </a:r>
            <a:r>
              <a:rPr lang="en-GB" sz="2400" dirty="0" err="1" smtClean="0"/>
              <a:t>Janda</a:t>
            </a:r>
            <a:r>
              <a:rPr lang="en-GB" sz="2400" dirty="0" smtClean="0"/>
              <a:t> (2001)).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331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 and ‘phonological weakening’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Similarly, copula verbs derived from pronouns are NOT ‘phonologically weakened’.  </a:t>
            </a:r>
            <a:endParaRPr lang="en-GB" sz="24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18864" y="24928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8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18864" y="22768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I find no evidence for copula verbs in </a:t>
            </a:r>
            <a:r>
              <a:rPr lang="en-GB" sz="2400" dirty="0" smtClean="0"/>
              <a:t>Li </a:t>
            </a:r>
            <a:r>
              <a:rPr lang="en-GB" sz="2400" dirty="0"/>
              <a:t>&amp; </a:t>
            </a:r>
            <a:r>
              <a:rPr lang="en-GB" sz="2400" dirty="0" smtClean="0"/>
              <a:t>Thompson </a:t>
            </a:r>
            <a:r>
              <a:rPr lang="en-GB" sz="2400" dirty="0"/>
              <a:t>(1977), </a:t>
            </a:r>
            <a:r>
              <a:rPr lang="en-GB" sz="2400" dirty="0" err="1"/>
              <a:t>Gildea</a:t>
            </a:r>
            <a:r>
              <a:rPr lang="en-GB" sz="2400" dirty="0"/>
              <a:t> (1993), Heine and </a:t>
            </a:r>
            <a:r>
              <a:rPr lang="en-GB" sz="2400" dirty="0" err="1"/>
              <a:t>Kuteva</a:t>
            </a:r>
            <a:r>
              <a:rPr lang="en-GB" sz="2400" dirty="0"/>
              <a:t> (2002:108-109) or Van </a:t>
            </a:r>
            <a:r>
              <a:rPr lang="en-GB" sz="2400" dirty="0" err="1"/>
              <a:t>Gelderen</a:t>
            </a:r>
            <a:r>
              <a:rPr lang="en-GB" sz="2400" dirty="0"/>
              <a:t> (2011:chapter 4) undergoing ‘phonological weakening’ or ‘</a:t>
            </a:r>
            <a:r>
              <a:rPr lang="en-GB" sz="2400" dirty="0" err="1"/>
              <a:t>univerbation</a:t>
            </a:r>
            <a:r>
              <a:rPr lang="en-GB" sz="2400" dirty="0" smtClean="0"/>
              <a:t>’.    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518864" y="371703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Chinese </a:t>
            </a:r>
            <a:r>
              <a:rPr lang="en-GB" sz="2400" i="1" dirty="0" err="1"/>
              <a:t>shi</a:t>
            </a:r>
            <a:r>
              <a:rPr lang="en-GB" sz="2400" i="1" dirty="0"/>
              <a:t> </a:t>
            </a:r>
            <a:r>
              <a:rPr lang="en-GB" sz="2400" dirty="0"/>
              <a:t>is still toned (tone 4) in modern </a:t>
            </a:r>
            <a:r>
              <a:rPr lang="en-GB" sz="2400" dirty="0" smtClean="0"/>
              <a:t>Mandarin, </a:t>
            </a:r>
            <a:r>
              <a:rPr lang="en-GB" sz="2400" dirty="0"/>
              <a:t>as far as I know. </a:t>
            </a:r>
            <a:r>
              <a:rPr lang="en-GB" sz="2400" dirty="0" smtClean="0"/>
              <a:t>Two </a:t>
            </a:r>
            <a:r>
              <a:rPr lang="en-GB" sz="2400" dirty="0"/>
              <a:t>anonymous L1 speakers of Palestinian </a:t>
            </a:r>
            <a:r>
              <a:rPr lang="en-GB" sz="2400" dirty="0" smtClean="0"/>
              <a:t>Arabic (</a:t>
            </a:r>
            <a:r>
              <a:rPr lang="en-GB" sz="2400" i="1" dirty="0" err="1" smtClean="0"/>
              <a:t>hiyye</a:t>
            </a:r>
            <a:r>
              <a:rPr lang="en-GB" sz="2400" i="1" dirty="0" smtClean="0"/>
              <a:t> </a:t>
            </a:r>
            <a:r>
              <a:rPr lang="en-GB" sz="2400" dirty="0"/>
              <a:t>and </a:t>
            </a:r>
            <a:r>
              <a:rPr lang="en-GB" sz="2400" i="1" dirty="0" err="1" smtClean="0"/>
              <a:t>huwwe</a:t>
            </a:r>
            <a:r>
              <a:rPr lang="en-GB" sz="2400" i="1" dirty="0" smtClean="0"/>
              <a:t>) </a:t>
            </a:r>
            <a:r>
              <a:rPr lang="en-GB" sz="2400" dirty="0"/>
              <a:t>(L &amp; T (1977:431-433</a:t>
            </a:r>
            <a:r>
              <a:rPr lang="en-GB" sz="2400" dirty="0" smtClean="0"/>
              <a:t>)), one Polish speaker (</a:t>
            </a:r>
            <a:r>
              <a:rPr lang="en-GB" sz="2400" i="1" dirty="0" smtClean="0"/>
              <a:t>to) </a:t>
            </a:r>
            <a:r>
              <a:rPr lang="en-GB" sz="2400" dirty="0"/>
              <a:t>(van </a:t>
            </a:r>
            <a:r>
              <a:rPr lang="en-GB" sz="2400" dirty="0" err="1"/>
              <a:t>Gelderen</a:t>
            </a:r>
            <a:r>
              <a:rPr lang="en-GB" sz="2400" dirty="0"/>
              <a:t> (2011:134-135))</a:t>
            </a:r>
            <a:r>
              <a:rPr lang="en-GB" sz="2400" i="1" dirty="0"/>
              <a:t>, </a:t>
            </a:r>
            <a:r>
              <a:rPr lang="en-GB" sz="2400" dirty="0"/>
              <a:t>t</a:t>
            </a:r>
            <a:r>
              <a:rPr lang="en-GB" sz="2400" dirty="0" smtClean="0"/>
              <a:t>wo </a:t>
            </a:r>
            <a:r>
              <a:rPr lang="en-GB" sz="2400" dirty="0"/>
              <a:t>Russian </a:t>
            </a:r>
            <a:r>
              <a:rPr lang="en-GB" sz="2400" dirty="0" smtClean="0"/>
              <a:t>speakers (</a:t>
            </a:r>
            <a:r>
              <a:rPr lang="en-GB" sz="2400" i="1" dirty="0" err="1" smtClean="0"/>
              <a:t>eto</a:t>
            </a:r>
            <a:r>
              <a:rPr lang="en-GB" sz="2400" dirty="0"/>
              <a:t>)</a:t>
            </a:r>
            <a:r>
              <a:rPr lang="en-GB" sz="2400" i="1" dirty="0" smtClean="0"/>
              <a:t> </a:t>
            </a:r>
            <a:r>
              <a:rPr lang="en-GB" sz="2400" dirty="0"/>
              <a:t>(van </a:t>
            </a:r>
            <a:r>
              <a:rPr lang="en-GB" sz="2400" dirty="0" err="1"/>
              <a:t>Gelderen</a:t>
            </a:r>
            <a:r>
              <a:rPr lang="en-GB" sz="2400" dirty="0"/>
              <a:t> (2011:134-135)), </a:t>
            </a:r>
            <a:r>
              <a:rPr lang="en-GB" sz="2400" dirty="0" smtClean="0"/>
              <a:t>and one Hebrew speaker (</a:t>
            </a:r>
            <a:r>
              <a:rPr lang="en-GB" sz="2400" i="1" dirty="0" err="1" smtClean="0"/>
              <a:t>hu</a:t>
            </a:r>
            <a:r>
              <a:rPr lang="en-GB" sz="2400" i="1" dirty="0" smtClean="0"/>
              <a:t> </a:t>
            </a:r>
            <a:r>
              <a:rPr lang="en-GB" sz="2400" dirty="0"/>
              <a:t>and </a:t>
            </a:r>
            <a:r>
              <a:rPr lang="en-GB" sz="2400" i="1" dirty="0" err="1" smtClean="0"/>
              <a:t>ze</a:t>
            </a:r>
            <a:r>
              <a:rPr lang="en-GB" sz="2400" dirty="0" smtClean="0"/>
              <a:t>)</a:t>
            </a:r>
            <a:r>
              <a:rPr lang="en-GB" sz="2400" i="1" dirty="0" smtClean="0"/>
              <a:t> </a:t>
            </a:r>
            <a:r>
              <a:rPr lang="en-GB" sz="2400" dirty="0"/>
              <a:t>(L &amp; T (1977:427-431</a:t>
            </a:r>
            <a:r>
              <a:rPr lang="en-GB" sz="2400" dirty="0" smtClean="0"/>
              <a:t>)) inform </a:t>
            </a:r>
            <a:r>
              <a:rPr lang="en-GB" sz="2400" dirty="0"/>
              <a:t>me that their </a:t>
            </a:r>
            <a:r>
              <a:rPr lang="en-GB" sz="2400" dirty="0" smtClean="0"/>
              <a:t>pronunciation </a:t>
            </a:r>
            <a:r>
              <a:rPr lang="en-GB" sz="2400" dirty="0"/>
              <a:t>of these words as pronouns and as copulas is the same.   </a:t>
            </a:r>
          </a:p>
        </p:txBody>
      </p:sp>
    </p:spTree>
    <p:extLst>
      <p:ext uri="{BB962C8B-B14F-4D97-AF65-F5344CB8AC3E}">
        <p14:creationId xmlns:p14="http://schemas.microsoft.com/office/powerpoint/2010/main" val="60950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‘Phonological weakening’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R &amp; R (2003:218-234) argue that functional categories (e.g. D, T, C) are inherently weak in terms of Phonological Form (PF), yet the lack of ‘phonological weakening’ in 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 (D &gt; T) suggests that functional categories (e.g. T) are not necessarily weak in terms of PF. </a:t>
            </a:r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30074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‘Phonological weakening’ in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could alternatively be seen as the result of ‘upward feature analysis’, which is the underlying trait of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(see slide 7). </a:t>
            </a:r>
            <a:endParaRPr lang="en-GB" sz="24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40770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The lack of ‘upward feature analysis’ in 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 does not entail ‘phonological weakening’. </a:t>
            </a:r>
            <a:endParaRPr lang="en-GB" sz="24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48691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This is intuitively sound, since ‘upward feature analysis’ leads to some kind of ‘syntactic compression’ and hence to ‘phonological weakening’. 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’, however, does not display such ‘upward feature analysis’ and hence no ‘phonological weakening’.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122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Vincent and </a:t>
            </a:r>
            <a:r>
              <a:rPr lang="en-GB" dirty="0" err="1" smtClean="0"/>
              <a:t>Borjars</a:t>
            </a:r>
            <a:r>
              <a:rPr lang="en-GB" dirty="0" smtClean="0"/>
              <a:t> (2010)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‘it (‘lateral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’) does not follow from the principles and mechanisms established by Roberts and </a:t>
            </a:r>
            <a:r>
              <a:rPr lang="en-GB" sz="2400" dirty="0" err="1" smtClean="0"/>
              <a:t>Roussou</a:t>
            </a:r>
            <a:r>
              <a:rPr lang="en-GB" sz="2400" dirty="0" smtClean="0"/>
              <a:t> (2003), nor from the cartographic approach (i.e. Cinque’s hierarchy) adopted by Roberts in this volume (Roberts (2010))’ (V &amp; B (2010:293))</a:t>
            </a:r>
          </a:p>
          <a:p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35010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‘This is problematic, since, if both ‘upward’ and ‘sideways’ types of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exist, then we still need to seek the generalization that accounts for them, or else conclude that there is not after all a unified phenomenon from the point of view of UG.’ (V &amp; B (2010:293))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193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Vincent and </a:t>
            </a:r>
            <a:r>
              <a:rPr lang="en-GB" dirty="0" err="1" smtClean="0"/>
              <a:t>Borjars</a:t>
            </a:r>
            <a:r>
              <a:rPr lang="en-GB" dirty="0" smtClean="0"/>
              <a:t> (2010)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 defend R &amp; R (2003) </a:t>
            </a:r>
            <a:r>
              <a:rPr lang="en-GB" sz="2400" dirty="0" smtClean="0"/>
              <a:t>by </a:t>
            </a:r>
            <a:r>
              <a:rPr lang="en-GB" sz="2400" dirty="0"/>
              <a:t>pointing out that V &amp; B have misinterpreted R &amp; R’s mechanisms that define ‘simplicity’. ‘Simplicity</a:t>
            </a:r>
            <a:r>
              <a:rPr lang="en-GB" sz="2400" dirty="0" smtClean="0"/>
              <a:t>’, as </a:t>
            </a:r>
            <a:r>
              <a:rPr lang="en-GB" sz="2400" dirty="0"/>
              <a:t>defined by R &amp; R </a:t>
            </a:r>
            <a:r>
              <a:rPr lang="en-GB" sz="2400" dirty="0" smtClean="0"/>
              <a:t>(2003) and van </a:t>
            </a:r>
            <a:r>
              <a:rPr lang="en-GB" sz="2400" dirty="0" err="1" smtClean="0"/>
              <a:t>Gelderen</a:t>
            </a:r>
            <a:r>
              <a:rPr lang="en-GB" sz="2400" dirty="0" smtClean="0"/>
              <a:t> (2011) , accounts </a:t>
            </a:r>
            <a:r>
              <a:rPr lang="en-GB" sz="2400" dirty="0"/>
              <a:t>for the </a:t>
            </a:r>
            <a:r>
              <a:rPr lang="en-GB" sz="2400" dirty="0" smtClean="0"/>
              <a:t>‘cross-linguistic </a:t>
            </a:r>
            <a:r>
              <a:rPr lang="en-GB" sz="2400" dirty="0"/>
              <a:t>distribution’ of </a:t>
            </a:r>
            <a:r>
              <a:rPr lang="en-GB" sz="2400" dirty="0" smtClean="0"/>
              <a:t>‘</a:t>
            </a:r>
            <a:r>
              <a:rPr lang="en-GB" sz="2400" dirty="0"/>
              <a:t>lateral </a:t>
            </a:r>
            <a:r>
              <a:rPr lang="en-GB" sz="2400" dirty="0" err="1"/>
              <a:t>grammaticalization</a:t>
            </a:r>
            <a:r>
              <a:rPr lang="en-GB" sz="2400" dirty="0"/>
              <a:t>’. </a:t>
            </a:r>
          </a:p>
          <a:p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37275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Furthermore, these structural differences between </a:t>
            </a:r>
            <a:r>
              <a:rPr lang="en-GB" sz="2400" dirty="0" err="1"/>
              <a:t>grammaticalization</a:t>
            </a:r>
            <a:r>
              <a:rPr lang="en-GB" sz="2400" dirty="0"/>
              <a:t> and ‘lateral </a:t>
            </a:r>
            <a:r>
              <a:rPr lang="en-GB" sz="2400" dirty="0" err="1"/>
              <a:t>grammaticalization</a:t>
            </a:r>
            <a:r>
              <a:rPr lang="en-GB" sz="2400" dirty="0"/>
              <a:t>’ </a:t>
            </a:r>
            <a:r>
              <a:rPr lang="en-GB" sz="2400" dirty="0" smtClean="0"/>
              <a:t>(namely the lack of ‘upward feature analysis’ in the latter) allow </a:t>
            </a:r>
            <a:r>
              <a:rPr lang="en-GB" sz="2400" dirty="0"/>
              <a:t>us to account for the fine empirical differences between </a:t>
            </a:r>
            <a:r>
              <a:rPr lang="en-GB" sz="2400" dirty="0" err="1"/>
              <a:t>grammaticalization</a:t>
            </a:r>
            <a:r>
              <a:rPr lang="en-GB" sz="2400" dirty="0"/>
              <a:t> and 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 (namely </a:t>
            </a:r>
            <a:r>
              <a:rPr lang="en-GB" sz="2400" dirty="0"/>
              <a:t>the lack of ‘phonological weakening</a:t>
            </a:r>
            <a:r>
              <a:rPr lang="en-GB" sz="2400" dirty="0" smtClean="0"/>
              <a:t>’ in the latter).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9405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Introduction- Formal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Roberts and </a:t>
            </a:r>
            <a:r>
              <a:rPr lang="en-GB" dirty="0" err="1" smtClean="0"/>
              <a:t>Roussou</a:t>
            </a:r>
            <a:r>
              <a:rPr lang="en-GB" dirty="0" smtClean="0"/>
              <a:t> (R&amp;R) (2003)- 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214339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Formal (Minimalist) analysis of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46856" y="32235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Van </a:t>
            </a:r>
            <a:r>
              <a:rPr lang="en-GB" dirty="0" err="1" smtClean="0"/>
              <a:t>Gelderen</a:t>
            </a:r>
            <a:r>
              <a:rPr lang="en-GB" dirty="0" smtClean="0"/>
              <a:t> (2004, 2009, 2011)</a:t>
            </a:r>
            <a:endParaRPr lang="en-GB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37275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Simpson and Wu (S&amp;W) (2002)- </a:t>
            </a:r>
            <a:endParaRPr lang="en-GB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67544" y="423162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‘Lateral’ </a:t>
            </a:r>
            <a:r>
              <a:rPr lang="en-GB" dirty="0" err="1" smtClean="0"/>
              <a:t>grammaticalization</a:t>
            </a:r>
            <a:r>
              <a:rPr lang="en-GB" dirty="0" smtClean="0"/>
              <a:t> (LG) (Minimalist)</a:t>
            </a:r>
            <a:endParaRPr lang="en-GB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518864" y="472514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A comparison between R&amp;R and van </a:t>
            </a:r>
            <a:r>
              <a:rPr lang="en-GB" dirty="0" err="1" smtClean="0"/>
              <a:t>Gelderen’s</a:t>
            </a:r>
            <a:r>
              <a:rPr lang="en-GB" dirty="0" smtClean="0"/>
              <a:t> formal account of </a:t>
            </a:r>
            <a:r>
              <a:rPr lang="en-GB" dirty="0" err="1" smtClean="0"/>
              <a:t>grammaticalization</a:t>
            </a:r>
            <a:r>
              <a:rPr lang="en-GB" dirty="0" smtClean="0"/>
              <a:t> and S&amp;W’s LG reveals important empirical properties of functional elements/categories.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55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Grammaticalization</a:t>
            </a:r>
            <a:r>
              <a:rPr lang="en-GB" dirty="0" smtClean="0"/>
              <a:t> is cross-linguistically very robust (see e.g. Heine and </a:t>
            </a:r>
            <a:r>
              <a:rPr lang="en-GB" dirty="0" err="1" smtClean="0"/>
              <a:t>Kuteva</a:t>
            </a:r>
            <a:r>
              <a:rPr lang="en-GB" dirty="0" smtClean="0"/>
              <a:t> (2002))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257544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Contradiction to traditional models of syntactic change- ‘random’ walks (</a:t>
            </a:r>
            <a:r>
              <a:rPr lang="en-GB" dirty="0" err="1" smtClean="0"/>
              <a:t>Battye</a:t>
            </a:r>
            <a:r>
              <a:rPr lang="en-GB" dirty="0" smtClean="0"/>
              <a:t> and Roberts (1993), </a:t>
            </a:r>
            <a:r>
              <a:rPr lang="en-GB" dirty="0" err="1" smtClean="0"/>
              <a:t>cf</a:t>
            </a:r>
            <a:r>
              <a:rPr lang="en-GB" dirty="0" smtClean="0"/>
              <a:t> Lightfoot (1999))</a:t>
            </a:r>
            <a:endParaRPr lang="en-GB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18864" y="40156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Roberts and </a:t>
            </a:r>
            <a:r>
              <a:rPr lang="en-GB" dirty="0" err="1" smtClean="0"/>
              <a:t>Roussou</a:t>
            </a:r>
            <a:r>
              <a:rPr lang="en-GB" dirty="0" smtClean="0"/>
              <a:t> (2003), van </a:t>
            </a:r>
            <a:r>
              <a:rPr lang="en-GB" dirty="0" err="1" smtClean="0"/>
              <a:t>Gelderen</a:t>
            </a:r>
            <a:r>
              <a:rPr lang="en-GB" dirty="0" smtClean="0"/>
              <a:t> (2011):</a:t>
            </a:r>
            <a:endParaRPr lang="en-GB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39552" y="54557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‘Structural simplification’- natural phenomenon in syntactic change </a:t>
            </a:r>
            <a:endParaRPr lang="en-GB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3779912" y="595982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&gt; Cross-linguistic distribution</a:t>
            </a:r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1977280" y="4515260"/>
            <a:ext cx="64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/>
              <a:t>grammaticalization</a:t>
            </a:r>
            <a:r>
              <a:rPr lang="en-GB" sz="3200" dirty="0" smtClean="0"/>
              <a:t> is a form of ‘structural simplification’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5646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‘Structural simplification’</a:t>
            </a:r>
            <a:endParaRPr lang="en-GB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3039" y="1017256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R&amp;R (2003:201): a structural representation … is 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853463" y="1412776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simpler</a:t>
            </a:r>
            <a:endParaRPr lang="en-GB" sz="2800" b="1" dirty="0"/>
          </a:p>
        </p:txBody>
      </p:sp>
      <p:sp>
        <p:nvSpPr>
          <p:cNvPr id="5" name="矩形 4"/>
          <p:cNvSpPr/>
          <p:nvPr/>
        </p:nvSpPr>
        <p:spPr>
          <a:xfrm>
            <a:off x="513039" y="1871246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   than an alternative representation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861756" y="2281042"/>
            <a:ext cx="77625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iff</a:t>
            </a:r>
            <a:r>
              <a:rPr lang="en-GB" sz="2800" dirty="0" smtClean="0"/>
              <a:t> it contains </a:t>
            </a:r>
            <a:r>
              <a:rPr lang="en-GB" sz="2800" b="1" dirty="0" smtClean="0"/>
              <a:t>fewer formal feature </a:t>
            </a:r>
            <a:r>
              <a:rPr lang="en-GB" sz="2800" b="1" dirty="0" err="1" smtClean="0"/>
              <a:t>syncretisms</a:t>
            </a:r>
            <a:r>
              <a:rPr lang="en-GB" sz="2800" dirty="0" smtClean="0"/>
              <a:t>’ </a:t>
            </a:r>
          </a:p>
          <a:p>
            <a:r>
              <a:rPr lang="en-GB" sz="2800" dirty="0" smtClean="0"/>
              <a:t>(my bold)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899592" y="3196133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R </a:t>
            </a:r>
            <a:r>
              <a:rPr lang="en-GB" sz="2800" dirty="0"/>
              <a:t>&amp; </a:t>
            </a:r>
            <a:r>
              <a:rPr lang="en-GB" sz="2800" dirty="0" smtClean="0"/>
              <a:t>R </a:t>
            </a:r>
            <a:r>
              <a:rPr lang="en-GB" sz="2800" dirty="0"/>
              <a:t>(</a:t>
            </a:r>
            <a:r>
              <a:rPr lang="en-GB" sz="2800" dirty="0" smtClean="0"/>
              <a:t>2003:201): </a:t>
            </a:r>
            <a:r>
              <a:rPr lang="en-GB" sz="2800" dirty="0"/>
              <a:t>‘… </a:t>
            </a:r>
            <a:r>
              <a:rPr lang="en-GB" sz="2800" dirty="0" smtClean="0"/>
              <a:t>formal feature </a:t>
            </a:r>
            <a:r>
              <a:rPr lang="en-GB" sz="2800" dirty="0" err="1" smtClean="0"/>
              <a:t>syncretisms</a:t>
            </a:r>
            <a:r>
              <a:rPr lang="en-GB" sz="2800" dirty="0" smtClean="0"/>
              <a:t> are </a:t>
            </a:r>
            <a:r>
              <a:rPr lang="en-GB" sz="2800" b="1" dirty="0" smtClean="0"/>
              <a:t>the presence of more than one formal feature at a given structural position</a:t>
            </a:r>
            <a:r>
              <a:rPr lang="en-GB" sz="2800" dirty="0" smtClean="0"/>
              <a:t>.’ (my bold)</a:t>
            </a:r>
            <a:endParaRPr lang="en-GB" sz="2800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513039" y="4581128"/>
            <a:ext cx="8229600" cy="2626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  Elimination of syntactic dependencies</a:t>
            </a:r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899592" y="5157192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F</a:t>
            </a:r>
            <a:r>
              <a:rPr lang="en-GB" dirty="0" err="1" smtClean="0"/>
              <a:t>MoveXP</a:t>
            </a:r>
            <a:r>
              <a:rPr lang="en-GB" sz="2800" dirty="0" smtClean="0"/>
              <a:t> &gt; </a:t>
            </a:r>
            <a:r>
              <a:rPr lang="en-GB" sz="2800" dirty="0" err="1" smtClean="0"/>
              <a:t>F</a:t>
            </a:r>
            <a:r>
              <a:rPr lang="en-GB" dirty="0" err="1"/>
              <a:t>M</a:t>
            </a:r>
            <a:r>
              <a:rPr lang="en-GB" dirty="0" err="1" smtClean="0"/>
              <a:t>ove</a:t>
            </a:r>
            <a:r>
              <a:rPr lang="en-GB" sz="2800" dirty="0" smtClean="0"/>
              <a:t> &gt; </a:t>
            </a:r>
            <a:r>
              <a:rPr lang="en-GB" sz="2800" dirty="0" err="1" smtClean="0"/>
              <a:t>F</a:t>
            </a:r>
            <a:r>
              <a:rPr lang="en-GB" dirty="0" err="1"/>
              <a:t>A</a:t>
            </a:r>
            <a:r>
              <a:rPr lang="en-GB" dirty="0" err="1" smtClean="0"/>
              <a:t>gree</a:t>
            </a:r>
            <a:r>
              <a:rPr lang="en-GB" sz="2800" dirty="0" smtClean="0"/>
              <a:t> &gt; </a:t>
            </a:r>
            <a:r>
              <a:rPr lang="en-GB" sz="2800" dirty="0" err="1" smtClean="0"/>
              <a:t>F</a:t>
            </a:r>
            <a:r>
              <a:rPr lang="en-GB" dirty="0" err="1" smtClean="0"/>
              <a:t>merge</a:t>
            </a:r>
            <a:r>
              <a:rPr lang="en-GB" dirty="0" smtClean="0"/>
              <a:t> </a:t>
            </a:r>
          </a:p>
          <a:p>
            <a:r>
              <a:rPr lang="en-GB" sz="3200" dirty="0" smtClean="0"/>
              <a:t>(</a:t>
            </a:r>
            <a:r>
              <a:rPr lang="en-GB" sz="2800" dirty="0" smtClean="0"/>
              <a:t>R&amp;R (2003:209-213))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3220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GB" dirty="0" smtClean="0"/>
              <a:t>Van </a:t>
            </a:r>
            <a:r>
              <a:rPr lang="en-GB" dirty="0" err="1" smtClean="0"/>
              <a:t>Gelderen</a:t>
            </a:r>
            <a:r>
              <a:rPr lang="en-GB" dirty="0" smtClean="0"/>
              <a:t> (2004, 2011)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Van </a:t>
            </a:r>
            <a:r>
              <a:rPr lang="en-GB" dirty="0" err="1" smtClean="0"/>
              <a:t>Gelderen</a:t>
            </a:r>
            <a:r>
              <a:rPr lang="en-GB" dirty="0" smtClean="0"/>
              <a:t> (2004a, b): 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Late Merge Principle (LMP): merge as late (i.e. high) as possible</a:t>
            </a:r>
            <a:endParaRPr lang="en-GB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46856" y="292494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Head Preference Principle (HPP): be a head rather than a specifier</a:t>
            </a:r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467544" y="2545740"/>
            <a:ext cx="5740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smtClean="0"/>
              <a:t>1)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 + X [</a:t>
            </a:r>
            <a:r>
              <a:rPr lang="en-GB" sz="2800" baseline="-25000" dirty="0" smtClean="0"/>
              <a:t>YP</a:t>
            </a:r>
            <a:r>
              <a:rPr lang="en-GB" sz="2800" dirty="0" smtClean="0"/>
              <a:t>…</a:t>
            </a:r>
            <a:r>
              <a:rPr lang="en-GB" sz="2800" dirty="0" err="1" smtClean="0"/>
              <a:t>t</a:t>
            </a:r>
            <a:r>
              <a:rPr lang="en-GB" sz="2800" baseline="-25000" dirty="0" err="1" smtClean="0"/>
              <a:t>Y</a:t>
            </a:r>
            <a:r>
              <a:rPr lang="en-GB" sz="2800" dirty="0" smtClean="0"/>
              <a:t>…]] &gt;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Y=X [</a:t>
            </a:r>
            <a:r>
              <a:rPr lang="en-GB" sz="2800" baseline="-25000" dirty="0" smtClean="0"/>
              <a:t>YP</a:t>
            </a:r>
            <a:r>
              <a:rPr lang="en-GB" sz="2800" dirty="0" smtClean="0"/>
              <a:t>…Y…]]</a:t>
            </a:r>
          </a:p>
        </p:txBody>
      </p:sp>
      <p:sp>
        <p:nvSpPr>
          <p:cNvPr id="7" name="矩形 6"/>
          <p:cNvSpPr/>
          <p:nvPr/>
        </p:nvSpPr>
        <p:spPr>
          <a:xfrm>
            <a:off x="467544" y="3861048"/>
            <a:ext cx="6035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smtClean="0"/>
              <a:t>3)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YP X … [ … </a:t>
            </a:r>
            <a:r>
              <a:rPr lang="en-GB" sz="2800" dirty="0" err="1" smtClean="0"/>
              <a:t>t</a:t>
            </a:r>
            <a:r>
              <a:rPr lang="en-GB" sz="2800" baseline="-25000" dirty="0" err="1" smtClean="0"/>
              <a:t>YP</a:t>
            </a:r>
            <a:r>
              <a:rPr lang="en-GB" sz="2800" dirty="0" smtClean="0"/>
              <a:t> … ]] &gt;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Y=X … [ … ]]</a:t>
            </a:r>
            <a:endParaRPr lang="en-GB" sz="2800" dirty="0"/>
          </a:p>
        </p:txBody>
      </p:sp>
      <p:sp>
        <p:nvSpPr>
          <p:cNvPr id="8" name="矩形 7"/>
          <p:cNvSpPr/>
          <p:nvPr/>
        </p:nvSpPr>
        <p:spPr>
          <a:xfrm>
            <a:off x="6372200" y="2564904"/>
            <a:ext cx="2005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err="1" smtClean="0"/>
              <a:t>F</a:t>
            </a:r>
            <a:r>
              <a:rPr lang="en-GB" dirty="0" err="1" smtClean="0"/>
              <a:t>Move</a:t>
            </a:r>
            <a:r>
              <a:rPr lang="en-GB" sz="2800" dirty="0" smtClean="0"/>
              <a:t> &gt; </a:t>
            </a:r>
            <a:r>
              <a:rPr lang="en-GB" sz="2800" dirty="0" err="1" smtClean="0"/>
              <a:t>F</a:t>
            </a:r>
            <a:r>
              <a:rPr lang="en-GB" dirty="0" err="1" smtClean="0"/>
              <a:t>Merge</a:t>
            </a:r>
            <a:endParaRPr lang="en-GB" dirty="0"/>
          </a:p>
        </p:txBody>
      </p:sp>
      <p:sp>
        <p:nvSpPr>
          <p:cNvPr id="9" name="矩形 8"/>
          <p:cNvSpPr/>
          <p:nvPr/>
        </p:nvSpPr>
        <p:spPr>
          <a:xfrm>
            <a:off x="6524600" y="3933056"/>
            <a:ext cx="2550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smtClean="0"/>
              <a:t>Specifier &gt; Head</a:t>
            </a:r>
            <a:endParaRPr lang="en-GB" dirty="0"/>
          </a:p>
        </p:txBody>
      </p:sp>
      <p:sp>
        <p:nvSpPr>
          <p:cNvPr id="10" name="矩形 9"/>
          <p:cNvSpPr/>
          <p:nvPr/>
        </p:nvSpPr>
        <p:spPr>
          <a:xfrm>
            <a:off x="467544" y="4345940"/>
            <a:ext cx="28866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smtClean="0"/>
              <a:t>Feature Economy: </a:t>
            </a:r>
            <a:endParaRPr lang="en-GB" dirty="0"/>
          </a:p>
        </p:txBody>
      </p:sp>
      <p:sp>
        <p:nvSpPr>
          <p:cNvPr id="11" name="矩形 10"/>
          <p:cNvSpPr/>
          <p:nvPr/>
        </p:nvSpPr>
        <p:spPr>
          <a:xfrm>
            <a:off x="497035" y="4797152"/>
            <a:ext cx="86469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 smtClean="0"/>
              <a:t>Uninterpretable features are ‘simpler’ than interpretable features (</a:t>
            </a:r>
            <a:r>
              <a:rPr lang="en-GB" sz="2800" dirty="0" err="1" smtClean="0"/>
              <a:t>cf</a:t>
            </a:r>
            <a:r>
              <a:rPr lang="en-GB" sz="2800" dirty="0" smtClean="0"/>
              <a:t> </a:t>
            </a:r>
            <a:r>
              <a:rPr lang="en-GB" sz="2800" dirty="0" err="1" smtClean="0"/>
              <a:t>Schutze</a:t>
            </a:r>
            <a:r>
              <a:rPr lang="en-GB" sz="2800" dirty="0" smtClean="0"/>
              <a:t> (1997), Hicks (2009)):</a:t>
            </a:r>
            <a:endParaRPr lang="en-GB" dirty="0"/>
          </a:p>
        </p:txBody>
      </p:sp>
      <p:sp>
        <p:nvSpPr>
          <p:cNvPr id="12" name="矩形 11"/>
          <p:cNvSpPr/>
          <p:nvPr/>
        </p:nvSpPr>
        <p:spPr>
          <a:xfrm>
            <a:off x="444425" y="5747511"/>
            <a:ext cx="8448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 smtClean="0"/>
              <a:t>Semantic feature &gt; interpretable feature (</a:t>
            </a:r>
            <a:r>
              <a:rPr lang="en-GB" sz="2800" dirty="0" err="1" smtClean="0"/>
              <a:t>i</a:t>
            </a:r>
            <a:r>
              <a:rPr lang="en-GB" sz="2800" dirty="0" smtClean="0"/>
              <a:t>-F) &gt; uninterpretable feature (u-F) &gt; 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79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CP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err="1" smtClean="0"/>
              <a:t>SpecC</a:t>
            </a:r>
            <a:r>
              <a:rPr lang="en-GB" sz="1800" dirty="0" smtClean="0"/>
              <a:t>		C’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C		MP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</a:t>
            </a:r>
            <a:r>
              <a:rPr lang="en-GB" sz="1800" dirty="0" err="1" smtClean="0"/>
              <a:t>SpecM</a:t>
            </a:r>
            <a:r>
              <a:rPr lang="en-GB" sz="1800" dirty="0" smtClean="0"/>
              <a:t>		M’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M		TP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</a:t>
            </a:r>
            <a:r>
              <a:rPr lang="en-GB" sz="1800" dirty="0" err="1" smtClean="0"/>
              <a:t>SpecT</a:t>
            </a:r>
            <a:r>
              <a:rPr lang="en-GB" sz="1800" dirty="0" smtClean="0"/>
              <a:t>		T’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T		</a:t>
            </a:r>
            <a:r>
              <a:rPr lang="en-GB" sz="1800" dirty="0" err="1" smtClean="0"/>
              <a:t>vP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</a:t>
            </a:r>
            <a:r>
              <a:rPr lang="en-GB" sz="1800" dirty="0" err="1" smtClean="0"/>
              <a:t>Specv</a:t>
            </a:r>
            <a:r>
              <a:rPr lang="en-GB" sz="1800" dirty="0" smtClean="0"/>
              <a:t>		v’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	v		VP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		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			V</a:t>
            </a: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467544" y="1412776"/>
            <a:ext cx="6480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115616" y="1412776"/>
            <a:ext cx="86409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115616" y="1952836"/>
            <a:ext cx="864096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979712" y="1916832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2339752" y="2492896"/>
            <a:ext cx="648072" cy="396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2987824" y="2492896"/>
            <a:ext cx="792088" cy="396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2987824" y="3032956"/>
            <a:ext cx="828092" cy="46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3815916" y="3050958"/>
            <a:ext cx="972108" cy="450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4067944" y="3645024"/>
            <a:ext cx="72008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788024" y="3645024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4788024" y="4225861"/>
            <a:ext cx="864096" cy="2832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5652120" y="4252755"/>
            <a:ext cx="936104" cy="3283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5868144" y="4797152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6579586" y="4797152"/>
            <a:ext cx="80072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H="1">
            <a:off x="6616896" y="5373216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7384704" y="5385375"/>
            <a:ext cx="1008112" cy="3478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8392816" y="5877272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弧形接點 54"/>
          <p:cNvCxnSpPr/>
          <p:nvPr/>
        </p:nvCxnSpPr>
        <p:spPr>
          <a:xfrm rot="10800000">
            <a:off x="4644008" y="4797152"/>
            <a:ext cx="3748808" cy="1800200"/>
          </a:xfrm>
          <a:prstGeom prst="curvedConnector3">
            <a:avLst>
              <a:gd name="adj1" fmla="val 9842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弧形接點 57"/>
          <p:cNvCxnSpPr/>
          <p:nvPr/>
        </p:nvCxnSpPr>
        <p:spPr>
          <a:xfrm rot="10800000">
            <a:off x="4067944" y="4367490"/>
            <a:ext cx="1800200" cy="1329762"/>
          </a:xfrm>
          <a:prstGeom prst="curvedConnector3">
            <a:avLst>
              <a:gd name="adj1" fmla="val 10079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>
          <a:xfrm>
            <a:off x="4067944" y="4367490"/>
            <a:ext cx="576064" cy="429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>
            <a:off x="1115616" y="2492896"/>
            <a:ext cx="180020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4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/>
              <a:t>	P</a:t>
            </a:r>
            <a:r>
              <a:rPr lang="en-GB" sz="1800" dirty="0" smtClean="0"/>
              <a:t>P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err="1" smtClean="0"/>
              <a:t>SpecP</a:t>
            </a:r>
            <a:r>
              <a:rPr lang="en-GB" sz="1800" dirty="0" smtClean="0"/>
              <a:t>		P’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P</a:t>
            </a:r>
            <a:r>
              <a:rPr lang="en-GB" sz="1800" dirty="0" smtClean="0"/>
              <a:t>		KP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</a:t>
            </a:r>
            <a:r>
              <a:rPr lang="en-GB" sz="1800" dirty="0" err="1" smtClean="0"/>
              <a:t>SpecK</a:t>
            </a:r>
            <a:r>
              <a:rPr lang="en-GB" sz="1800" dirty="0" smtClean="0"/>
              <a:t>		K’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K		DP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</a:t>
            </a:r>
            <a:r>
              <a:rPr lang="en-GB" sz="1800" dirty="0" err="1" smtClean="0"/>
              <a:t>SpecD</a:t>
            </a:r>
            <a:r>
              <a:rPr lang="en-GB" sz="1800" dirty="0" smtClean="0"/>
              <a:t>		D’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D		</a:t>
            </a:r>
            <a:r>
              <a:rPr lang="en-GB" sz="1800" dirty="0" err="1"/>
              <a:t>n</a:t>
            </a:r>
            <a:r>
              <a:rPr lang="en-GB" sz="1800" dirty="0" err="1" smtClean="0"/>
              <a:t>P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</a:t>
            </a:r>
            <a:r>
              <a:rPr lang="en-GB" sz="1800" dirty="0" err="1" smtClean="0"/>
              <a:t>Specn</a:t>
            </a:r>
            <a:r>
              <a:rPr lang="en-GB" sz="1800" dirty="0" smtClean="0"/>
              <a:t>		n’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	n		NP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		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			N</a:t>
            </a: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467544" y="1412776"/>
            <a:ext cx="6480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115616" y="1412776"/>
            <a:ext cx="86409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115616" y="1952836"/>
            <a:ext cx="864096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979712" y="1916832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2339752" y="2492896"/>
            <a:ext cx="648072" cy="396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2987824" y="2492896"/>
            <a:ext cx="792088" cy="396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2987824" y="3032956"/>
            <a:ext cx="828092" cy="46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3815916" y="3050958"/>
            <a:ext cx="972108" cy="450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4067944" y="3645024"/>
            <a:ext cx="72008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788024" y="3645024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4788024" y="4225861"/>
            <a:ext cx="864096" cy="2832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5652120" y="4252755"/>
            <a:ext cx="936104" cy="3283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5868144" y="4797152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6579586" y="4797152"/>
            <a:ext cx="80072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H="1">
            <a:off x="6616896" y="5373216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7384704" y="5385375"/>
            <a:ext cx="1008112" cy="3478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8392816" y="5877272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弧形接點 54"/>
          <p:cNvCxnSpPr/>
          <p:nvPr/>
        </p:nvCxnSpPr>
        <p:spPr>
          <a:xfrm rot="10800000">
            <a:off x="4644008" y="4797152"/>
            <a:ext cx="3748808" cy="1800200"/>
          </a:xfrm>
          <a:prstGeom prst="curvedConnector3">
            <a:avLst>
              <a:gd name="adj1" fmla="val 9842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弧形接點 57"/>
          <p:cNvCxnSpPr/>
          <p:nvPr/>
        </p:nvCxnSpPr>
        <p:spPr>
          <a:xfrm rot="10800000">
            <a:off x="4067944" y="4367490"/>
            <a:ext cx="1800200" cy="1329762"/>
          </a:xfrm>
          <a:prstGeom prst="curvedConnector3">
            <a:avLst>
              <a:gd name="adj1" fmla="val 10079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>
          <a:xfrm>
            <a:off x="4067944" y="4367490"/>
            <a:ext cx="576064" cy="429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>
            <a:off x="1115616" y="2492896"/>
            <a:ext cx="180020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6588224" y="1109062"/>
            <a:ext cx="23940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‘Functional Attraction’ (F-attraction)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57430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‘Lateral’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 &amp; W (2002:201-202):’This additional route of </a:t>
            </a:r>
            <a:r>
              <a:rPr lang="en-GB" dirty="0" err="1" smtClean="0"/>
              <a:t>categorial</a:t>
            </a:r>
            <a:r>
              <a:rPr lang="en-GB" dirty="0" smtClean="0"/>
              <a:t> reanalysis (‘lateral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’) does not result from any movement and reanalysis within a single lexical-functional domain, but instead critically involves </a:t>
            </a:r>
            <a:r>
              <a:rPr lang="en-GB" b="1" dirty="0" smtClean="0"/>
              <a:t>the reanalysis of a functional category from one lexical-functional domain to a functional head in a discrete second type of domain</a:t>
            </a:r>
            <a:r>
              <a:rPr lang="en-GB" dirty="0" smtClean="0"/>
              <a:t>, a kind of ‘lateral’ </a:t>
            </a:r>
            <a:r>
              <a:rPr lang="en-GB" i="1" dirty="0" smtClean="0"/>
              <a:t>cross-domain</a:t>
            </a:r>
            <a:r>
              <a:rPr lang="en-GB" dirty="0" smtClean="0"/>
              <a:t> reanalysis/</a:t>
            </a:r>
            <a:r>
              <a:rPr lang="en-GB" dirty="0" err="1" smtClean="0"/>
              <a:t>grammaticalization</a:t>
            </a:r>
            <a:r>
              <a:rPr lang="en-GB" dirty="0" smtClean="0"/>
              <a:t>.’ (my bold)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01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in </a:t>
            </a:r>
            <a:r>
              <a:rPr lang="en-GB" i="1" dirty="0" err="1" smtClean="0"/>
              <a:t>shi</a:t>
            </a:r>
            <a:r>
              <a:rPr lang="en-GB" i="1" dirty="0" smtClean="0"/>
              <a:t>-de </a:t>
            </a:r>
            <a:r>
              <a:rPr lang="en-GB" dirty="0" smtClean="0"/>
              <a:t>constructions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1</a:t>
            </a:r>
            <a:r>
              <a:rPr lang="it-IT" sz="2800" dirty="0" smtClean="0"/>
              <a:t>)	wo</a:t>
            </a:r>
            <a:r>
              <a:rPr lang="it-IT" sz="2800" dirty="0"/>
              <a:t>	shi	zuotian	</a:t>
            </a:r>
            <a:r>
              <a:rPr lang="it-IT" sz="2800" dirty="0" smtClean="0"/>
              <a:t>mai</a:t>
            </a:r>
            <a:r>
              <a:rPr lang="it-IT" sz="2800" dirty="0"/>
              <a:t>		piao	de	</a:t>
            </a:r>
            <a:r>
              <a:rPr lang="en-GB" sz="2800" dirty="0" smtClean="0"/>
              <a:t>I</a:t>
            </a:r>
            <a:r>
              <a:rPr lang="en-GB" sz="2800" dirty="0"/>
              <a:t>	be	yesterday	buy		ticket	DE</a:t>
            </a:r>
          </a:p>
          <a:p>
            <a:pPr marL="0" indent="0">
              <a:buNone/>
            </a:pPr>
            <a:r>
              <a:rPr lang="en-GB" sz="2800" dirty="0"/>
              <a:t>2</a:t>
            </a:r>
            <a:r>
              <a:rPr lang="en-GB" sz="2800" dirty="0" smtClean="0"/>
              <a:t>)	</a:t>
            </a:r>
            <a:r>
              <a:rPr lang="en-GB" sz="2800" dirty="0" err="1" smtClean="0"/>
              <a:t>wo</a:t>
            </a:r>
            <a:r>
              <a:rPr lang="en-GB" sz="2800" dirty="0"/>
              <a:t>	</a:t>
            </a:r>
            <a:r>
              <a:rPr lang="en-GB" sz="2800" dirty="0" err="1"/>
              <a:t>shi</a:t>
            </a:r>
            <a:r>
              <a:rPr lang="en-GB" sz="2800" dirty="0"/>
              <a:t>	</a:t>
            </a:r>
            <a:r>
              <a:rPr lang="en-GB" sz="2800" dirty="0" err="1"/>
              <a:t>zuotian</a:t>
            </a:r>
            <a:r>
              <a:rPr lang="en-GB" sz="2800" dirty="0"/>
              <a:t>	</a:t>
            </a:r>
            <a:r>
              <a:rPr lang="en-GB" sz="2800" dirty="0" err="1" smtClean="0"/>
              <a:t>mai</a:t>
            </a:r>
            <a:r>
              <a:rPr lang="en-GB" sz="2800" dirty="0"/>
              <a:t>		de	</a:t>
            </a:r>
            <a:r>
              <a:rPr lang="en-GB" sz="2800" dirty="0" err="1"/>
              <a:t>piao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	I</a:t>
            </a:r>
            <a:r>
              <a:rPr lang="en-GB" sz="2800" dirty="0"/>
              <a:t>	be	yesterday	buy		</a:t>
            </a:r>
            <a:r>
              <a:rPr lang="en-GB" sz="2800" dirty="0" smtClean="0"/>
              <a:t>DE     ticket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‘It was yesterday that I bought the ticket.’ 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619944" y="3771037"/>
            <a:ext cx="3592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De </a:t>
            </a:r>
            <a:r>
              <a:rPr lang="en-GB" sz="2800" dirty="0" smtClean="0"/>
              <a:t>(determiner (D))</a:t>
            </a:r>
          </a:p>
          <a:p>
            <a:r>
              <a:rPr lang="en-GB" sz="2800" dirty="0" smtClean="0"/>
              <a:t>(S &amp; W (2002:178-185) </a:t>
            </a:r>
            <a:endParaRPr lang="en-GB" sz="2800" i="1" dirty="0"/>
          </a:p>
        </p:txBody>
      </p:sp>
      <p:sp>
        <p:nvSpPr>
          <p:cNvPr id="6" name="矩形 5"/>
          <p:cNvSpPr/>
          <p:nvPr/>
        </p:nvSpPr>
        <p:spPr>
          <a:xfrm>
            <a:off x="4139952" y="3789040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&gt;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4355976" y="3789040"/>
            <a:ext cx="4040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Past tense marker (T)</a:t>
            </a:r>
          </a:p>
          <a:p>
            <a:r>
              <a:rPr lang="en-GB" sz="2800" dirty="0" smtClean="0"/>
              <a:t>(S &amp; W (2002:176-177)</a:t>
            </a:r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539552" y="3356992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Sentence-final </a:t>
            </a:r>
            <a:r>
              <a:rPr lang="en-GB" sz="2800" i="1" dirty="0" smtClean="0"/>
              <a:t>de </a:t>
            </a:r>
            <a:r>
              <a:rPr lang="en-GB" sz="2800" dirty="0" smtClean="0"/>
              <a:t>(1)</a:t>
            </a:r>
            <a:r>
              <a:rPr lang="en-GB" sz="2800" i="1" dirty="0" smtClean="0"/>
              <a:t> </a:t>
            </a:r>
            <a:endParaRPr lang="en-GB" sz="2800" dirty="0"/>
          </a:p>
        </p:txBody>
      </p:sp>
      <p:sp>
        <p:nvSpPr>
          <p:cNvPr id="10" name="矩形 9"/>
          <p:cNvSpPr/>
          <p:nvPr/>
        </p:nvSpPr>
        <p:spPr>
          <a:xfrm>
            <a:off x="4139952" y="3356992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&gt;</a:t>
            </a:r>
            <a:endParaRPr lang="en-GB" sz="2800" dirty="0"/>
          </a:p>
        </p:txBody>
      </p:sp>
      <p:sp>
        <p:nvSpPr>
          <p:cNvPr id="11" name="矩形 10"/>
          <p:cNvSpPr/>
          <p:nvPr/>
        </p:nvSpPr>
        <p:spPr>
          <a:xfrm>
            <a:off x="4355976" y="3356992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Verbal suffix </a:t>
            </a:r>
            <a:r>
              <a:rPr lang="en-GB" sz="2800" dirty="0"/>
              <a:t>(</a:t>
            </a:r>
            <a:r>
              <a:rPr lang="en-GB" sz="2800" i="1" dirty="0" err="1" smtClean="0"/>
              <a:t>mai</a:t>
            </a:r>
            <a:r>
              <a:rPr lang="en-GB" sz="2800" i="1" dirty="0" smtClean="0"/>
              <a:t>-de</a:t>
            </a:r>
            <a:r>
              <a:rPr lang="en-GB" sz="2800" dirty="0" smtClean="0"/>
              <a:t>) (2)</a:t>
            </a:r>
            <a:endParaRPr lang="en-GB" sz="2800" dirty="0"/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518864" y="4581128"/>
            <a:ext cx="8229600" cy="2509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/>
              <a:t>S&amp;W </a:t>
            </a:r>
            <a:r>
              <a:rPr lang="en-GB" sz="2800" dirty="0"/>
              <a:t>(2002:175-177</a:t>
            </a:r>
            <a:r>
              <a:rPr lang="en-GB" sz="2800" dirty="0" smtClean="0"/>
              <a:t>):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-de </a:t>
            </a:r>
            <a:r>
              <a:rPr lang="en-GB" sz="2800" dirty="0" smtClean="0"/>
              <a:t>constructions </a:t>
            </a:r>
            <a:r>
              <a:rPr lang="en-GB" sz="2800" dirty="0"/>
              <a:t>often imply that the action </a:t>
            </a:r>
            <a:r>
              <a:rPr lang="en-GB" sz="2800" dirty="0" smtClean="0"/>
              <a:t>(</a:t>
            </a:r>
            <a:r>
              <a:rPr lang="en-GB" sz="2800" dirty="0"/>
              <a:t>here </a:t>
            </a:r>
            <a:r>
              <a:rPr lang="en-GB" sz="2800" i="1" dirty="0" err="1"/>
              <a:t>mai</a:t>
            </a:r>
            <a:r>
              <a:rPr lang="en-GB" sz="2800" i="1" dirty="0"/>
              <a:t> </a:t>
            </a:r>
            <a:r>
              <a:rPr lang="en-GB" sz="2800" i="1" dirty="0" err="1"/>
              <a:t>piao</a:t>
            </a:r>
            <a:r>
              <a:rPr lang="en-GB" sz="2800" i="1" dirty="0"/>
              <a:t> </a:t>
            </a:r>
            <a:r>
              <a:rPr lang="en-GB" sz="2800" dirty="0"/>
              <a:t>‘to buy ticket’) has already </a:t>
            </a:r>
            <a:r>
              <a:rPr lang="en-GB" sz="2800" dirty="0" smtClean="0"/>
              <a:t>occurred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5426060"/>
            <a:ext cx="5953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:</a:t>
            </a:r>
            <a:r>
              <a:rPr lang="en-GB" sz="2800" dirty="0" smtClean="0"/>
              <a:t> </a:t>
            </a:r>
            <a:r>
              <a:rPr lang="en-GB" sz="2800" i="1" dirty="0" smtClean="0"/>
              <a:t>De </a:t>
            </a:r>
            <a:r>
              <a:rPr lang="en-GB" sz="2800" dirty="0" smtClean="0"/>
              <a:t>(D &gt; T(past))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119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1306</Words>
  <Application>Microsoft Office PowerPoint</Application>
  <PresentationFormat>Presentación en pantalla (4:3)</PresentationFormat>
  <Paragraphs>205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新細明體</vt:lpstr>
      <vt:lpstr>Arial</vt:lpstr>
      <vt:lpstr>Calibri</vt:lpstr>
      <vt:lpstr>Office 佈景主題</vt:lpstr>
      <vt:lpstr>Grammaticalization and functional categories</vt:lpstr>
      <vt:lpstr>Introduction- Formal grammaticalization</vt:lpstr>
      <vt:lpstr>Formal grammaticalization</vt:lpstr>
      <vt:lpstr>‘Structural simplification’</vt:lpstr>
      <vt:lpstr>Van Gelderen (2004, 2011)</vt:lpstr>
      <vt:lpstr>Formal grammaticalization</vt:lpstr>
      <vt:lpstr>Formal grammaticalization</vt:lpstr>
      <vt:lpstr>‘Lateral’ grammaticalization</vt:lpstr>
      <vt:lpstr>Chinese de in shi-de constructions</vt:lpstr>
      <vt:lpstr>Chinese de (S &amp; W (2002:189))</vt:lpstr>
      <vt:lpstr>Chinese de (S &amp; W (2002:190))</vt:lpstr>
      <vt:lpstr>‘Cross-linguistic distribution’</vt:lpstr>
      <vt:lpstr>Chinese shi (1)</vt:lpstr>
      <vt:lpstr>Chinese shi (2)</vt:lpstr>
      <vt:lpstr>‘Lateral grammaticalization’ and ‘phonological weakening’ (1)</vt:lpstr>
      <vt:lpstr>‘Lateral grammaticalization’ and ‘phonological weakening’ (2)</vt:lpstr>
      <vt:lpstr>‘Phonological weakening’</vt:lpstr>
      <vt:lpstr>Vincent and Borjars (2010) (1)</vt:lpstr>
      <vt:lpstr>Vincent and Borjars (2010)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Grammaticalization and functional categories</dc:title>
  <dc:creator>Keith Tse</dc:creator>
  <cp:lastModifiedBy>Alumno</cp:lastModifiedBy>
  <cp:revision>17</cp:revision>
  <dcterms:created xsi:type="dcterms:W3CDTF">2016-10-26T10:36:40Z</dcterms:created>
  <dcterms:modified xsi:type="dcterms:W3CDTF">2016-10-26T15:03:42Z</dcterms:modified>
</cp:coreProperties>
</file>