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47" d="100"/>
          <a:sy n="47" d="100"/>
        </p:scale>
        <p:origin x="48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2264B-EA61-420F-A49E-FB8C14425E6C}" type="datetimeFigureOut">
              <a:rPr lang="en-US" smtClean="0"/>
              <a:t>2/26/2019</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E9978-B6AC-4A0E-AEC8-5D341DC2C911}" type="slidenum">
              <a:rPr lang="en-US" smtClean="0"/>
              <a:t>‹#›</a:t>
            </a:fld>
            <a:endParaRPr lang="en-US"/>
          </a:p>
        </p:txBody>
      </p:sp>
    </p:spTree>
    <p:extLst>
      <p:ext uri="{BB962C8B-B14F-4D97-AF65-F5344CB8AC3E}">
        <p14:creationId xmlns:p14="http://schemas.microsoft.com/office/powerpoint/2010/main" val="10299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smtClean="0"/>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DA5063-B777-481D-ACAC-662A0CFB9D62}"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259094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A5063-B777-481D-ACAC-662A0CFB9D62}"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231253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A5063-B777-481D-ACAC-662A0CFB9D62}"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318595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A5063-B777-481D-ACAC-662A0CFB9D62}"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2559787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smtClean="0"/>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DA5063-B777-481D-ACAC-662A0CFB9D62}"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1362931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DA5063-B777-481D-ACAC-662A0CFB9D62}"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393314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DA5063-B777-481D-ACAC-662A0CFB9D62}" type="datetimeFigureOut">
              <a:rPr lang="en-US" smtClean="0"/>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751685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DA5063-B777-481D-ACAC-662A0CFB9D62}" type="datetimeFigureOut">
              <a:rPr lang="en-US" smtClean="0"/>
              <a:t>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390185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A5063-B777-481D-ACAC-662A0CFB9D62}" type="datetimeFigureOut">
              <a:rPr lang="en-US" smtClean="0"/>
              <a:t>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171855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smtClean="0"/>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Edit Master text styles</a:t>
            </a:r>
          </a:p>
        </p:txBody>
      </p:sp>
      <p:sp>
        <p:nvSpPr>
          <p:cNvPr id="5" name="Date Placeholder 4"/>
          <p:cNvSpPr>
            <a:spLocks noGrp="1"/>
          </p:cNvSpPr>
          <p:nvPr>
            <p:ph type="dt" sz="half" idx="10"/>
          </p:nvPr>
        </p:nvSpPr>
        <p:spPr/>
        <p:txBody>
          <a:bodyPr/>
          <a:lstStyle/>
          <a:p>
            <a:fld id="{34DA5063-B777-481D-ACAC-662A0CFB9D62}"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203608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smtClean="0"/>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Edit Master text styles</a:t>
            </a:r>
          </a:p>
        </p:txBody>
      </p:sp>
      <p:sp>
        <p:nvSpPr>
          <p:cNvPr id="5" name="Date Placeholder 4"/>
          <p:cNvSpPr>
            <a:spLocks noGrp="1"/>
          </p:cNvSpPr>
          <p:nvPr>
            <p:ph type="dt" sz="half" idx="10"/>
          </p:nvPr>
        </p:nvSpPr>
        <p:spPr/>
        <p:txBody>
          <a:bodyPr/>
          <a:lstStyle/>
          <a:p>
            <a:fld id="{34DA5063-B777-481D-ACAC-662A0CFB9D62}"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0E852-1E95-49CF-9254-7A7DE7913A8E}" type="slidenum">
              <a:rPr lang="en-US" smtClean="0"/>
              <a:t>‹#›</a:t>
            </a:fld>
            <a:endParaRPr lang="en-US"/>
          </a:p>
        </p:txBody>
      </p:sp>
    </p:spTree>
    <p:extLst>
      <p:ext uri="{BB962C8B-B14F-4D97-AF65-F5344CB8AC3E}">
        <p14:creationId xmlns:p14="http://schemas.microsoft.com/office/powerpoint/2010/main" val="577809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34DA5063-B777-481D-ACAC-662A0CFB9D62}" type="datetimeFigureOut">
              <a:rPr lang="en-US" smtClean="0"/>
              <a:t>2/26/2019</a:t>
            </a:fld>
            <a:endParaRPr 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9530E852-1E95-49CF-9254-7A7DE7913A8E}" type="slidenum">
              <a:rPr lang="en-US" smtClean="0"/>
              <a:t>‹#›</a:t>
            </a:fld>
            <a:endParaRPr lang="en-US"/>
          </a:p>
        </p:txBody>
      </p:sp>
    </p:spTree>
    <p:extLst>
      <p:ext uri="{BB962C8B-B14F-4D97-AF65-F5344CB8AC3E}">
        <p14:creationId xmlns:p14="http://schemas.microsoft.com/office/powerpoint/2010/main" val="3212900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20089" y="1923031"/>
            <a:ext cx="8281035" cy="2474384"/>
          </a:xfrm>
        </p:spPr>
        <p:txBody>
          <a:bodyPr>
            <a:normAutofit/>
          </a:bodyPr>
          <a:lstStyle/>
          <a:p>
            <a:r>
              <a:rPr lang="en-US" b="1" dirty="0" err="1" smtClean="0">
                <a:latin typeface="Times New Roman" panose="02020603050405020304" pitchFamily="18" charset="0"/>
                <a:cs typeface="Times New Roman" panose="02020603050405020304" pitchFamily="18" charset="0"/>
              </a:rPr>
              <a:t>HaCKS</a:t>
            </a:r>
            <a:r>
              <a:rPr lang="en-US" b="1" dirty="0" smtClean="0">
                <a:latin typeface="Times New Roman" panose="02020603050405020304" pitchFamily="18" charset="0"/>
                <a:cs typeface="Times New Roman" panose="02020603050405020304" pitchFamily="18" charset="0"/>
              </a:rPr>
              <a:t> Workshop </a:t>
            </a:r>
            <a:br>
              <a:rPr lang="en-US" b="1" dirty="0" smtClean="0">
                <a:latin typeface="Times New Roman" panose="02020603050405020304" pitchFamily="18" charset="0"/>
                <a:cs typeface="Times New Roman" panose="02020603050405020304" pitchFamily="18" charset="0"/>
              </a:rPr>
            </a:br>
            <a:r>
              <a:rPr lang="en-US" b="1" dirty="0" err="1" smtClean="0">
                <a:latin typeface="Times New Roman" panose="02020603050405020304" pitchFamily="18" charset="0"/>
                <a:cs typeface="Times New Roman" panose="02020603050405020304" pitchFamily="18" charset="0"/>
              </a:rPr>
              <a:t>Indexicality</a:t>
            </a:r>
            <a:r>
              <a:rPr lang="en-U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and </a:t>
            </a:r>
            <a:r>
              <a:rPr lang="en-US" b="1" dirty="0" smtClean="0">
                <a:latin typeface="Times New Roman" panose="02020603050405020304" pitchFamily="18" charset="0"/>
                <a:cs typeface="Times New Roman" panose="02020603050405020304" pitchFamily="18" charset="0"/>
              </a:rPr>
              <a:t>Sociolinguistics</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University of York</a:t>
            </a:r>
            <a:endParaRPr lang="en-US" b="1" dirty="0">
              <a:latin typeface="Times New Roman" panose="02020603050405020304" pitchFamily="18" charset="0"/>
              <a:cs typeface="Times New Roman" panose="02020603050405020304" pitchFamily="18" charset="0"/>
            </a:endParaRPr>
          </a:p>
        </p:txBody>
      </p:sp>
      <p:pic>
        <p:nvPicPr>
          <p:cNvPr id="2" name="Content Placeholder 1"/>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520690" y="110878"/>
            <a:ext cx="4079875" cy="2294929"/>
          </a:xfr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6536" y="10963500"/>
            <a:ext cx="4474029" cy="18381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648" y="-3249"/>
            <a:ext cx="5399407" cy="2409056"/>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22138" y="10963501"/>
            <a:ext cx="1504398" cy="1816960"/>
          </a:xfrm>
          <a:prstGeom prst="rect">
            <a:avLst/>
          </a:prstGeom>
        </p:spPr>
      </p:pic>
      <p:sp>
        <p:nvSpPr>
          <p:cNvPr id="12" name="TextBox 11"/>
          <p:cNvSpPr txBox="1"/>
          <p:nvPr/>
        </p:nvSpPr>
        <p:spPr>
          <a:xfrm>
            <a:off x="7328088" y="9997364"/>
            <a:ext cx="2272477"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Proudly sponsored by </a:t>
            </a:r>
            <a:r>
              <a:rPr lang="en-US" dirty="0" err="1" smtClean="0">
                <a:latin typeface="Times New Roman" panose="02020603050405020304" pitchFamily="18" charset="0"/>
                <a:cs typeface="Times New Roman" panose="02020603050405020304" pitchFamily="18" charset="0"/>
              </a:rPr>
              <a:t>WRoCAH</a:t>
            </a:r>
            <a:r>
              <a:rPr lang="en-US" dirty="0" smtClean="0">
                <a:latin typeface="Times New Roman" panose="02020603050405020304" pitchFamily="18" charset="0"/>
                <a:cs typeface="Times New Roman" panose="02020603050405020304" pitchFamily="18" charset="0"/>
              </a:rPr>
              <a:t> and AHRC for 2018/2019</a:t>
            </a:r>
            <a:endParaRPr lang="en-US" dirty="0">
              <a:latin typeface="Times New Roman" panose="02020603050405020304" pitchFamily="18" charset="0"/>
              <a:cs typeface="Times New Roman" panose="02020603050405020304" pitchFamily="18" charset="0"/>
            </a:endParaRPr>
          </a:p>
        </p:txBody>
      </p:sp>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0089" y="10948915"/>
            <a:ext cx="443289" cy="443289"/>
          </a:xfrm>
          <a:prstGeom prst="rect">
            <a:avLst/>
          </a:prstGeom>
        </p:spPr>
      </p:pic>
      <p:sp>
        <p:nvSpPr>
          <p:cNvPr id="16" name="Rectangle 15"/>
          <p:cNvSpPr/>
          <p:nvPr/>
        </p:nvSpPr>
        <p:spPr>
          <a:xfrm>
            <a:off x="5126536" y="4326594"/>
            <a:ext cx="3874588" cy="3539430"/>
          </a:xfrm>
          <a:prstGeom prst="rect">
            <a:avLst/>
          </a:prstGeom>
          <a:noFill/>
        </p:spPr>
        <p:txBody>
          <a:bodyPr wrap="square" lIns="91440" tIns="45720" rIns="91440" bIns="45720">
            <a:spAutoFit/>
          </a:bodyPr>
          <a:lstStyle/>
          <a:p>
            <a:pPr algn="ct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Thursday 28</a:t>
            </a:r>
            <a:r>
              <a:rPr lang="en-US" sz="3200" b="1" baseline="3000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a:t>
            </a: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February 2019</a:t>
            </a:r>
          </a:p>
          <a:p>
            <a:pPr algn="ctr"/>
            <a:r>
              <a:rPr lang="en-US" sz="3200" b="1" cap="none" spc="0"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Bowland</a:t>
            </a:r>
            <a:r>
              <a:rPr lang="en-US" sz="3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Auditorium in </a:t>
            </a:r>
            <a:r>
              <a:rPr lang="en-US" sz="32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Berrick</a:t>
            </a:r>
            <a:r>
              <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Saul</a:t>
            </a:r>
            <a:r>
              <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Building </a:t>
            </a:r>
            <a:r>
              <a:rPr lang="en-US" sz="3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(1045-1245) and </a:t>
            </a:r>
            <a:r>
              <a:rPr lang="en-US" sz="3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James College (J/P/002) (1330-1530)</a:t>
            </a:r>
            <a:endParaRPr lang="en-US" sz="3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2889" y="9998212"/>
            <a:ext cx="496701" cy="359517"/>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0089" y="10411437"/>
            <a:ext cx="466734" cy="466734"/>
          </a:xfrm>
          <a:prstGeom prst="rect">
            <a:avLst/>
          </a:prstGeom>
        </p:spPr>
      </p:pic>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0089" y="9440903"/>
            <a:ext cx="460589" cy="460589"/>
          </a:xfrm>
          <a:prstGeom prst="rect">
            <a:avLst/>
          </a:prstGeom>
        </p:spPr>
      </p:pic>
      <p:sp>
        <p:nvSpPr>
          <p:cNvPr id="20" name="Rectangle 19"/>
          <p:cNvSpPr/>
          <p:nvPr/>
        </p:nvSpPr>
        <p:spPr>
          <a:xfrm>
            <a:off x="173024" y="10834042"/>
            <a:ext cx="4439468" cy="584775"/>
          </a:xfrm>
          <a:prstGeom prst="rect">
            <a:avLst/>
          </a:prstGeom>
          <a:noFill/>
        </p:spPr>
        <p:txBody>
          <a:bodyPr wrap="square" lIns="91440" tIns="45720" rIns="91440" bIns="45720">
            <a:spAutoFit/>
          </a:bodyPr>
          <a:lstStyle/>
          <a:p>
            <a:pPr algn="ctr"/>
            <a:r>
              <a:rPr lang="en-US" sz="3200" b="0" cap="none" spc="0" dirty="0" err="1" smtClean="0">
                <a:ln w="0"/>
                <a:solidFill>
                  <a:schemeClr val="accent1"/>
                </a:solidFill>
                <a:effectLst>
                  <a:outerShdw blurRad="38100" dist="25400" dir="5400000" algn="ctr" rotWithShape="0">
                    <a:srgbClr val="6E747A">
                      <a:alpha val="43000"/>
                    </a:srgbClr>
                  </a:outerShdw>
                </a:effectLst>
              </a:rPr>
              <a:t>hacksocioling</a:t>
            </a:r>
            <a:endParaRPr lang="en-US" sz="3200" b="0" cap="none" spc="0" dirty="0">
              <a:ln w="0"/>
              <a:solidFill>
                <a:schemeClr val="accent1"/>
              </a:solidFill>
              <a:effectLst>
                <a:outerShdw blurRad="38100" dist="25400" dir="5400000" algn="ctr" rotWithShape="0">
                  <a:srgbClr val="6E747A">
                    <a:alpha val="43000"/>
                  </a:srgbClr>
                </a:outerShdw>
              </a:effectLst>
            </a:endParaRPr>
          </a:p>
        </p:txBody>
      </p:sp>
      <p:sp>
        <p:nvSpPr>
          <p:cNvPr id="21" name="Rectangle 20"/>
          <p:cNvSpPr/>
          <p:nvPr/>
        </p:nvSpPr>
        <p:spPr>
          <a:xfrm>
            <a:off x="1180678" y="9891075"/>
            <a:ext cx="4991110" cy="584775"/>
          </a:xfrm>
          <a:prstGeom prst="rect">
            <a:avLst/>
          </a:prstGeom>
          <a:noFill/>
        </p:spPr>
        <p:txBody>
          <a:bodyPr wrap="none" lIns="91440" tIns="45720" rIns="91440" bIns="45720">
            <a:spAutoFit/>
          </a:bodyPr>
          <a:lstStyle/>
          <a:p>
            <a:pPr algn="ctr"/>
            <a:r>
              <a:rPr lang="en-US" sz="3200" b="0" cap="none" spc="0" dirty="0" smtClean="0">
                <a:ln w="0"/>
                <a:solidFill>
                  <a:schemeClr val="accent1"/>
                </a:solidFill>
                <a:effectLst>
                  <a:outerShdw blurRad="38100" dist="25400" dir="5400000" algn="ctr" rotWithShape="0">
                    <a:srgbClr val="6E747A">
                      <a:alpha val="43000"/>
                    </a:srgbClr>
                  </a:outerShdw>
                </a:effectLst>
              </a:rPr>
              <a:t>hacksocioling@wrocah.ac.uk</a:t>
            </a:r>
            <a:endParaRPr lang="en-US" sz="3200" b="0" cap="none" spc="0" dirty="0">
              <a:ln w="0"/>
              <a:solidFill>
                <a:schemeClr val="accent1"/>
              </a:solidFill>
              <a:effectLst>
                <a:outerShdw blurRad="38100" dist="25400" dir="5400000" algn="ctr" rotWithShape="0">
                  <a:srgbClr val="6E747A">
                    <a:alpha val="43000"/>
                  </a:srgbClr>
                </a:outerShdw>
              </a:effectLst>
            </a:endParaRPr>
          </a:p>
        </p:txBody>
      </p:sp>
      <p:sp>
        <p:nvSpPr>
          <p:cNvPr id="22" name="Rectangle 21"/>
          <p:cNvSpPr/>
          <p:nvPr/>
        </p:nvSpPr>
        <p:spPr>
          <a:xfrm>
            <a:off x="1141528" y="9378065"/>
            <a:ext cx="3232809" cy="584775"/>
          </a:xfrm>
          <a:prstGeom prst="rect">
            <a:avLst/>
          </a:prstGeom>
          <a:noFill/>
        </p:spPr>
        <p:txBody>
          <a:bodyPr wrap="none" lIns="91440" tIns="45720" rIns="91440" bIns="45720">
            <a:spAutoFit/>
          </a:bodyPr>
          <a:lstStyle/>
          <a:p>
            <a:pPr algn="ctr"/>
            <a:r>
              <a:rPr lang="en-US" sz="3200" b="0" cap="none" spc="0" dirty="0" smtClean="0">
                <a:ln w="0"/>
                <a:solidFill>
                  <a:schemeClr val="accent1"/>
                </a:solidFill>
                <a:effectLst>
                  <a:outerShdw blurRad="38100" dist="25400" dir="5400000" algn="ctr" rotWithShape="0">
                    <a:srgbClr val="6E747A">
                      <a:alpha val="43000"/>
                    </a:srgbClr>
                  </a:outerShdw>
                </a:effectLst>
              </a:rPr>
              <a:t>hacksocioling.com</a:t>
            </a:r>
            <a:endParaRPr lang="en-US" sz="3200" b="0" cap="none" spc="0" dirty="0">
              <a:ln w="0"/>
              <a:solidFill>
                <a:schemeClr val="accent1"/>
              </a:solidFill>
              <a:effectLst>
                <a:outerShdw blurRad="38100" dist="25400" dir="5400000" algn="ctr" rotWithShape="0">
                  <a:srgbClr val="6E747A">
                    <a:alpha val="43000"/>
                  </a:srgbClr>
                </a:outerShdw>
              </a:effectLst>
            </a:endParaRPr>
          </a:p>
        </p:txBody>
      </p:sp>
      <p:sp>
        <p:nvSpPr>
          <p:cNvPr id="23" name="Rectangle 22"/>
          <p:cNvSpPr/>
          <p:nvPr/>
        </p:nvSpPr>
        <p:spPr>
          <a:xfrm>
            <a:off x="1158409" y="10352416"/>
            <a:ext cx="2780954" cy="584775"/>
          </a:xfrm>
          <a:prstGeom prst="rect">
            <a:avLst/>
          </a:prstGeom>
          <a:noFill/>
        </p:spPr>
        <p:txBody>
          <a:bodyPr wrap="none" lIns="91440" tIns="45720" rIns="91440" bIns="45720">
            <a:spAutoFit/>
          </a:bodyPr>
          <a:lstStyle/>
          <a:p>
            <a:pPr algn="ctr"/>
            <a:r>
              <a:rPr lang="en-US" sz="3200" b="0" cap="none" spc="0" dirty="0" smtClean="0">
                <a:ln w="0"/>
                <a:solidFill>
                  <a:schemeClr val="accent1"/>
                </a:solidFill>
                <a:effectLst>
                  <a:outerShdw blurRad="38100" dist="25400" dir="5400000" algn="ctr" rotWithShape="0">
                    <a:srgbClr val="6E747A">
                      <a:alpha val="43000"/>
                    </a:srgbClr>
                  </a:outerShdw>
                </a:effectLst>
              </a:rPr>
              <a:t>@</a:t>
            </a:r>
            <a:r>
              <a:rPr lang="en-US" sz="3200" b="0" cap="none" spc="0" dirty="0" err="1" smtClean="0">
                <a:ln w="0"/>
                <a:solidFill>
                  <a:schemeClr val="accent1"/>
                </a:solidFill>
                <a:effectLst>
                  <a:outerShdw blurRad="38100" dist="25400" dir="5400000" algn="ctr" rotWithShape="0">
                    <a:srgbClr val="6E747A">
                      <a:alpha val="43000"/>
                    </a:srgbClr>
                  </a:outerShdw>
                </a:effectLst>
              </a:rPr>
              <a:t>hacksocioling</a:t>
            </a:r>
            <a:endParaRPr lang="en-US" sz="3200" b="0" cap="none" spc="0" dirty="0">
              <a:ln w="0"/>
              <a:solidFill>
                <a:schemeClr val="accent1"/>
              </a:solidFill>
              <a:effectLst>
                <a:outerShdw blurRad="38100" dist="25400" dir="5400000" algn="ctr" rotWithShape="0">
                  <a:srgbClr val="6E747A">
                    <a:alpha val="43000"/>
                  </a:srgbClr>
                </a:outerShdw>
              </a:effectLst>
            </a:endParaRPr>
          </a:p>
        </p:txBody>
      </p:sp>
      <p:sp>
        <p:nvSpPr>
          <p:cNvPr id="24" name="Rectangle 23"/>
          <p:cNvSpPr/>
          <p:nvPr/>
        </p:nvSpPr>
        <p:spPr>
          <a:xfrm>
            <a:off x="5126536" y="7935714"/>
            <a:ext cx="3874589" cy="1200329"/>
          </a:xfrm>
          <a:prstGeom prst="rect">
            <a:avLst/>
          </a:prstGeom>
          <a:noFill/>
        </p:spPr>
        <p:txBody>
          <a:bodyPr wrap="square" lIns="91440" tIns="45720" rIns="91440" bIns="45720">
            <a:spAutoFit/>
          </a:bodyPr>
          <a:lstStyle/>
          <a:p>
            <a:pPr algn="ctr"/>
            <a:r>
              <a:rPr lang="en-US" sz="3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must-attend for sociolinguists!</a:t>
            </a:r>
            <a:endPar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9" name="Rectangle 28"/>
          <p:cNvSpPr/>
          <p:nvPr/>
        </p:nvSpPr>
        <p:spPr>
          <a:xfrm>
            <a:off x="720089" y="4327424"/>
            <a:ext cx="4406447" cy="5016758"/>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cap="none" spc="0" dirty="0" smtClean="0">
                <a:ln/>
                <a:solidFill>
                  <a:schemeClr val="accent3"/>
                </a:solidFill>
                <a:effectLst>
                  <a:outerShdw blurRad="38100" dist="38100" dir="2700000" algn="tl">
                    <a:srgbClr val="000000">
                      <a:alpha val="43137"/>
                    </a:srgbClr>
                  </a:outerShdw>
                </a:effectLst>
              </a:rPr>
              <a:t>A full day’s worth of talks and presentations on contemporary sociolinguistics and its interfaces featuring members of the Department of Language and Linguistic Science as well as participants from Sheffield and Leeds</a:t>
            </a:r>
            <a:endParaRPr lang="en-US" sz="3200" b="1" cap="none" spc="0" dirty="0">
              <a:ln/>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3348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TotalTime>
  <Words>74</Words>
  <Application>Microsoft Office PowerPoint</Application>
  <PresentationFormat>A3 Paper (297x420 mm)</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HaCKS Workshop  Indexicality and Sociolinguistics @ University of York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Tse</dc:creator>
  <cp:lastModifiedBy>Keith Tse</cp:lastModifiedBy>
  <cp:revision>12</cp:revision>
  <dcterms:created xsi:type="dcterms:W3CDTF">2019-02-23T12:10:00Z</dcterms:created>
  <dcterms:modified xsi:type="dcterms:W3CDTF">2019-02-26T13:17:39Z</dcterms:modified>
</cp:coreProperties>
</file>