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5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3" r:id="rId19"/>
    <p:sldId id="273" r:id="rId20"/>
    <p:sldId id="277" r:id="rId21"/>
    <p:sldId id="278" r:id="rId22"/>
    <p:sldId id="279" r:id="rId23"/>
    <p:sldId id="280" r:id="rId24"/>
    <p:sldId id="281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40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17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916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34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29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81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7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38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16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74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B462-1367-4D59-B118-A2C1BA316850}" type="datetimeFigureOut">
              <a:rPr lang="en-GB" smtClean="0"/>
              <a:t>21/05/2015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31150-3B51-46EA-BC37-ECFB735507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9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, ‘lateral’ </a:t>
            </a:r>
            <a:r>
              <a:rPr lang="en-GB" dirty="0" err="1" smtClean="0"/>
              <a:t>grammaticalization</a:t>
            </a:r>
            <a:r>
              <a:rPr lang="en-GB" dirty="0" smtClean="0"/>
              <a:t> and functional categories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r>
              <a:rPr lang="en-GB" dirty="0" smtClean="0"/>
              <a:t> </a:t>
            </a:r>
          </a:p>
          <a:p>
            <a:r>
              <a:rPr lang="en-GB" dirty="0" smtClean="0"/>
              <a:t>University of </a:t>
            </a:r>
            <a:r>
              <a:rPr lang="en-GB" dirty="0" err="1" smtClean="0"/>
              <a:t>Adger</a:t>
            </a:r>
            <a:r>
              <a:rPr lang="en-GB" dirty="0" smtClean="0"/>
              <a:t>, Kristiansand, Norway</a:t>
            </a:r>
          </a:p>
          <a:p>
            <a:r>
              <a:rPr lang="en-GB" dirty="0" smtClean="0"/>
              <a:t>Loss and Gain in Language</a:t>
            </a:r>
          </a:p>
          <a:p>
            <a:r>
              <a:rPr lang="en-GB" dirty="0" smtClean="0"/>
              <a:t>21</a:t>
            </a:r>
            <a:r>
              <a:rPr lang="en-GB" baseline="30000" dirty="0" smtClean="0"/>
              <a:t>st</a:t>
            </a:r>
            <a:r>
              <a:rPr lang="en-GB" dirty="0" smtClean="0"/>
              <a:t> 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(lateral 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24136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1</a:t>
            </a:r>
            <a:r>
              <a:rPr lang="it-IT" sz="2800" dirty="0" smtClean="0"/>
              <a:t>)	wo</a:t>
            </a:r>
            <a:r>
              <a:rPr lang="it-IT" sz="2800" dirty="0"/>
              <a:t>	shi	zuotian	</a:t>
            </a:r>
            <a:r>
              <a:rPr lang="it-IT" sz="2800" dirty="0" smtClean="0"/>
              <a:t>mai</a:t>
            </a:r>
            <a:r>
              <a:rPr lang="it-IT" sz="2800" dirty="0"/>
              <a:t>		piao	de	</a:t>
            </a:r>
            <a:r>
              <a:rPr lang="en-GB" sz="2800" dirty="0" smtClean="0"/>
              <a:t>I</a:t>
            </a:r>
            <a:r>
              <a:rPr lang="en-GB" sz="2800" dirty="0"/>
              <a:t>	be	yesterday	buy		ticket	DE</a:t>
            </a:r>
          </a:p>
          <a:p>
            <a:pPr marL="0" indent="0">
              <a:buNone/>
            </a:pPr>
            <a:r>
              <a:rPr lang="en-GB" sz="2800" dirty="0"/>
              <a:t>2</a:t>
            </a:r>
            <a:r>
              <a:rPr lang="en-GB" sz="2800" dirty="0" smtClean="0"/>
              <a:t>)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 smtClean="0"/>
              <a:t>mai</a:t>
            </a:r>
            <a:r>
              <a:rPr lang="en-GB" sz="2800" dirty="0"/>
              <a:t>		de	</a:t>
            </a:r>
            <a:r>
              <a:rPr lang="en-GB" sz="2800" dirty="0" err="1"/>
              <a:t>piao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I</a:t>
            </a:r>
            <a:r>
              <a:rPr lang="en-GB" sz="2800" dirty="0"/>
              <a:t>	be	yesterday	buy		</a:t>
            </a:r>
            <a:r>
              <a:rPr lang="en-GB" sz="2800" dirty="0" smtClean="0"/>
              <a:t>DE     ticket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‘It was yesterday that I bought the ticket.’ </a:t>
            </a:r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619944" y="3771037"/>
            <a:ext cx="35920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 </a:t>
            </a:r>
            <a:r>
              <a:rPr lang="en-GB" sz="2800" dirty="0" smtClean="0"/>
              <a:t>(determiner (D))</a:t>
            </a:r>
          </a:p>
          <a:p>
            <a:r>
              <a:rPr lang="en-GB" sz="2800" dirty="0" smtClean="0"/>
              <a:t>(S &amp; W (2002:178-185) </a:t>
            </a:r>
            <a:endParaRPr lang="en-GB" sz="2800" i="1" dirty="0"/>
          </a:p>
        </p:txBody>
      </p:sp>
      <p:sp>
        <p:nvSpPr>
          <p:cNvPr id="6" name="矩形 5"/>
          <p:cNvSpPr/>
          <p:nvPr/>
        </p:nvSpPr>
        <p:spPr>
          <a:xfrm>
            <a:off x="4139952" y="3789040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4355976" y="3789040"/>
            <a:ext cx="40408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Past tense marker (T)</a:t>
            </a:r>
          </a:p>
          <a:p>
            <a:r>
              <a:rPr lang="en-GB" sz="2800" dirty="0" smtClean="0"/>
              <a:t>(S &amp; W (2002:176-177)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5395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Sentence-final </a:t>
            </a:r>
            <a:r>
              <a:rPr lang="en-GB" sz="2800" i="1" dirty="0" smtClean="0"/>
              <a:t>de </a:t>
            </a:r>
            <a:r>
              <a:rPr lang="en-GB" sz="2800" dirty="0" smtClean="0"/>
              <a:t>(1)</a:t>
            </a:r>
            <a:r>
              <a:rPr lang="en-GB" sz="2800" i="1" dirty="0" smtClean="0"/>
              <a:t> 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4139952" y="3356992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4355976" y="3356992"/>
            <a:ext cx="4248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Verbal suffix </a:t>
            </a:r>
            <a:r>
              <a:rPr lang="en-GB" sz="2800" dirty="0"/>
              <a:t>(</a:t>
            </a:r>
            <a:r>
              <a:rPr lang="en-GB" sz="2800" i="1" dirty="0" err="1" smtClean="0"/>
              <a:t>mai</a:t>
            </a:r>
            <a:r>
              <a:rPr lang="en-GB" sz="2800" i="1" dirty="0" smtClean="0"/>
              <a:t>-de</a:t>
            </a:r>
            <a:r>
              <a:rPr lang="en-GB" sz="2800" dirty="0" smtClean="0"/>
              <a:t>) (2)</a:t>
            </a:r>
            <a:endParaRPr lang="en-GB" sz="2800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518864" y="4581128"/>
            <a:ext cx="8229600" cy="2509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S &amp; W (2002:175-177) </a:t>
            </a:r>
            <a:r>
              <a:rPr lang="en-GB" sz="2800" dirty="0" smtClean="0"/>
              <a:t>argue </a:t>
            </a:r>
            <a:r>
              <a:rPr lang="en-GB" sz="2800" dirty="0"/>
              <a:t>that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</a:t>
            </a:r>
            <a:r>
              <a:rPr lang="en-GB" sz="2800" dirty="0"/>
              <a:t>often imply that the action </a:t>
            </a:r>
            <a:r>
              <a:rPr lang="en-GB" sz="2800" dirty="0" smtClean="0"/>
              <a:t>(</a:t>
            </a:r>
            <a:r>
              <a:rPr lang="en-GB" sz="2800" dirty="0"/>
              <a:t>here </a:t>
            </a:r>
            <a:r>
              <a:rPr lang="en-GB" sz="2800" i="1" dirty="0" err="1"/>
              <a:t>mai</a:t>
            </a:r>
            <a:r>
              <a:rPr lang="en-GB" sz="2800" i="1" dirty="0"/>
              <a:t> </a:t>
            </a:r>
            <a:r>
              <a:rPr lang="en-GB" sz="2800" i="1" dirty="0" err="1"/>
              <a:t>piao</a:t>
            </a:r>
            <a:r>
              <a:rPr lang="en-GB" sz="2800" i="1" dirty="0"/>
              <a:t> </a:t>
            </a:r>
            <a:r>
              <a:rPr lang="en-GB" sz="2800" dirty="0"/>
              <a:t>‘to buy ticket’) has already occurred, and so past tense is implied for the verb </a:t>
            </a:r>
            <a:r>
              <a:rPr lang="en-GB" sz="2800" i="1" dirty="0" err="1"/>
              <a:t>mai</a:t>
            </a:r>
            <a:r>
              <a:rPr lang="en-GB" sz="2800" dirty="0"/>
              <a:t> and </a:t>
            </a:r>
            <a:r>
              <a:rPr lang="en-GB" sz="2800" i="1" dirty="0"/>
              <a:t>de </a:t>
            </a:r>
            <a:r>
              <a:rPr lang="en-GB" sz="2800" dirty="0"/>
              <a:t>can alternatively be analysed as a past tense </a:t>
            </a:r>
            <a:r>
              <a:rPr lang="en-GB" sz="2800" dirty="0" smtClean="0"/>
              <a:t>marker (T(past)),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4588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(2002:189))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1)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SpecD</a:t>
            </a:r>
            <a:r>
              <a:rPr lang="en-GB" dirty="0"/>
              <a:t>		</a:t>
            </a:r>
            <a:r>
              <a:rPr lang="en-GB" dirty="0" smtClean="0"/>
              <a:t>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D</a:t>
            </a:r>
            <a:r>
              <a:rPr lang="en-GB" dirty="0"/>
              <a:t>		</a:t>
            </a:r>
            <a:r>
              <a:rPr lang="en-GB" dirty="0" smtClean="0"/>
              <a:t>NP</a:t>
            </a:r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piao</a:t>
            </a:r>
            <a:r>
              <a:rPr lang="en-GB" dirty="0" smtClean="0"/>
              <a:t>	de	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/>
              <a:t>i</a:t>
            </a:r>
            <a:r>
              <a:rPr lang="en-GB" dirty="0"/>
              <a:t>-D</a:t>
            </a:r>
            <a:r>
              <a:rPr lang="en-GB" dirty="0" smtClean="0"/>
              <a:t>]		N’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u-N]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 err="1" smtClean="0"/>
              <a:t>i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N	            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r>
              <a:rPr lang="en-GB" dirty="0" smtClean="0"/>
              <a:t>					Ø</a:t>
            </a:r>
            <a:r>
              <a:rPr lang="en-GB" dirty="0"/>
              <a:t>	     	     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7092280" y="508518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 flipH="1">
            <a:off x="6228184" y="580526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7092280" y="580526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等腰三角形 33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3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(S &amp; W (2002:190))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2)</a:t>
            </a:r>
            <a:r>
              <a:rPr lang="en-GB" dirty="0"/>
              <a:t>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r>
              <a:rPr lang="en-GB" dirty="0" err="1"/>
              <a:t>shi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	V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  <a:r>
              <a:rPr lang="en-GB" dirty="0" smtClean="0"/>
              <a:t>		V</a:t>
            </a:r>
            <a:r>
              <a:rPr lang="en-GB" dirty="0"/>
              <a:t>		</a:t>
            </a:r>
            <a:r>
              <a:rPr lang="en-GB" dirty="0" smtClean="0"/>
              <a:t>TP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	</a:t>
            </a:r>
            <a:r>
              <a:rPr lang="en-GB" dirty="0" err="1" smtClean="0"/>
              <a:t>SpecT</a:t>
            </a:r>
            <a:r>
              <a:rPr lang="en-GB" dirty="0"/>
              <a:t>		</a:t>
            </a:r>
            <a:r>
              <a:rPr lang="en-GB" dirty="0" smtClean="0"/>
              <a:t>	T’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 	T(past)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de </a:t>
            </a:r>
            <a:r>
              <a:rPr lang="en-GB" dirty="0" err="1" smtClean="0"/>
              <a:t>piao</a:t>
            </a:r>
            <a:r>
              <a:rPr lang="en-GB" dirty="0" smtClean="0"/>
              <a:t>	   t </a:t>
            </a:r>
            <a:r>
              <a:rPr lang="en-GB" baseline="-25000" dirty="0"/>
              <a:t>j</a:t>
            </a:r>
            <a:r>
              <a:rPr lang="en-GB" dirty="0" smtClean="0"/>
              <a:t>		      t 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 </a:t>
            </a:r>
            <a:r>
              <a:rPr lang="en-GB" dirty="0" smtClean="0"/>
              <a:t>	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dirty="0" smtClean="0"/>
              <a:t>[</a:t>
            </a:r>
            <a:r>
              <a:rPr lang="en-GB" dirty="0" err="1" smtClean="0"/>
              <a:t>i</a:t>
            </a:r>
            <a:r>
              <a:rPr lang="en-GB" dirty="0" smtClean="0"/>
              <a:t>-T]	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[u-V]</a:t>
            </a:r>
            <a:r>
              <a:rPr lang="en-GB" dirty="0"/>
              <a:t>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[</a:t>
            </a:r>
            <a:r>
              <a:rPr lang="en-GB" dirty="0"/>
              <a:t>u</a:t>
            </a:r>
            <a:r>
              <a:rPr lang="en-GB" dirty="0" smtClean="0"/>
              <a:t>-phi]</a:t>
            </a:r>
            <a:r>
              <a:rPr lang="en-GB" dirty="0"/>
              <a:t>	</a:t>
            </a:r>
            <a:r>
              <a:rPr lang="en-GB" dirty="0" smtClean="0"/>
              <a:t>            					</a:t>
            </a:r>
            <a:r>
              <a:rPr lang="en-GB" dirty="0"/>
              <a:t>	     	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矩形 5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  <p:cxnSp>
        <p:nvCxnSpPr>
          <p:cNvPr id="7" name="直線接點 6"/>
          <p:cNvCxnSpPr/>
          <p:nvPr/>
        </p:nvCxnSpPr>
        <p:spPr>
          <a:xfrm flipH="1">
            <a:off x="1043608" y="1340768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619672" y="1340768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619672" y="170080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2411760" y="170080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419872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2555776" y="3068960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347864" y="3068960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815916" y="3356992"/>
            <a:ext cx="61206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4427984" y="3356992"/>
            <a:ext cx="165618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3707904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5256076" y="4077072"/>
            <a:ext cx="82809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6084168" y="4077072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2951820" y="4797152"/>
            <a:ext cx="169218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6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grammaticalization</a:t>
            </a:r>
            <a:r>
              <a:rPr lang="en-GB" dirty="0" smtClean="0"/>
              <a:t>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as exemplified by Chinese </a:t>
            </a:r>
            <a:r>
              <a:rPr lang="en-GB" sz="2800" i="1" dirty="0" smtClean="0"/>
              <a:t>de</a:t>
            </a:r>
            <a:r>
              <a:rPr lang="en-GB" sz="2800" dirty="0" smtClean="0"/>
              <a:t>, seems to conform with R &amp; R and van </a:t>
            </a:r>
            <a:r>
              <a:rPr lang="en-GB" sz="2800" dirty="0" err="1" smtClean="0"/>
              <a:t>Gelderen’s</a:t>
            </a:r>
            <a:r>
              <a:rPr lang="en-GB" sz="2800" dirty="0" smtClean="0"/>
              <a:t> ‘structural simplification’.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8634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However, there is one key difference: 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There is no ‘upward feature analysis’ in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since in D &gt; T re-analysis, the features of </a:t>
            </a:r>
            <a:r>
              <a:rPr lang="en-GB" sz="2800" i="1" dirty="0" smtClean="0"/>
              <a:t>de </a:t>
            </a:r>
            <a:r>
              <a:rPr lang="en-GB" sz="2800" dirty="0" smtClean="0"/>
              <a:t>in T (</a:t>
            </a:r>
            <a:r>
              <a:rPr lang="en-GB" sz="2800" dirty="0" err="1" smtClean="0"/>
              <a:t>i</a:t>
            </a:r>
            <a:r>
              <a:rPr lang="en-GB" sz="2800" dirty="0" smtClean="0"/>
              <a:t>-T, u-V) are not re-analysed from a lower position but rather from pragmatics (namely the fact that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-de </a:t>
            </a:r>
            <a:r>
              <a:rPr lang="en-GB" sz="2800" dirty="0" smtClean="0"/>
              <a:t>constructions often imply that the embedded action has already occurred).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5277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</a:t>
            </a:r>
            <a:r>
              <a:rPr lang="en-GB" dirty="0" err="1" smtClean="0"/>
              <a:t>vs</a:t>
            </a:r>
            <a:r>
              <a:rPr lang="en-GB" dirty="0" smtClean="0"/>
              <a:t> </a:t>
            </a:r>
            <a:r>
              <a:rPr lang="en-GB" dirty="0" err="1" smtClean="0"/>
              <a:t>grammaticalization</a:t>
            </a:r>
            <a:r>
              <a:rPr lang="en-GB" dirty="0" smtClean="0"/>
              <a:t>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The relationship between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and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can therefore be outlined.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220486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Similarities: both undergo ‘structural simplification’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25649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Differences: while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displays ‘upward feature analysis’,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does not.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35115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Given that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displays ‘structural simplification’, we expect D &gt; T change to have cross-linguistic examples. </a:t>
            </a:r>
            <a:endParaRPr lang="en-GB" sz="2800" dirty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518864" y="4725144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This is indeed borne out.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3450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‘Cross-linguistic distribution’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7544"/>
            <a:ext cx="8229600" cy="55904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S </a:t>
            </a:r>
            <a:r>
              <a:rPr lang="en-GB" sz="2800" dirty="0"/>
              <a:t>&amp; W (2002:199-202) and Wu (2004:149-153) </a:t>
            </a:r>
            <a:r>
              <a:rPr lang="en-GB" sz="2800" dirty="0" smtClean="0"/>
              <a:t>do give </a:t>
            </a:r>
            <a:r>
              <a:rPr lang="en-GB" sz="2800" dirty="0"/>
              <a:t>cross-linguistic counterparts </a:t>
            </a:r>
            <a:r>
              <a:rPr lang="en-GB" sz="2800" dirty="0" smtClean="0"/>
              <a:t>for Chinese </a:t>
            </a:r>
            <a:r>
              <a:rPr lang="en-GB" sz="2800" i="1" dirty="0" smtClean="0"/>
              <a:t>de, </a:t>
            </a:r>
            <a:r>
              <a:rPr lang="en-GB" sz="2800" dirty="0" smtClean="0"/>
              <a:t>namely </a:t>
            </a:r>
            <a:r>
              <a:rPr lang="en-GB" sz="2800" dirty="0"/>
              <a:t>copula verbs </a:t>
            </a:r>
            <a:r>
              <a:rPr lang="en-GB" sz="2800" dirty="0" smtClean="0"/>
              <a:t>(T) that </a:t>
            </a:r>
            <a:r>
              <a:rPr lang="en-GB" sz="2800" dirty="0"/>
              <a:t>are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from pronouns (D)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467544" y="3052117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This change is traditionally analysed as thus (Li </a:t>
            </a:r>
            <a:r>
              <a:rPr lang="en-GB" sz="2800" dirty="0"/>
              <a:t>&amp; </a:t>
            </a:r>
            <a:r>
              <a:rPr lang="en-GB" sz="2800" dirty="0" smtClean="0"/>
              <a:t>Thompson </a:t>
            </a:r>
            <a:r>
              <a:rPr lang="en-GB" sz="2800" dirty="0"/>
              <a:t>(1977:420), van </a:t>
            </a:r>
            <a:r>
              <a:rPr lang="en-GB" sz="2800" dirty="0" err="1"/>
              <a:t>Gelderen</a:t>
            </a:r>
            <a:r>
              <a:rPr lang="en-GB" sz="2800" dirty="0"/>
              <a:t> (2011:130), </a:t>
            </a:r>
            <a:r>
              <a:rPr lang="en-GB" sz="2800" dirty="0" err="1"/>
              <a:t>Feng</a:t>
            </a:r>
            <a:r>
              <a:rPr lang="en-GB" sz="2800" dirty="0"/>
              <a:t> (1993:284</a:t>
            </a:r>
            <a:r>
              <a:rPr lang="en-GB" sz="2800" dirty="0" smtClean="0"/>
              <a:t>)):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611560" y="4365104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TOP 		SU (pronoun (D))		T		VP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611560" y="521003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SU		 		T (copula)	VP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611560" y="4777988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	&gt;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521712" y="5661248"/>
            <a:ext cx="82267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generative grammar (</a:t>
            </a:r>
            <a:r>
              <a:rPr lang="en-GB" sz="2800" dirty="0" err="1" smtClean="0"/>
              <a:t>Rizzi</a:t>
            </a:r>
            <a:r>
              <a:rPr lang="en-GB" sz="2800" dirty="0" smtClean="0"/>
              <a:t> (1997), </a:t>
            </a:r>
            <a:r>
              <a:rPr lang="en-GB" sz="2800" dirty="0" err="1" smtClean="0"/>
              <a:t>Belletti</a:t>
            </a:r>
            <a:r>
              <a:rPr lang="en-GB" sz="2800" dirty="0" smtClean="0"/>
              <a:t> (2004)), topics are part of the CP layer on the left periphery.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2709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467544" y="1124744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Chinese </a:t>
            </a:r>
            <a:r>
              <a:rPr lang="en-GB" sz="2800" i="1" dirty="0" err="1"/>
              <a:t>shi</a:t>
            </a:r>
            <a:r>
              <a:rPr lang="en-GB" sz="2800" i="1" dirty="0"/>
              <a:t> </a:t>
            </a:r>
            <a:r>
              <a:rPr lang="en-GB" sz="2800" dirty="0"/>
              <a:t>is originally </a:t>
            </a:r>
            <a:r>
              <a:rPr lang="en-GB" sz="2800" dirty="0" smtClean="0"/>
              <a:t>a demonstrative pronoun and it means ‘this’  (Li &amp; Thompson (1977:418-420)). </a:t>
            </a:r>
          </a:p>
        </p:txBody>
      </p:sp>
      <p:sp>
        <p:nvSpPr>
          <p:cNvPr id="5" name="矩形 4"/>
          <p:cNvSpPr/>
          <p:nvPr/>
        </p:nvSpPr>
        <p:spPr>
          <a:xfrm>
            <a:off x="467544" y="2132856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4</a:t>
            </a:r>
            <a:r>
              <a:rPr lang="en-GB" sz="2800" dirty="0" smtClean="0"/>
              <a:t>) 	</a:t>
            </a:r>
            <a:r>
              <a:rPr lang="en-GB" sz="2800" dirty="0" err="1" smtClean="0"/>
              <a:t>qian</a:t>
            </a:r>
            <a:r>
              <a:rPr lang="en-GB" sz="2800" dirty="0"/>
              <a:t>	</a:t>
            </a:r>
            <a:r>
              <a:rPr lang="en-GB" sz="2800" dirty="0" smtClean="0"/>
              <a:t>	li</a:t>
            </a:r>
            <a:r>
              <a:rPr lang="en-GB" sz="2800" dirty="0"/>
              <a:t>	</a:t>
            </a:r>
            <a:r>
              <a:rPr lang="en-GB" sz="2800" dirty="0" err="1"/>
              <a:t>er</a:t>
            </a:r>
            <a:r>
              <a:rPr lang="en-GB" sz="2800" dirty="0"/>
              <a:t>	</a:t>
            </a:r>
            <a:r>
              <a:rPr lang="en-GB" sz="2800" dirty="0" err="1"/>
              <a:t>jian</a:t>
            </a:r>
            <a:r>
              <a:rPr lang="en-GB" sz="2800" dirty="0"/>
              <a:t>	</a:t>
            </a:r>
            <a:r>
              <a:rPr lang="en-GB" sz="2800" dirty="0" err="1"/>
              <a:t>wang</a:t>
            </a:r>
            <a:endParaRPr lang="en-GB" sz="2800" dirty="0"/>
          </a:p>
          <a:p>
            <a:r>
              <a:rPr lang="en-GB" sz="2800" dirty="0"/>
              <a:t>     </a:t>
            </a:r>
            <a:r>
              <a:rPr lang="en-GB" sz="2800" dirty="0" smtClean="0"/>
              <a:t>	thousand</a:t>
            </a:r>
            <a:r>
              <a:rPr lang="en-GB" sz="2800" dirty="0"/>
              <a:t>	mile	then	see	king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</a:t>
            </a:r>
            <a:r>
              <a:rPr lang="en-GB" sz="2800" dirty="0" err="1" smtClean="0"/>
              <a:t>shi</a:t>
            </a:r>
            <a:r>
              <a:rPr lang="en-GB" sz="2800" dirty="0"/>
              <a:t>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suo</a:t>
            </a:r>
            <a:r>
              <a:rPr lang="en-GB" sz="2800" dirty="0"/>
              <a:t>		</a:t>
            </a:r>
            <a:r>
              <a:rPr lang="en-GB" sz="2800" dirty="0" smtClean="0"/>
              <a:t>	</a:t>
            </a:r>
            <a:r>
              <a:rPr lang="en-GB" sz="2800" dirty="0" err="1" smtClean="0"/>
              <a:t>yu</a:t>
            </a:r>
            <a:r>
              <a:rPr lang="en-GB" sz="2800" dirty="0"/>
              <a:t>	</a:t>
            </a:r>
          </a:p>
          <a:p>
            <a:r>
              <a:rPr lang="en-GB" sz="2800" dirty="0"/>
              <a:t>     </a:t>
            </a:r>
            <a:r>
              <a:rPr lang="en-GB" sz="2800" dirty="0" smtClean="0"/>
              <a:t>	this</a:t>
            </a:r>
            <a:r>
              <a:rPr lang="en-GB" sz="2800" dirty="0"/>
              <a:t>	I	NOMINALISER	</a:t>
            </a:r>
            <a:r>
              <a:rPr lang="en-GB" sz="2800" dirty="0" smtClean="0"/>
              <a:t>desire</a:t>
            </a:r>
          </a:p>
          <a:p>
            <a:r>
              <a:rPr lang="en-GB" sz="2800" dirty="0" smtClean="0"/>
              <a:t>	ye</a:t>
            </a:r>
            <a:endParaRPr lang="en-GB" sz="2800" dirty="0"/>
          </a:p>
          <a:p>
            <a:r>
              <a:rPr lang="en-GB" sz="2800" dirty="0"/>
              <a:t>	</a:t>
            </a:r>
            <a:r>
              <a:rPr lang="en-GB" sz="2800" dirty="0" smtClean="0"/>
              <a:t>DECLARATIVE.PARTICLE</a:t>
            </a:r>
            <a:endParaRPr lang="en-GB" sz="2800" dirty="0"/>
          </a:p>
        </p:txBody>
      </p:sp>
      <p:sp>
        <p:nvSpPr>
          <p:cNvPr id="3" name="矩形 2"/>
          <p:cNvSpPr/>
          <p:nvPr/>
        </p:nvSpPr>
        <p:spPr>
          <a:xfrm>
            <a:off x="488340" y="4941168"/>
            <a:ext cx="80440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‘To see the king after travelling a thousand miles, this (is) what I want.’ </a:t>
            </a:r>
          </a:p>
        </p:txBody>
      </p:sp>
      <p:sp>
        <p:nvSpPr>
          <p:cNvPr id="6" name="矩形 5"/>
          <p:cNvSpPr/>
          <p:nvPr/>
        </p:nvSpPr>
        <p:spPr>
          <a:xfrm>
            <a:off x="539552" y="5859269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OR ‘To </a:t>
            </a:r>
            <a:r>
              <a:rPr lang="en-GB" sz="2800" dirty="0"/>
              <a:t>see the king after travelling a thousand miles is what I want.’ </a:t>
            </a:r>
          </a:p>
        </p:txBody>
      </p:sp>
    </p:spTree>
    <p:extLst>
      <p:ext uri="{BB962C8B-B14F-4D97-AF65-F5344CB8AC3E}">
        <p14:creationId xmlns:p14="http://schemas.microsoft.com/office/powerpoint/2010/main" val="236937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/>
              <a:t>3a)		</a:t>
            </a:r>
            <a:r>
              <a:rPr lang="en-GB" sz="2400" dirty="0" smtClean="0"/>
              <a:t>	CP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C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 smtClean="0"/>
              <a:t>             </a:t>
            </a:r>
            <a:r>
              <a:rPr lang="en-GB" sz="2400" dirty="0"/>
              <a:t> </a:t>
            </a:r>
            <a:r>
              <a:rPr lang="en-GB" sz="2400" dirty="0" err="1" smtClean="0"/>
              <a:t>TopP</a:t>
            </a:r>
            <a:r>
              <a:rPr lang="en-GB" sz="2400" dirty="0" smtClean="0"/>
              <a:t> 	</a:t>
            </a:r>
            <a:r>
              <a:rPr lang="en-GB" sz="2400" dirty="0"/>
              <a:t>		</a:t>
            </a:r>
            <a:r>
              <a:rPr lang="en-GB" sz="2400" dirty="0" smtClean="0"/>
              <a:t>	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TP </a:t>
            </a:r>
            <a:r>
              <a:rPr lang="en-GB" sz="2400" baseline="-25000" dirty="0" err="1"/>
              <a:t>i</a:t>
            </a:r>
            <a:r>
              <a:rPr lang="en-GB" sz="2400" dirty="0"/>
              <a:t>		</a:t>
            </a:r>
            <a:r>
              <a:rPr lang="en-GB" sz="2400" dirty="0" smtClean="0"/>
              <a:t>	DP	</a:t>
            </a:r>
            <a:r>
              <a:rPr lang="en-GB" sz="2400" dirty="0"/>
              <a:t>	</a:t>
            </a:r>
            <a:r>
              <a:rPr lang="en-GB" sz="2400" dirty="0" smtClean="0"/>
              <a:t>	T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/>
              <a:t> 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</a:t>
            </a:r>
            <a:r>
              <a:rPr lang="en-GB" sz="2400" dirty="0" err="1" smtClean="0"/>
              <a:t>qian</a:t>
            </a:r>
            <a:r>
              <a:rPr lang="en-GB" sz="2400" dirty="0" smtClean="0"/>
              <a:t> li </a:t>
            </a:r>
            <a:r>
              <a:rPr lang="en-GB" sz="2400" dirty="0" err="1" smtClean="0"/>
              <a:t>er</a:t>
            </a:r>
            <a:r>
              <a:rPr lang="en-GB" sz="2400" dirty="0" smtClean="0"/>
              <a:t> </a:t>
            </a:r>
            <a:r>
              <a:rPr lang="en-GB" sz="2400" dirty="0" err="1" smtClean="0"/>
              <a:t>jian</a:t>
            </a:r>
            <a:r>
              <a:rPr lang="en-GB" sz="2400" dirty="0" smtClean="0"/>
              <a:t> </a:t>
            </a:r>
            <a:r>
              <a:rPr lang="en-GB" sz="2400" dirty="0" err="1" smtClean="0"/>
              <a:t>wang</a:t>
            </a:r>
            <a:r>
              <a:rPr lang="en-GB" sz="2400" dirty="0" smtClean="0"/>
              <a:t> 		D</a:t>
            </a:r>
            <a:r>
              <a:rPr lang="en-GB" sz="2400" dirty="0"/>
              <a:t>’	</a:t>
            </a:r>
            <a:r>
              <a:rPr lang="en-GB" sz="2400" dirty="0" smtClean="0"/>
              <a:t>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</a:t>
            </a:r>
            <a:r>
              <a:rPr lang="en-GB" sz="2400" dirty="0" smtClean="0"/>
              <a:t>	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D</a:t>
            </a:r>
            <a:r>
              <a:rPr lang="en-GB" sz="2400" dirty="0"/>
              <a:t>		NP			V’	</a:t>
            </a:r>
            <a:r>
              <a:rPr lang="en-GB" sz="2400" dirty="0" smtClean="0"/>
              <a:t>			</a:t>
            </a:r>
            <a:r>
              <a:rPr lang="en-GB" sz="2400" dirty="0" err="1" smtClean="0"/>
              <a:t>shi</a:t>
            </a:r>
            <a:r>
              <a:rPr lang="en-GB" sz="2400" dirty="0" smtClean="0"/>
              <a:t> </a:t>
            </a:r>
            <a:r>
              <a:rPr lang="en-GB" sz="2400" baseline="-25000" dirty="0" err="1"/>
              <a:t>i</a:t>
            </a:r>
            <a:r>
              <a:rPr lang="en-GB" sz="2400" dirty="0"/>
              <a:t> 		Ø		</a:t>
            </a:r>
          </a:p>
          <a:p>
            <a:pPr marL="0" indent="0">
              <a:buNone/>
            </a:pPr>
            <a:r>
              <a:rPr lang="en-GB" sz="2400" dirty="0" smtClean="0"/>
              <a:t>			[</a:t>
            </a:r>
            <a:r>
              <a:rPr lang="en-GB" sz="2400" dirty="0" err="1"/>
              <a:t>i</a:t>
            </a:r>
            <a:r>
              <a:rPr lang="en-GB" sz="2400" dirty="0"/>
              <a:t>-D]	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[</a:t>
            </a:r>
            <a:r>
              <a:rPr lang="en-GB" sz="2400" dirty="0"/>
              <a:t>u-N]			</a:t>
            </a:r>
            <a:r>
              <a:rPr lang="en-GB" sz="2400" dirty="0" smtClean="0"/>
              <a:t>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[</a:t>
            </a:r>
            <a:r>
              <a:rPr lang="en-GB" sz="2400" dirty="0" err="1"/>
              <a:t>i</a:t>
            </a:r>
            <a:r>
              <a:rPr lang="en-GB" sz="2400" dirty="0"/>
              <a:t>-phi]			</a:t>
            </a:r>
            <a:r>
              <a:rPr lang="en-GB" sz="2400" dirty="0" smtClean="0"/>
              <a:t>	            </a:t>
            </a:r>
            <a:r>
              <a:rPr lang="en-GB" sz="2400" dirty="0" err="1" smtClean="0"/>
              <a:t>wo</a:t>
            </a:r>
            <a:r>
              <a:rPr lang="en-GB" sz="2400" dirty="0" smtClean="0"/>
              <a:t>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2915816" y="148478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115616" y="1916832"/>
            <a:ext cx="180020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915816" y="1916832"/>
            <a:ext cx="273630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317268" y="2348880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3851920" y="2348880"/>
            <a:ext cx="18002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652120" y="2348880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851920" y="3212976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27504" y="3212976"/>
            <a:ext cx="92481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5652120" y="3212976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 flipH="1">
            <a:off x="2915816" y="4077072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3851920" y="4077072"/>
            <a:ext cx="90010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 flipH="1">
            <a:off x="6527504" y="5013176"/>
            <a:ext cx="92481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7452320" y="5013176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等腰三角形 35"/>
          <p:cNvSpPr/>
          <p:nvPr/>
        </p:nvSpPr>
        <p:spPr>
          <a:xfrm>
            <a:off x="32352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等腰三角形 36"/>
          <p:cNvSpPr/>
          <p:nvPr/>
        </p:nvSpPr>
        <p:spPr>
          <a:xfrm>
            <a:off x="7308304" y="580526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71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-36512" y="1124744"/>
            <a:ext cx="9144000" cy="5733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3b)</a:t>
            </a:r>
            <a:r>
              <a:rPr lang="en-GB" sz="2400" dirty="0"/>
              <a:t>		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>
                <a:effectLst/>
              </a:rPr>
              <a:t>       </a:t>
            </a:r>
            <a:r>
              <a:rPr lang="en-GB" sz="2400" dirty="0"/>
              <a:t>		</a:t>
            </a:r>
            <a:r>
              <a:rPr lang="en-GB" sz="2400" dirty="0" smtClean="0"/>
              <a:t>	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</a:t>
            </a:r>
            <a:r>
              <a:rPr lang="en-GB" sz="2400" dirty="0"/>
              <a:t>		</a:t>
            </a:r>
            <a:r>
              <a:rPr lang="en-GB" sz="2400" dirty="0" smtClean="0"/>
              <a:t>		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en-GB" sz="2400" dirty="0" smtClean="0"/>
              <a:t>    </a:t>
            </a:r>
          </a:p>
          <a:p>
            <a:pPr marL="0" indent="0">
              <a:buNone/>
            </a:pPr>
            <a:r>
              <a:rPr lang="en-GB" sz="2400" dirty="0" smtClean="0"/>
              <a:t>	</a:t>
            </a:r>
            <a:r>
              <a:rPr lang="en-GB" sz="2400" dirty="0"/>
              <a:t>		</a:t>
            </a:r>
            <a:r>
              <a:rPr lang="en-GB" sz="2400" dirty="0" smtClean="0"/>
              <a:t>	DP	</a:t>
            </a:r>
            <a:r>
              <a:rPr lang="en-GB" sz="2400" dirty="0"/>
              <a:t>	</a:t>
            </a:r>
            <a:r>
              <a:rPr lang="en-GB" sz="2400" dirty="0" smtClean="0"/>
              <a:t>	T</a:t>
            </a:r>
            <a:r>
              <a:rPr lang="en-GB" sz="2400" dirty="0"/>
              <a:t>’</a:t>
            </a:r>
          </a:p>
          <a:p>
            <a:pPr marL="0" indent="0">
              <a:buNone/>
            </a:pPr>
            <a:r>
              <a:rPr lang="en-GB" sz="2400" dirty="0"/>
              <a:t> 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   			</a:t>
            </a:r>
            <a:r>
              <a:rPr lang="en-GB" sz="2400" dirty="0" err="1" smtClean="0"/>
              <a:t>qian</a:t>
            </a:r>
            <a:r>
              <a:rPr lang="en-GB" sz="2400" dirty="0" smtClean="0"/>
              <a:t> li </a:t>
            </a:r>
            <a:r>
              <a:rPr lang="en-GB" sz="2400" dirty="0" err="1" smtClean="0"/>
              <a:t>er</a:t>
            </a:r>
            <a:r>
              <a:rPr lang="en-GB" sz="2400" dirty="0" smtClean="0"/>
              <a:t> </a:t>
            </a:r>
            <a:r>
              <a:rPr lang="en-GB" sz="2400" dirty="0" err="1" smtClean="0"/>
              <a:t>jian</a:t>
            </a:r>
            <a:r>
              <a:rPr lang="en-GB" sz="2400" dirty="0" smtClean="0"/>
              <a:t> </a:t>
            </a:r>
            <a:r>
              <a:rPr lang="en-GB" sz="2400" dirty="0" err="1" smtClean="0"/>
              <a:t>wang</a:t>
            </a:r>
            <a:r>
              <a:rPr lang="en-GB" sz="2400" dirty="0" smtClean="0"/>
              <a:t> 	T</a:t>
            </a:r>
            <a:r>
              <a:rPr lang="en-GB" sz="2400" dirty="0"/>
              <a:t>		VP</a:t>
            </a:r>
          </a:p>
          <a:p>
            <a:pPr marL="0" indent="0">
              <a:buNone/>
            </a:pPr>
            <a:r>
              <a:rPr lang="en-GB" sz="2400" dirty="0"/>
              <a:t>				</a:t>
            </a:r>
            <a:r>
              <a:rPr lang="en-GB" sz="2400" dirty="0" smtClean="0"/>
              <a:t>		</a:t>
            </a:r>
            <a:r>
              <a:rPr lang="en-GB" sz="2400" dirty="0" err="1" smtClean="0"/>
              <a:t>shi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			</a:t>
            </a:r>
            <a:r>
              <a:rPr lang="en-GB" sz="2400" dirty="0"/>
              <a:t>			</a:t>
            </a:r>
            <a:r>
              <a:rPr lang="en-GB" sz="2400" dirty="0" smtClean="0"/>
              <a:t>[</a:t>
            </a:r>
            <a:r>
              <a:rPr lang="en-GB" sz="2400" dirty="0" err="1" smtClean="0"/>
              <a:t>i</a:t>
            </a:r>
            <a:r>
              <a:rPr lang="en-GB" sz="2400" dirty="0" smtClean="0"/>
              <a:t>-T]</a:t>
            </a:r>
            <a:r>
              <a:rPr lang="en-GB" sz="2400" dirty="0"/>
              <a:t>		V’	</a:t>
            </a:r>
            <a:r>
              <a:rPr lang="en-GB" sz="2400" dirty="0" smtClean="0"/>
              <a:t>			 </a:t>
            </a:r>
            <a:r>
              <a:rPr lang="en-GB" sz="2400" dirty="0"/>
              <a:t>			</a:t>
            </a:r>
            <a:r>
              <a:rPr lang="en-GB" sz="2400" dirty="0" smtClean="0"/>
              <a:t>[u-phi]</a:t>
            </a: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 smtClean="0"/>
              <a:t>			</a:t>
            </a:r>
            <a:r>
              <a:rPr lang="en-GB" sz="2400" dirty="0"/>
              <a:t>				</a:t>
            </a:r>
            <a:r>
              <a:rPr lang="en-GB" sz="2400" dirty="0" smtClean="0"/>
              <a:t>V</a:t>
            </a:r>
            <a:r>
              <a:rPr lang="en-GB" sz="2400" dirty="0"/>
              <a:t>	</a:t>
            </a:r>
            <a:r>
              <a:rPr lang="en-GB" sz="2400" dirty="0" smtClean="0"/>
              <a:t>        NP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	Ø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            </a:t>
            </a:r>
            <a:r>
              <a:rPr lang="en-GB" sz="2400" dirty="0" smtClean="0"/>
              <a:t>		</a:t>
            </a:r>
            <a:r>
              <a:rPr lang="en-GB" sz="2400" dirty="0"/>
              <a:t>			</a:t>
            </a:r>
            <a:r>
              <a:rPr lang="en-GB" sz="2400" dirty="0" smtClean="0"/>
              <a:t>	            wo </a:t>
            </a:r>
            <a:r>
              <a:rPr lang="en-GB" sz="2400" dirty="0" err="1"/>
              <a:t>suo</a:t>
            </a:r>
            <a:r>
              <a:rPr lang="en-GB" sz="2400" dirty="0"/>
              <a:t> </a:t>
            </a:r>
            <a:r>
              <a:rPr lang="en-GB" sz="2400" dirty="0" err="1"/>
              <a:t>yu</a:t>
            </a:r>
            <a:r>
              <a:rPr lang="en-GB" sz="2400" dirty="0"/>
              <a:t> ye</a:t>
            </a:r>
          </a:p>
          <a:p>
            <a:pPr marL="0" indent="0">
              <a:buNone/>
            </a:pPr>
            <a:endParaRPr lang="en-GB" sz="2400" dirty="0"/>
          </a:p>
        </p:txBody>
      </p:sp>
      <p:cxnSp>
        <p:nvCxnSpPr>
          <p:cNvPr id="6" name="直線接點 5"/>
          <p:cNvCxnSpPr/>
          <p:nvPr/>
        </p:nvCxnSpPr>
        <p:spPr>
          <a:xfrm flipH="1">
            <a:off x="3851920" y="2348880"/>
            <a:ext cx="180020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5652120" y="2348880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5652120" y="3212976"/>
            <a:ext cx="792088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6444208" y="3212976"/>
            <a:ext cx="1008112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7452320" y="40770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6444208" y="5013176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7452320" y="5013176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等腰三角形 18"/>
          <p:cNvSpPr/>
          <p:nvPr/>
        </p:nvSpPr>
        <p:spPr>
          <a:xfrm>
            <a:off x="2843808" y="3212976"/>
            <a:ext cx="208823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等腰三角形 19"/>
          <p:cNvSpPr/>
          <p:nvPr/>
        </p:nvSpPr>
        <p:spPr>
          <a:xfrm>
            <a:off x="7308304" y="5805264"/>
            <a:ext cx="1440160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矩形 20"/>
          <p:cNvSpPr/>
          <p:nvPr/>
        </p:nvSpPr>
        <p:spPr>
          <a:xfrm>
            <a:off x="6588224" y="1109062"/>
            <a:ext cx="23940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r>
              <a:rPr lang="en-GB" sz="4000" dirty="0" smtClean="0"/>
              <a:t>:</a:t>
            </a:r>
          </a:p>
          <a:p>
            <a:r>
              <a:rPr lang="en-GB" sz="2400" dirty="0" smtClean="0"/>
              <a:t>fewer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 and</a:t>
            </a:r>
          </a:p>
          <a:p>
            <a:r>
              <a:rPr lang="en-GB" sz="2400" dirty="0" err="1" smtClean="0"/>
              <a:t>i</a:t>
            </a:r>
            <a:r>
              <a:rPr lang="en-GB" sz="2400" dirty="0" smtClean="0"/>
              <a:t>-phi &gt; u-phi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6046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Chinese </a:t>
            </a:r>
            <a:r>
              <a:rPr lang="en-GB" i="1" dirty="0" err="1" smtClean="0"/>
              <a:t>shi</a:t>
            </a:r>
            <a:r>
              <a:rPr lang="en-GB" i="1" dirty="0" smtClean="0"/>
              <a:t>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smtClean="0"/>
              <a:t>does not display ‘upward feature analysis’ either, since it holds features (</a:t>
            </a:r>
            <a:r>
              <a:rPr lang="en-GB" sz="2800" dirty="0" err="1" smtClean="0"/>
              <a:t>i</a:t>
            </a:r>
            <a:r>
              <a:rPr lang="en-GB" sz="2800" dirty="0" smtClean="0"/>
              <a:t>-T, u-phi) that are not re-analysed from below but implied by pragmatics (namely the fact that the original </a:t>
            </a:r>
            <a:r>
              <a:rPr lang="en-GB" sz="2800" dirty="0" err="1" smtClean="0"/>
              <a:t>equational</a:t>
            </a:r>
            <a:r>
              <a:rPr lang="en-GB" sz="2800" dirty="0" smtClean="0"/>
              <a:t> constructions imply that there is identity between the two nominal constituents, which makes Chinese </a:t>
            </a:r>
            <a:r>
              <a:rPr lang="en-GB" sz="2800" i="1" dirty="0" err="1" smtClean="0"/>
              <a:t>shi</a:t>
            </a:r>
            <a:r>
              <a:rPr lang="en-GB" sz="2800" i="1" dirty="0" smtClean="0"/>
              <a:t> </a:t>
            </a:r>
            <a:r>
              <a:rPr lang="en-GB" sz="2800" dirty="0" err="1" smtClean="0"/>
              <a:t>reanalyzable</a:t>
            </a:r>
            <a:r>
              <a:rPr lang="en-GB" sz="2800" dirty="0" smtClean="0"/>
              <a:t> as a copula verb). 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581128"/>
            <a:ext cx="822960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What does the lack of ‘upward feature analysis’ in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 mean?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3354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976465"/>
            <a:ext cx="8229600" cy="1900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500" b="1" dirty="0"/>
          </a:p>
        </p:txBody>
      </p:sp>
      <p:sp>
        <p:nvSpPr>
          <p:cNvPr id="5" name="矩形 4"/>
          <p:cNvSpPr/>
          <p:nvPr/>
        </p:nvSpPr>
        <p:spPr>
          <a:xfrm>
            <a:off x="467544" y="1318409"/>
            <a:ext cx="792088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It is a type of syntactic change which creates functional/grammatical elements (Campbell and </a:t>
            </a:r>
            <a:r>
              <a:rPr lang="en-GB" sz="2500" dirty="0" err="1" smtClean="0"/>
              <a:t>Janda</a:t>
            </a:r>
            <a:r>
              <a:rPr lang="en-GB" sz="2500" dirty="0" smtClean="0"/>
              <a:t> (2001)). </a:t>
            </a:r>
            <a:endParaRPr lang="en-GB" sz="25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39552" y="5128593"/>
            <a:ext cx="8229600" cy="1900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2500" dirty="0"/>
          </a:p>
        </p:txBody>
      </p:sp>
      <p:sp>
        <p:nvSpPr>
          <p:cNvPr id="7" name="矩形 6"/>
          <p:cNvSpPr/>
          <p:nvPr/>
        </p:nvSpPr>
        <p:spPr>
          <a:xfrm>
            <a:off x="539551" y="3900299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It occurs </a:t>
            </a:r>
            <a:r>
              <a:rPr lang="en-GB" sz="2500" dirty="0"/>
              <a:t>cross-linguistically (Heine et al (1991), </a:t>
            </a:r>
            <a:r>
              <a:rPr lang="en-GB" sz="2500" dirty="0" err="1"/>
              <a:t>Bybee</a:t>
            </a:r>
            <a:r>
              <a:rPr lang="en-GB" sz="2500" dirty="0"/>
              <a:t> et al (1994), Heine and </a:t>
            </a:r>
            <a:r>
              <a:rPr lang="en-GB" sz="2500" dirty="0" err="1"/>
              <a:t>Kuteva</a:t>
            </a:r>
            <a:r>
              <a:rPr lang="en-GB" sz="2500" dirty="0"/>
              <a:t> (2002</a:t>
            </a:r>
            <a:r>
              <a:rPr lang="en-GB" sz="2500" dirty="0" smtClean="0"/>
              <a:t>)), and this is due to the fact that it displays ‘structural simplification’ (R &amp; R (2003), van </a:t>
            </a:r>
            <a:r>
              <a:rPr lang="en-GB" sz="2500" dirty="0" err="1" smtClean="0"/>
              <a:t>Gelderen</a:t>
            </a:r>
            <a:r>
              <a:rPr lang="en-GB" sz="2500" dirty="0" smtClean="0"/>
              <a:t> (2004, 2011)).  </a:t>
            </a:r>
            <a:endParaRPr lang="en-GB" sz="2500" dirty="0"/>
          </a:p>
        </p:txBody>
      </p:sp>
      <p:sp>
        <p:nvSpPr>
          <p:cNvPr id="10" name="矩形 9"/>
          <p:cNvSpPr/>
          <p:nvPr/>
        </p:nvSpPr>
        <p:spPr>
          <a:xfrm>
            <a:off x="539551" y="2567088"/>
            <a:ext cx="7764771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As such, it provides a fantastic arena for investigating the properties of functional categories (Roberts and </a:t>
            </a:r>
            <a:r>
              <a:rPr lang="en-GB" sz="2500" dirty="0" err="1" smtClean="0"/>
              <a:t>Roussou</a:t>
            </a:r>
            <a:r>
              <a:rPr lang="en-GB" sz="2500" dirty="0" smtClean="0"/>
              <a:t> (R &amp; R) (2003:chapter 5)). 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315878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and ‘phonological weakening’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6816" y="2420888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/>
              <a:t>With ‘lateral </a:t>
            </a:r>
            <a:r>
              <a:rPr lang="en-GB" sz="2400" dirty="0" err="1"/>
              <a:t>grammaticalization</a:t>
            </a:r>
            <a:r>
              <a:rPr lang="en-GB" sz="2400" dirty="0"/>
              <a:t>’, however, the evidence for ‘phonological weakening’ and ‘</a:t>
            </a:r>
            <a:r>
              <a:rPr lang="en-GB" sz="2400" dirty="0" err="1"/>
              <a:t>univerbation</a:t>
            </a:r>
            <a:r>
              <a:rPr lang="en-GB" sz="2400" dirty="0"/>
              <a:t>’ is much harder to </a:t>
            </a:r>
            <a:r>
              <a:rPr lang="en-GB" sz="2400" dirty="0" smtClean="0"/>
              <a:t>find: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51154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 smtClean="0"/>
              <a:t>wo</a:t>
            </a:r>
            <a:r>
              <a:rPr lang="it-IT" sz="2400" dirty="0"/>
              <a:t>	shi	</a:t>
            </a:r>
            <a:r>
              <a:rPr lang="it-IT" sz="2400" dirty="0" smtClean="0"/>
              <a:t>zuotian</a:t>
            </a:r>
            <a:r>
              <a:rPr lang="it-IT" sz="2400" dirty="0"/>
              <a:t>	mai		piao	</a:t>
            </a:r>
            <a:r>
              <a:rPr lang="it-IT" sz="2400" dirty="0" smtClean="0"/>
              <a:t>de (tone 0)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ticket	DE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wo</a:t>
            </a:r>
            <a:r>
              <a:rPr lang="en-GB" sz="2400" dirty="0"/>
              <a:t>	</a:t>
            </a:r>
            <a:r>
              <a:rPr lang="en-GB" sz="2400" dirty="0" err="1"/>
              <a:t>shi</a:t>
            </a:r>
            <a:r>
              <a:rPr lang="en-GB" sz="2400" dirty="0"/>
              <a:t>	</a:t>
            </a:r>
            <a:r>
              <a:rPr lang="en-GB" sz="2400" dirty="0" err="1" smtClean="0"/>
              <a:t>zuotian</a:t>
            </a:r>
            <a:r>
              <a:rPr lang="en-GB" sz="2400" dirty="0"/>
              <a:t>	</a:t>
            </a:r>
            <a:r>
              <a:rPr lang="en-GB" sz="2400" dirty="0" err="1"/>
              <a:t>mai</a:t>
            </a:r>
            <a:r>
              <a:rPr lang="en-GB" sz="2400" dirty="0"/>
              <a:t>		</a:t>
            </a:r>
            <a:r>
              <a:rPr lang="en-GB" sz="2400" dirty="0" smtClean="0"/>
              <a:t>de (tone 0)   </a:t>
            </a:r>
            <a:r>
              <a:rPr lang="en-GB" sz="2400" dirty="0" err="1" smtClean="0"/>
              <a:t>piao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DE	</a:t>
            </a:r>
            <a:r>
              <a:rPr lang="en-GB" sz="2400" dirty="0" smtClean="0"/>
              <a:t>          ticket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‘It was yesterday that I bought the ticket.’</a:t>
            </a:r>
          </a:p>
        </p:txBody>
      </p:sp>
      <p:sp>
        <p:nvSpPr>
          <p:cNvPr id="5" name="矩形 4"/>
          <p:cNvSpPr/>
          <p:nvPr/>
        </p:nvSpPr>
        <p:spPr>
          <a:xfrm>
            <a:off x="539552" y="602128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There is no phonetic difference between these two </a:t>
            </a:r>
            <a:r>
              <a:rPr lang="en-GB" sz="2400" i="1" dirty="0" err="1" smtClean="0"/>
              <a:t>de</a:t>
            </a:r>
            <a:r>
              <a:rPr lang="en-GB" sz="2400" dirty="0" err="1" smtClean="0"/>
              <a:t>’s</a:t>
            </a:r>
            <a:r>
              <a:rPr lang="en-GB" sz="2400" dirty="0" smtClean="0"/>
              <a:t>, as far as I know (L1 Chinese speaker). </a:t>
            </a:r>
            <a:endParaRPr lang="en-GB" sz="2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74848" y="15673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‘Phonological weakening’ is one of the diagnostic traits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theory (Campbell and </a:t>
            </a:r>
            <a:r>
              <a:rPr lang="en-GB" sz="2400" dirty="0" err="1" smtClean="0"/>
              <a:t>Janda</a:t>
            </a:r>
            <a:r>
              <a:rPr lang="en-GB" sz="2400" dirty="0" smtClean="0"/>
              <a:t> (2001)).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434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 and ‘phonological weakening’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Similarly, copula verbs derived from pronouns are NOT ‘phonologically weakened’.  </a:t>
            </a:r>
            <a:endParaRPr lang="en-GB" sz="2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18864" y="22768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 find no evidence for copula verbs in </a:t>
            </a:r>
            <a:r>
              <a:rPr lang="en-GB" sz="2400" dirty="0" smtClean="0"/>
              <a:t>Li </a:t>
            </a:r>
            <a:r>
              <a:rPr lang="en-GB" sz="2400" dirty="0"/>
              <a:t>&amp; </a:t>
            </a:r>
            <a:r>
              <a:rPr lang="en-GB" sz="2400" dirty="0" smtClean="0"/>
              <a:t>Thompson </a:t>
            </a:r>
            <a:r>
              <a:rPr lang="en-GB" sz="2400" dirty="0"/>
              <a:t>(1977), </a:t>
            </a:r>
            <a:r>
              <a:rPr lang="en-GB" sz="2400" dirty="0" err="1"/>
              <a:t>Gildea</a:t>
            </a:r>
            <a:r>
              <a:rPr lang="en-GB" sz="2400" dirty="0"/>
              <a:t> (1993), Heine and </a:t>
            </a:r>
            <a:r>
              <a:rPr lang="en-GB" sz="2400" dirty="0" err="1"/>
              <a:t>Kuteva</a:t>
            </a:r>
            <a:r>
              <a:rPr lang="en-GB" sz="2400" dirty="0"/>
              <a:t> (2002:108-109) or Van </a:t>
            </a:r>
            <a:r>
              <a:rPr lang="en-GB" sz="2400" dirty="0" err="1"/>
              <a:t>Gelderen</a:t>
            </a:r>
            <a:r>
              <a:rPr lang="en-GB" sz="2400" dirty="0"/>
              <a:t> (2011:chapter 4) undergoing ‘phonological weakening’ or ‘</a:t>
            </a:r>
            <a:r>
              <a:rPr lang="en-GB" sz="2400" dirty="0" err="1"/>
              <a:t>univerbation</a:t>
            </a:r>
            <a:r>
              <a:rPr lang="en-GB" sz="2400" dirty="0" smtClean="0"/>
              <a:t>’.    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18864" y="371703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Chinese </a:t>
            </a:r>
            <a:r>
              <a:rPr lang="en-GB" sz="2400" i="1" dirty="0" err="1"/>
              <a:t>shi</a:t>
            </a:r>
            <a:r>
              <a:rPr lang="en-GB" sz="2400" i="1" dirty="0"/>
              <a:t> </a:t>
            </a:r>
            <a:r>
              <a:rPr lang="en-GB" sz="2400" dirty="0"/>
              <a:t>is still toned (tone 4) in modern </a:t>
            </a:r>
            <a:r>
              <a:rPr lang="en-GB" sz="2400" dirty="0" smtClean="0"/>
              <a:t>Mandarin, </a:t>
            </a:r>
            <a:r>
              <a:rPr lang="en-GB" sz="2400" dirty="0"/>
              <a:t>as far as I know. </a:t>
            </a:r>
            <a:r>
              <a:rPr lang="en-GB" sz="2400" dirty="0" smtClean="0"/>
              <a:t>Two </a:t>
            </a:r>
            <a:r>
              <a:rPr lang="en-GB" sz="2400" dirty="0"/>
              <a:t>anonymous L1 speakers of Palestinian </a:t>
            </a:r>
            <a:r>
              <a:rPr lang="en-GB" sz="2400" dirty="0" smtClean="0"/>
              <a:t>Arabic (</a:t>
            </a:r>
            <a:r>
              <a:rPr lang="en-GB" sz="2400" i="1" dirty="0" err="1" smtClean="0"/>
              <a:t>hiyye</a:t>
            </a:r>
            <a:r>
              <a:rPr lang="en-GB" sz="2400" i="1" dirty="0" smtClean="0"/>
              <a:t> </a:t>
            </a:r>
            <a:r>
              <a:rPr lang="en-GB" sz="2400" dirty="0"/>
              <a:t>and </a:t>
            </a:r>
            <a:r>
              <a:rPr lang="en-GB" sz="2400" i="1" dirty="0" err="1" smtClean="0"/>
              <a:t>huwwe</a:t>
            </a:r>
            <a:r>
              <a:rPr lang="en-GB" sz="2400" i="1" dirty="0" smtClean="0"/>
              <a:t>) </a:t>
            </a:r>
            <a:r>
              <a:rPr lang="en-GB" sz="2400" dirty="0"/>
              <a:t>(L &amp; T (1977:431-433</a:t>
            </a:r>
            <a:r>
              <a:rPr lang="en-GB" sz="2400" dirty="0" smtClean="0"/>
              <a:t>)), one Polish speaker (</a:t>
            </a:r>
            <a:r>
              <a:rPr lang="en-GB" sz="2400" i="1" dirty="0" smtClean="0"/>
              <a:t>to) </a:t>
            </a:r>
            <a:r>
              <a:rPr lang="en-GB" sz="2400" dirty="0"/>
              <a:t>(van </a:t>
            </a:r>
            <a:r>
              <a:rPr lang="en-GB" sz="2400" dirty="0" err="1"/>
              <a:t>Gelderen</a:t>
            </a:r>
            <a:r>
              <a:rPr lang="en-GB" sz="2400" dirty="0"/>
              <a:t> (2011:134-135))</a:t>
            </a:r>
            <a:r>
              <a:rPr lang="en-GB" sz="2400" i="1" dirty="0"/>
              <a:t>, </a:t>
            </a:r>
            <a:r>
              <a:rPr lang="en-GB" sz="2400" dirty="0"/>
              <a:t>t</a:t>
            </a:r>
            <a:r>
              <a:rPr lang="en-GB" sz="2400" dirty="0" smtClean="0"/>
              <a:t>wo </a:t>
            </a:r>
            <a:r>
              <a:rPr lang="en-GB" sz="2400" dirty="0"/>
              <a:t>Russian </a:t>
            </a:r>
            <a:r>
              <a:rPr lang="en-GB" sz="2400" dirty="0" smtClean="0"/>
              <a:t>speakers (</a:t>
            </a:r>
            <a:r>
              <a:rPr lang="en-GB" sz="2400" i="1" dirty="0" err="1" smtClean="0"/>
              <a:t>eto</a:t>
            </a:r>
            <a:r>
              <a:rPr lang="en-GB" sz="2400" dirty="0"/>
              <a:t>)</a:t>
            </a:r>
            <a:r>
              <a:rPr lang="en-GB" sz="2400" i="1" dirty="0" smtClean="0"/>
              <a:t> </a:t>
            </a:r>
            <a:r>
              <a:rPr lang="en-GB" sz="2400" dirty="0"/>
              <a:t>(van </a:t>
            </a:r>
            <a:r>
              <a:rPr lang="en-GB" sz="2400" dirty="0" err="1"/>
              <a:t>Gelderen</a:t>
            </a:r>
            <a:r>
              <a:rPr lang="en-GB" sz="2400" dirty="0"/>
              <a:t> (2011:134-135)), </a:t>
            </a:r>
            <a:r>
              <a:rPr lang="en-GB" sz="2400" dirty="0" smtClean="0"/>
              <a:t>and one Hebrew speaker (</a:t>
            </a:r>
            <a:r>
              <a:rPr lang="en-GB" sz="2400" i="1" dirty="0" err="1" smtClean="0"/>
              <a:t>hu</a:t>
            </a:r>
            <a:r>
              <a:rPr lang="en-GB" sz="2400" i="1" dirty="0" smtClean="0"/>
              <a:t> </a:t>
            </a:r>
            <a:r>
              <a:rPr lang="en-GB" sz="2400" dirty="0"/>
              <a:t>and </a:t>
            </a:r>
            <a:r>
              <a:rPr lang="en-GB" sz="2400" i="1" dirty="0" err="1" smtClean="0"/>
              <a:t>ze</a:t>
            </a:r>
            <a:r>
              <a:rPr lang="en-GB" sz="2400" dirty="0" smtClean="0"/>
              <a:t>)</a:t>
            </a:r>
            <a:r>
              <a:rPr lang="en-GB" sz="2400" i="1" dirty="0" smtClean="0"/>
              <a:t> </a:t>
            </a:r>
            <a:r>
              <a:rPr lang="en-GB" sz="2400" dirty="0"/>
              <a:t>(L &amp; T (1977:427-431</a:t>
            </a:r>
            <a:r>
              <a:rPr lang="en-GB" sz="2400" dirty="0" smtClean="0"/>
              <a:t>)) inform </a:t>
            </a:r>
            <a:r>
              <a:rPr lang="en-GB" sz="2400" dirty="0"/>
              <a:t>me that their </a:t>
            </a:r>
            <a:r>
              <a:rPr lang="en-GB" sz="2400" dirty="0" smtClean="0"/>
              <a:t>pronunciation </a:t>
            </a:r>
            <a:r>
              <a:rPr lang="en-GB" sz="2400" dirty="0"/>
              <a:t>of these words as pronouns and as copulas is the same.   </a:t>
            </a:r>
          </a:p>
        </p:txBody>
      </p:sp>
    </p:spTree>
    <p:extLst>
      <p:ext uri="{BB962C8B-B14F-4D97-AF65-F5344CB8AC3E}">
        <p14:creationId xmlns:p14="http://schemas.microsoft.com/office/powerpoint/2010/main" val="369418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‘Phonological weakening’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R &amp; R (2003:218-234) argue that functional categories (e.g. D, T, C) are inherently weak in terms of Phonological Form (PF), yet the lack of ‘phonological weakening’ in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(D &gt; T) suggests that functional categories (e.g. T) are not necessarily weak in terms of PF. 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0074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‘Phonological weakening’ in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could alternatively be seen as the result of ‘upward feature analysis’, which is the underlying trait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(see slide 7). </a:t>
            </a:r>
            <a:endParaRPr lang="en-GB" sz="2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0770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The lack of ‘upward feature analysis’ in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does not entail ‘phonological weakening’. </a:t>
            </a:r>
            <a:endParaRPr lang="en-GB" sz="2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48691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This is intuitively sound, since ‘upward feature analysis’ leads to some kind of ‘syntactic compression’ and hence to ‘phonological weakening’.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’, however, does not display such ‘upward feature analysis’ and hence no ‘phonological weakening’.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56416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‘it (‘lateral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’) does not follow from the principles and mechanisms established by Roberts and </a:t>
            </a:r>
            <a:r>
              <a:rPr lang="en-GB" sz="2400" dirty="0" err="1" smtClean="0"/>
              <a:t>Roussou</a:t>
            </a:r>
            <a:r>
              <a:rPr lang="en-GB" sz="2400" dirty="0" smtClean="0"/>
              <a:t> (2003), nor from the cartographic approach (i.e. Cinque’s hierarchy) adopted by Roberts in this volume (Roberts (2010))’ (V &amp; B (2010:293))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‘This is problematic, since, if both ‘upward’ and ‘sideways’ types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exist, then we still need to seek the generalization that accounts for them, or else conclude that there is not after all a unified phenomenon from the point of view of UG.’ (V &amp; B (2010:293))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378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defend R &amp; R (2003) </a:t>
            </a:r>
            <a:r>
              <a:rPr lang="en-GB" sz="2400" dirty="0" smtClean="0"/>
              <a:t>by </a:t>
            </a:r>
            <a:r>
              <a:rPr lang="en-GB" sz="2400" dirty="0"/>
              <a:t>pointing out that V &amp; B have misinterpreted R &amp; R’s mechanisms that define ‘simplicity’. ‘Simplicity</a:t>
            </a:r>
            <a:r>
              <a:rPr lang="en-GB" sz="2400" dirty="0" smtClean="0"/>
              <a:t>’, as </a:t>
            </a:r>
            <a:r>
              <a:rPr lang="en-GB" sz="2400" dirty="0"/>
              <a:t>defined by R &amp; R </a:t>
            </a:r>
            <a:r>
              <a:rPr lang="en-GB" sz="2400" dirty="0" smtClean="0"/>
              <a:t>(2003) and van </a:t>
            </a:r>
            <a:r>
              <a:rPr lang="en-GB" sz="2400" dirty="0" err="1" smtClean="0"/>
              <a:t>Gelderen</a:t>
            </a:r>
            <a:r>
              <a:rPr lang="en-GB" sz="2400" dirty="0" smtClean="0"/>
              <a:t> (2011) , accounts </a:t>
            </a:r>
            <a:r>
              <a:rPr lang="en-GB" sz="2400" dirty="0"/>
              <a:t>for the </a:t>
            </a:r>
            <a:r>
              <a:rPr lang="en-GB" sz="2400" dirty="0" smtClean="0"/>
              <a:t>‘cross-linguistic </a:t>
            </a:r>
            <a:r>
              <a:rPr lang="en-GB" sz="2400" dirty="0"/>
              <a:t>distribution’ of </a:t>
            </a:r>
            <a:r>
              <a:rPr lang="en-GB" sz="2400" dirty="0" smtClean="0"/>
              <a:t>‘</a:t>
            </a:r>
            <a:r>
              <a:rPr lang="en-GB" sz="2400" dirty="0"/>
              <a:t>lateral </a:t>
            </a:r>
            <a:r>
              <a:rPr lang="en-GB" sz="2400" dirty="0" err="1"/>
              <a:t>grammaticalization</a:t>
            </a:r>
            <a:r>
              <a:rPr lang="en-GB" sz="2400" dirty="0"/>
              <a:t>’. 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7275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Furthermore, these structural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 </a:t>
            </a:r>
            <a:r>
              <a:rPr lang="en-GB" sz="2400" dirty="0" smtClean="0"/>
              <a:t>(namely the lack of ‘upward feature analysis’ in the latter) allow </a:t>
            </a:r>
            <a:r>
              <a:rPr lang="en-GB" sz="2400" dirty="0"/>
              <a:t>us to account for the fine empirical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 (namely </a:t>
            </a:r>
            <a:r>
              <a:rPr lang="en-GB" sz="2400" dirty="0"/>
              <a:t>the lack of ‘phonological weakening</a:t>
            </a:r>
            <a:r>
              <a:rPr lang="en-GB" sz="2400" dirty="0" smtClean="0"/>
              <a:t>’ in the latter).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5544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There are therefore </a:t>
            </a:r>
            <a:r>
              <a:rPr lang="en-GB" sz="2800" dirty="0" err="1" smtClean="0"/>
              <a:t>featural</a:t>
            </a:r>
            <a:r>
              <a:rPr lang="en-GB" sz="2800" dirty="0" smtClean="0"/>
              <a:t> similarities and differences between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and ‘lateral’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.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Both display ‘structural simplification’, which accounts for their cross-linguistic distribution. 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46856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Yet while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displays ‘upward feature analysis’, ‘lateral’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does not. 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46856" y="42316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In ‘lateral’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, features from one functional category (</a:t>
            </a:r>
            <a:r>
              <a:rPr lang="en-GB" sz="2800" dirty="0" err="1" smtClean="0"/>
              <a:t>i</a:t>
            </a:r>
            <a:r>
              <a:rPr lang="en-GB" sz="2800" dirty="0" smtClean="0"/>
              <a:t>-D) are re-analysed as another (</a:t>
            </a:r>
            <a:r>
              <a:rPr lang="en-GB" sz="2800" dirty="0" err="1" smtClean="0"/>
              <a:t>i</a:t>
            </a:r>
            <a:r>
              <a:rPr lang="en-GB" sz="2800" dirty="0" smtClean="0"/>
              <a:t>-T).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395536" y="545576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The resultant functional features are therefore gained, since it is not in the original ‘cue’. This new feature </a:t>
            </a:r>
            <a:r>
              <a:rPr lang="en-GB" sz="2800" smtClean="0"/>
              <a:t>further prohibits weakening. 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751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‘Lateral’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39552" y="1340768"/>
            <a:ext cx="8229600" cy="1900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500" dirty="0" smtClean="0"/>
              <a:t>‘Lateral’ </a:t>
            </a:r>
            <a:r>
              <a:rPr lang="en-GB" sz="2500" dirty="0" err="1" smtClean="0"/>
              <a:t>grammaticalization</a:t>
            </a:r>
            <a:r>
              <a:rPr lang="en-GB" sz="2500" dirty="0" smtClean="0"/>
              <a:t> refers to a change in which one functional category (D) is re-analysed as another (T) (hence ‘lateral’ (Simpson and Wu (S &amp; W) (2002), Wu (2004)). </a:t>
            </a:r>
            <a:endParaRPr lang="en-GB" sz="25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91955" y="2620072"/>
            <a:ext cx="8229600" cy="19008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500" dirty="0" smtClean="0"/>
              <a:t>This change also displays ‘structural simplification’, yet it does not display ‘upward feature analysis’ (R &amp; R (2003:200)).  </a:t>
            </a:r>
            <a:endParaRPr lang="en-GB" sz="2500" dirty="0"/>
          </a:p>
        </p:txBody>
      </p:sp>
      <p:sp>
        <p:nvSpPr>
          <p:cNvPr id="6" name="矩形 5"/>
          <p:cNvSpPr/>
          <p:nvPr/>
        </p:nvSpPr>
        <p:spPr>
          <a:xfrm>
            <a:off x="591955" y="3573016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While </a:t>
            </a:r>
            <a:r>
              <a:rPr lang="en-GB" sz="2500" dirty="0" err="1" smtClean="0"/>
              <a:t>grammaticalization</a:t>
            </a:r>
            <a:r>
              <a:rPr lang="en-GB" sz="2500" dirty="0" smtClean="0"/>
              <a:t> regularly gives rise to weakening (‘phonological weakening’, ‘</a:t>
            </a:r>
            <a:r>
              <a:rPr lang="en-GB" sz="2500" dirty="0" err="1" smtClean="0"/>
              <a:t>univerbation</a:t>
            </a:r>
            <a:r>
              <a:rPr lang="en-GB" sz="2500" dirty="0" smtClean="0"/>
              <a:t>’, ‘semantic bleaching’) (Campbell and </a:t>
            </a:r>
            <a:r>
              <a:rPr lang="en-GB" sz="2500" dirty="0" err="1" smtClean="0"/>
              <a:t>Janda</a:t>
            </a:r>
            <a:r>
              <a:rPr lang="en-GB" sz="2500" dirty="0" smtClean="0"/>
              <a:t> (2001)), ‘lateral’ </a:t>
            </a:r>
            <a:r>
              <a:rPr lang="en-GB" sz="2500" dirty="0" err="1" smtClean="0"/>
              <a:t>grammaticalization</a:t>
            </a:r>
            <a:r>
              <a:rPr lang="en-GB" sz="2500" dirty="0" smtClean="0"/>
              <a:t> does not (</a:t>
            </a:r>
            <a:r>
              <a:rPr lang="en-GB" sz="2500" dirty="0" err="1" smtClean="0"/>
              <a:t>Tse</a:t>
            </a:r>
            <a:r>
              <a:rPr lang="en-GB" sz="2500" dirty="0" smtClean="0"/>
              <a:t> (2011, 2012, 2013a, b, c)). </a:t>
            </a:r>
            <a:endParaRPr lang="en-GB" sz="2500" dirty="0"/>
          </a:p>
        </p:txBody>
      </p:sp>
      <p:sp>
        <p:nvSpPr>
          <p:cNvPr id="7" name="矩形 6"/>
          <p:cNvSpPr/>
          <p:nvPr/>
        </p:nvSpPr>
        <p:spPr>
          <a:xfrm>
            <a:off x="591955" y="5241771"/>
            <a:ext cx="792088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‘Lateral’ </a:t>
            </a:r>
            <a:r>
              <a:rPr lang="en-GB" sz="2500" dirty="0" err="1" smtClean="0"/>
              <a:t>grammaticalization</a:t>
            </a:r>
            <a:r>
              <a:rPr lang="en-GB" sz="2500" dirty="0" smtClean="0"/>
              <a:t> hence provides new insights into the nature of functional categories, since t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9469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Syntactic change and Minimalism 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7504" y="1556792"/>
            <a:ext cx="806489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Lightfoot (1991:chapter 1, 1999:chapters 3 and 4, 2006:10-15, 88-89</a:t>
            </a:r>
            <a:r>
              <a:rPr lang="en-GB" sz="2800" dirty="0" smtClean="0"/>
              <a:t>)): grammar </a:t>
            </a:r>
            <a:r>
              <a:rPr lang="en-GB" sz="2800" dirty="0"/>
              <a:t>is moulded during first language acquisition, </a:t>
            </a:r>
            <a:endParaRPr lang="en-GB" sz="2800" dirty="0" smtClean="0"/>
          </a:p>
        </p:txBody>
      </p:sp>
      <p:sp>
        <p:nvSpPr>
          <p:cNvPr id="6" name="矩形 5"/>
          <p:cNvSpPr/>
          <p:nvPr/>
        </p:nvSpPr>
        <p:spPr>
          <a:xfrm>
            <a:off x="3203848" y="240172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and this is the locus for language change</a:t>
            </a:r>
            <a:endParaRPr lang="en-GB" sz="2800" dirty="0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179512" y="2924944"/>
            <a:ext cx="8229600" cy="154076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Lightfoot (1999:18): ‘this model of acquisition provides far more</a:t>
            </a:r>
          </a:p>
        </p:txBody>
      </p:sp>
      <p:sp>
        <p:nvSpPr>
          <p:cNvPr id="9" name="矩形 8"/>
          <p:cNvSpPr/>
          <p:nvPr/>
        </p:nvSpPr>
        <p:spPr>
          <a:xfrm>
            <a:off x="3203848" y="3293072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CONTINGENT</a:t>
            </a:r>
            <a:endParaRPr lang="en-GB" sz="3200" b="1" dirty="0"/>
          </a:p>
        </p:txBody>
      </p:sp>
      <p:sp>
        <p:nvSpPr>
          <p:cNvPr id="10" name="矩形 9"/>
          <p:cNvSpPr/>
          <p:nvPr/>
        </p:nvSpPr>
        <p:spPr>
          <a:xfrm>
            <a:off x="539552" y="3338989"/>
            <a:ext cx="79377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			     explanations of change than are common in the literature…’ </a:t>
            </a:r>
            <a:endParaRPr lang="en-GB" sz="2800" dirty="0"/>
          </a:p>
        </p:txBody>
      </p:sp>
      <p:sp>
        <p:nvSpPr>
          <p:cNvPr id="11" name="內容版面配置區 3"/>
          <p:cNvSpPr txBox="1">
            <a:spLocks/>
          </p:cNvSpPr>
          <p:nvPr/>
        </p:nvSpPr>
        <p:spPr>
          <a:xfrm>
            <a:off x="179512" y="4203085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Lightfoot’s model predicts that language evolution should be in the form of </a:t>
            </a:r>
            <a:endParaRPr lang="en-GB" sz="2800" dirty="0"/>
          </a:p>
        </p:txBody>
      </p:sp>
      <p:sp>
        <p:nvSpPr>
          <p:cNvPr id="12" name="矩形 11"/>
          <p:cNvSpPr/>
          <p:nvPr/>
        </p:nvSpPr>
        <p:spPr>
          <a:xfrm>
            <a:off x="2843808" y="5589240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Random walks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88813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 build="p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412776"/>
            <a:ext cx="3672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Problematic</a:t>
            </a:r>
            <a:endParaRPr lang="en-GB" sz="2800" b="1" dirty="0"/>
          </a:p>
        </p:txBody>
      </p:sp>
      <p:sp>
        <p:nvSpPr>
          <p:cNvPr id="5" name="矩形 4"/>
          <p:cNvSpPr/>
          <p:nvPr/>
        </p:nvSpPr>
        <p:spPr>
          <a:xfrm>
            <a:off x="899592" y="2120662"/>
            <a:ext cx="64807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</a:t>
            </a:r>
            <a:r>
              <a:rPr lang="en-GB" sz="2800" dirty="0"/>
              <a:t>occurs cross-linguistically, as </a:t>
            </a:r>
            <a:r>
              <a:rPr lang="en-GB" sz="2800" dirty="0" smtClean="0"/>
              <a:t>it is attested </a:t>
            </a:r>
            <a:r>
              <a:rPr lang="en-GB" sz="2800" dirty="0"/>
              <a:t>in </a:t>
            </a:r>
            <a:r>
              <a:rPr lang="en-GB" sz="2800" dirty="0" smtClean="0"/>
              <a:t>many typologically different languages (Heine </a:t>
            </a:r>
            <a:r>
              <a:rPr lang="en-GB" sz="2800" dirty="0"/>
              <a:t>and </a:t>
            </a:r>
            <a:r>
              <a:rPr lang="en-GB" sz="2800" dirty="0" err="1"/>
              <a:t>Kuteva</a:t>
            </a:r>
            <a:r>
              <a:rPr lang="en-GB" sz="2800" dirty="0"/>
              <a:t> (2002)) </a:t>
            </a:r>
          </a:p>
          <a:p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928990" y="4276546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/>
              <a:t> </a:t>
            </a:r>
            <a:r>
              <a:rPr lang="en-GB" sz="2800" dirty="0" smtClean="0"/>
              <a:t>is NOT a case of ‘random walk’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928990" y="5358628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Is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incompatible with Minimalism?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753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 &amp; R) (2003)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Roberts and </a:t>
            </a:r>
            <a:r>
              <a:rPr lang="en-GB" sz="2800" dirty="0" err="1"/>
              <a:t>Roussou</a:t>
            </a:r>
            <a:r>
              <a:rPr lang="en-GB" sz="2800" dirty="0"/>
              <a:t> (R &amp; R) (2003:2): ‘… structural simplification is a natural mechanism of </a:t>
            </a:r>
            <a:r>
              <a:rPr lang="en-GB" sz="2800" dirty="0" smtClean="0"/>
              <a:t>change… it </a:t>
            </a:r>
            <a:r>
              <a:rPr lang="en-GB" sz="2800" dirty="0"/>
              <a:t>(</a:t>
            </a:r>
            <a:r>
              <a:rPr lang="en-GB" sz="2800" dirty="0" err="1"/>
              <a:t>grammaticalization</a:t>
            </a:r>
            <a:r>
              <a:rPr lang="en-GB" sz="2800" dirty="0"/>
              <a:t>) is </a:t>
            </a:r>
            <a:r>
              <a:rPr lang="en-GB" sz="2800" dirty="0" err="1"/>
              <a:t>categorial</a:t>
            </a:r>
            <a:r>
              <a:rPr lang="en-GB" sz="2800" dirty="0"/>
              <a:t> reanalysis which creates new </a:t>
            </a:r>
            <a:r>
              <a:rPr lang="en-GB" sz="2800" dirty="0" smtClean="0"/>
              <a:t>functional material, </a:t>
            </a:r>
            <a:r>
              <a:rPr lang="en-GB" sz="2800" dirty="0"/>
              <a:t>and that this reanalysis always involves structural simplification.’  </a:t>
            </a:r>
          </a:p>
          <a:p>
            <a:endParaRPr lang="en-GB" sz="20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323528" y="4413762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i.e.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always involves structural simplification, </a:t>
            </a:r>
            <a:endParaRPr lang="en-GB" sz="2000" dirty="0"/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323528" y="4852317"/>
            <a:ext cx="8229600" cy="9541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                          and since structural simplification is a natural type of change, </a:t>
            </a:r>
            <a:endParaRPr lang="en-GB" sz="2000" dirty="0"/>
          </a:p>
        </p:txBody>
      </p:sp>
      <p:sp>
        <p:nvSpPr>
          <p:cNvPr id="7" name="內容版面配置區 3"/>
          <p:cNvSpPr txBox="1">
            <a:spLocks/>
          </p:cNvSpPr>
          <p:nvPr/>
        </p:nvSpPr>
        <p:spPr>
          <a:xfrm>
            <a:off x="302840" y="5661248"/>
            <a:ext cx="8229600" cy="523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can occur naturally</a:t>
            </a:r>
            <a:endParaRPr lang="en-GB" sz="2000" dirty="0"/>
          </a:p>
        </p:txBody>
      </p:sp>
      <p:sp>
        <p:nvSpPr>
          <p:cNvPr id="3" name="矩形 2"/>
          <p:cNvSpPr/>
          <p:nvPr/>
        </p:nvSpPr>
        <p:spPr>
          <a:xfrm>
            <a:off x="651048" y="6184468"/>
            <a:ext cx="3488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i.e. cross-linguistically.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3303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‘Structural simplification’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 &amp; R (2003:201): a structural representation … is 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27584" y="1249596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/>
              <a:t>simpler</a:t>
            </a:r>
            <a:endParaRPr lang="en-GB" sz="28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1609636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    than an alternative representation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841902" y="1988840"/>
            <a:ext cx="77625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iff</a:t>
            </a:r>
            <a:r>
              <a:rPr lang="en-GB" sz="2800" dirty="0" smtClean="0"/>
              <a:t> it contains </a:t>
            </a:r>
            <a:r>
              <a:rPr lang="en-GB" sz="2800" b="1" dirty="0" smtClean="0"/>
              <a:t>fewer formal feature </a:t>
            </a:r>
            <a:r>
              <a:rPr lang="en-GB" sz="2800" b="1" dirty="0" err="1" smtClean="0"/>
              <a:t>syncretisms</a:t>
            </a:r>
            <a:r>
              <a:rPr lang="en-GB" sz="2800" dirty="0" smtClean="0"/>
              <a:t>’ </a:t>
            </a:r>
          </a:p>
          <a:p>
            <a:r>
              <a:rPr lang="en-GB" sz="2800" dirty="0" smtClean="0"/>
              <a:t>(my bold)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899592" y="2764085"/>
            <a:ext cx="7560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</a:t>
            </a:r>
            <a:r>
              <a:rPr lang="en-GB" sz="2800" dirty="0"/>
              <a:t>&amp; </a:t>
            </a:r>
            <a:r>
              <a:rPr lang="en-GB" sz="2800" dirty="0" smtClean="0"/>
              <a:t>R </a:t>
            </a:r>
            <a:r>
              <a:rPr lang="en-GB" sz="2800" dirty="0"/>
              <a:t>(</a:t>
            </a:r>
            <a:r>
              <a:rPr lang="en-GB" sz="2800" dirty="0" smtClean="0"/>
              <a:t>2003:201): </a:t>
            </a:r>
            <a:r>
              <a:rPr lang="en-GB" sz="2800" dirty="0"/>
              <a:t>‘… </a:t>
            </a:r>
            <a:r>
              <a:rPr lang="en-GB" sz="2800" dirty="0" smtClean="0"/>
              <a:t>formal feature </a:t>
            </a:r>
            <a:r>
              <a:rPr lang="en-GB" sz="2800" dirty="0" err="1" smtClean="0"/>
              <a:t>syncretisms</a:t>
            </a:r>
            <a:r>
              <a:rPr lang="en-GB" sz="2800" dirty="0" smtClean="0"/>
              <a:t> are </a:t>
            </a:r>
            <a:r>
              <a:rPr lang="en-GB" sz="2800" b="1" dirty="0" smtClean="0"/>
              <a:t>the presence of more than one formal feature at a given structural position</a:t>
            </a:r>
            <a:r>
              <a:rPr lang="en-GB" sz="2800" dirty="0" smtClean="0"/>
              <a:t>.’ (my bold)</a:t>
            </a:r>
            <a:endParaRPr lang="en-GB" sz="2800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539552" y="3933056"/>
            <a:ext cx="8229600" cy="2626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Van </a:t>
            </a:r>
            <a:r>
              <a:rPr lang="en-GB" sz="2800" dirty="0" err="1" smtClean="0"/>
              <a:t>Gelderen</a:t>
            </a:r>
            <a:r>
              <a:rPr lang="en-GB" sz="2800" dirty="0" smtClean="0"/>
              <a:t> (2011:16-17, 20-21, 41-43) further proposes that </a:t>
            </a:r>
            <a:r>
              <a:rPr lang="en-GB" sz="2800" dirty="0" err="1" smtClean="0"/>
              <a:t>uninterpretable</a:t>
            </a:r>
            <a:r>
              <a:rPr lang="en-GB" sz="2800" dirty="0" smtClean="0"/>
              <a:t> features are ‘simpler’ than interpretable features</a:t>
            </a:r>
          </a:p>
          <a:p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899592" y="4779149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		    since </a:t>
            </a:r>
            <a:r>
              <a:rPr lang="en-GB" sz="2800" dirty="0" err="1"/>
              <a:t>uninterpretable</a:t>
            </a:r>
            <a:r>
              <a:rPr lang="en-GB" sz="2800" dirty="0"/>
              <a:t> features have no </a:t>
            </a:r>
            <a:r>
              <a:rPr lang="en-GB" sz="2800" dirty="0" smtClean="0"/>
              <a:t>feature-values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899592" y="5572397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e.g. phi-features, which can be either interpretable (demonstratives, nouns) or </a:t>
            </a:r>
            <a:r>
              <a:rPr lang="en-GB" sz="2800" dirty="0" err="1"/>
              <a:t>uninterpretable</a:t>
            </a:r>
            <a:r>
              <a:rPr lang="en-GB" sz="2800" dirty="0"/>
              <a:t> (verb, tense markers). </a:t>
            </a:r>
          </a:p>
        </p:txBody>
      </p:sp>
    </p:spTree>
    <p:extLst>
      <p:ext uri="{BB962C8B-B14F-4D97-AF65-F5344CB8AC3E}">
        <p14:creationId xmlns:p14="http://schemas.microsoft.com/office/powerpoint/2010/main" val="369208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 &amp; R (2003): </a:t>
            </a:r>
            <a:r>
              <a:rPr lang="en-GB" sz="4000" dirty="0" err="1" smtClean="0"/>
              <a:t>grammaticalization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R &amp; R have discovered three types of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(R &amp; R (2003:198-199)):  </a:t>
            </a:r>
          </a:p>
          <a:p>
            <a:pPr marL="0" lvl="0" indent="0">
              <a:buNone/>
            </a:pPr>
            <a:r>
              <a:rPr lang="en-GB" sz="2800" dirty="0" smtClean="0"/>
              <a:t>1)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 + 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</a:t>
            </a:r>
            <a:r>
              <a:rPr lang="en-GB" sz="2800" dirty="0" smtClean="0"/>
              <a:t>…]]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…Y…]]</a:t>
            </a:r>
          </a:p>
          <a:p>
            <a:pPr marL="0" lvl="0" indent="0">
              <a:buNone/>
            </a:pPr>
            <a:r>
              <a:rPr lang="en-GB" sz="2800" dirty="0" smtClean="0"/>
              <a:t>2)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… [</a:t>
            </a:r>
            <a:r>
              <a:rPr lang="en-GB" sz="2800" baseline="-25000" dirty="0" smtClean="0"/>
              <a:t>YP</a:t>
            </a:r>
            <a:r>
              <a:rPr lang="en-GB" sz="2800" dirty="0" smtClean="0"/>
              <a:t>…Y…]]</a:t>
            </a:r>
          </a:p>
          <a:p>
            <a:pPr marL="0" lvl="0" indent="0">
              <a:buNone/>
            </a:pPr>
            <a:r>
              <a:rPr lang="en-GB" sz="2800" dirty="0" smtClean="0"/>
              <a:t>3)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YP X … [ … </a:t>
            </a:r>
            <a:r>
              <a:rPr lang="en-GB" sz="2800" dirty="0" err="1" smtClean="0"/>
              <a:t>t</a:t>
            </a:r>
            <a:r>
              <a:rPr lang="en-GB" sz="2800" baseline="-25000" dirty="0" err="1" smtClean="0"/>
              <a:t>YP</a:t>
            </a:r>
            <a:r>
              <a:rPr lang="en-GB" sz="2800" dirty="0" smtClean="0"/>
              <a:t> … ]] &gt; [</a:t>
            </a:r>
            <a:r>
              <a:rPr lang="en-GB" sz="2800" baseline="-25000" dirty="0" smtClean="0"/>
              <a:t>XP</a:t>
            </a:r>
            <a:r>
              <a:rPr lang="en-GB" sz="2800" dirty="0" smtClean="0"/>
              <a:t> Y=X … [ … ]]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467544" y="342900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the </a:t>
            </a:r>
            <a:r>
              <a:rPr lang="en-GB" sz="2800" dirty="0"/>
              <a:t>first </a:t>
            </a:r>
            <a:r>
              <a:rPr lang="en-GB" sz="2800" dirty="0" smtClean="0"/>
              <a:t>(1) and third types (3), the </a:t>
            </a:r>
            <a:r>
              <a:rPr lang="en-GB" sz="2800" dirty="0" err="1" smtClean="0"/>
              <a:t>grammaticalized</a:t>
            </a:r>
            <a:r>
              <a:rPr lang="en-GB" sz="2800" dirty="0" smtClean="0"/>
              <a:t> </a:t>
            </a:r>
            <a:r>
              <a:rPr lang="en-GB" sz="2800" dirty="0"/>
              <a:t>item </a:t>
            </a:r>
            <a:r>
              <a:rPr lang="en-GB" sz="2800" dirty="0" smtClean="0"/>
              <a:t>(Y) is being shifted upwards from trace (t) to (Y=X).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467544" y="429309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 the </a:t>
            </a:r>
            <a:r>
              <a:rPr lang="en-GB" sz="2800" dirty="0"/>
              <a:t>second </a:t>
            </a:r>
            <a:r>
              <a:rPr lang="en-GB" sz="2800" dirty="0" smtClean="0"/>
              <a:t>type (2), features </a:t>
            </a:r>
            <a:r>
              <a:rPr lang="en-GB" sz="2800" dirty="0"/>
              <a:t>are shifted upwards </a:t>
            </a:r>
            <a:r>
              <a:rPr lang="en-GB" sz="2800" dirty="0" smtClean="0"/>
              <a:t>from </a:t>
            </a:r>
            <a:r>
              <a:rPr lang="en-GB" sz="2800" dirty="0"/>
              <a:t>Y</a:t>
            </a:r>
            <a:r>
              <a:rPr lang="en-GB" sz="2800" baseline="-25000" dirty="0"/>
              <a:t>F</a:t>
            </a:r>
            <a:r>
              <a:rPr lang="en-GB" sz="2800" dirty="0" smtClean="0"/>
              <a:t> to X</a:t>
            </a:r>
            <a:r>
              <a:rPr lang="en-GB" sz="2800" baseline="-25000" dirty="0" smtClean="0"/>
              <a:t>F</a:t>
            </a:r>
            <a:r>
              <a:rPr lang="en-GB" sz="2800" dirty="0" smtClean="0"/>
              <a:t>. 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467544" y="5301208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&amp; R (2003:200) therefore argue that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is an ‘upward shift of features’.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972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’?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S &amp; W (2002:201-202):’This additional route of </a:t>
            </a:r>
            <a:r>
              <a:rPr lang="en-GB" dirty="0" err="1" smtClean="0"/>
              <a:t>categorial</a:t>
            </a:r>
            <a:r>
              <a:rPr lang="en-GB" dirty="0" smtClean="0"/>
              <a:t> reanalysis (‘lateral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’) does not result from any movement and reanalysis within a single lexical-functional domain, but instead critically involves </a:t>
            </a:r>
            <a:r>
              <a:rPr lang="en-GB" b="1" dirty="0" smtClean="0"/>
              <a:t>the reanalysis of a functional category from one lexical-functional domain to a functional head in a discrete second type of domain</a:t>
            </a:r>
            <a:r>
              <a:rPr lang="en-GB" dirty="0" smtClean="0"/>
              <a:t>, a kind of ‘lateral’ </a:t>
            </a:r>
            <a:r>
              <a:rPr lang="en-GB" i="1" dirty="0" smtClean="0"/>
              <a:t>cross-domain</a:t>
            </a:r>
            <a:r>
              <a:rPr lang="en-GB" dirty="0" smtClean="0"/>
              <a:t> reanalysis/</a:t>
            </a:r>
            <a:r>
              <a:rPr lang="en-GB" dirty="0" err="1" smtClean="0"/>
              <a:t>grammaticalization</a:t>
            </a:r>
            <a:r>
              <a:rPr lang="en-GB" dirty="0" smtClean="0"/>
              <a:t>.’ (my bold)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8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2010</Words>
  <Application>Microsoft Office PowerPoint</Application>
  <PresentationFormat>如螢幕大小 (4:3)</PresentationFormat>
  <Paragraphs>194</Paragraphs>
  <Slides>25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26" baseType="lpstr">
      <vt:lpstr>Office 佈景主題</vt:lpstr>
      <vt:lpstr>Grammaticalization, ‘lateral’ grammaticalization and functional categories</vt:lpstr>
      <vt:lpstr>Grammaticalization</vt:lpstr>
      <vt:lpstr>‘Lateral’ grammaticalization</vt:lpstr>
      <vt:lpstr>Syntactic change and Minimalism </vt:lpstr>
      <vt:lpstr>Grammaticalization and Minimalism</vt:lpstr>
      <vt:lpstr>Roberts and Roussou (R &amp; R) (2003)</vt:lpstr>
      <vt:lpstr>‘Structural simplification’</vt:lpstr>
      <vt:lpstr>R &amp; R (2003): grammaticalization</vt:lpstr>
      <vt:lpstr>What is ‘lateral grammaticalization’? </vt:lpstr>
      <vt:lpstr>Chinese de (lateral grammaticalization)</vt:lpstr>
      <vt:lpstr>Chinese de (S &amp; W (2002:189))</vt:lpstr>
      <vt:lpstr>Chinese de (S &amp; W (2002:190))</vt:lpstr>
      <vt:lpstr>‘Lateral grammaticalization’ vs grammaticalization (1)</vt:lpstr>
      <vt:lpstr>‘Lateral grammaticalization’ vs grammaticalization (2)</vt:lpstr>
      <vt:lpstr>‘Cross-linguistic distribution’</vt:lpstr>
      <vt:lpstr>Chinese shi</vt:lpstr>
      <vt:lpstr>Chinese shi (1)</vt:lpstr>
      <vt:lpstr>Chinese shi (2)</vt:lpstr>
      <vt:lpstr>Chinese shi (3)</vt:lpstr>
      <vt:lpstr>‘Lateral grammaticalization’ and ‘phonological weakening’ (1)</vt:lpstr>
      <vt:lpstr>‘Lateral grammaticalization’ and ‘phonological weakening’ (2)</vt:lpstr>
      <vt:lpstr>‘Phonological weakening’</vt:lpstr>
      <vt:lpstr>Vincent and Borjars (2010) (1)</vt:lpstr>
      <vt:lpstr>Vincent and Borjars (2010) (2)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‘Lateral grammaticalization’ and Minimalism</dc:title>
  <dc:creator>Keith Tse</dc:creator>
  <cp:lastModifiedBy>Keith Tse</cp:lastModifiedBy>
  <cp:revision>15</cp:revision>
  <dcterms:created xsi:type="dcterms:W3CDTF">2012-11-02T17:48:16Z</dcterms:created>
  <dcterms:modified xsi:type="dcterms:W3CDTF">2015-05-21T07:55:25Z</dcterms:modified>
</cp:coreProperties>
</file>