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9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8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4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4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4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1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0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6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5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B2DC-AE5D-41F7-9624-02A772129D0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144B3-D5BC-4EF4-9CE4-512EE205A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b.osu.edu/handle/1811/8768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0889"/>
            <a:ext cx="9144000" cy="2387600"/>
          </a:xfrm>
        </p:spPr>
        <p:txBody>
          <a:bodyPr/>
          <a:lstStyle/>
          <a:p>
            <a:r>
              <a:rPr lang="en-US" altLang="zh-CN" dirty="0" smtClean="0"/>
              <a:t>Cantonese </a:t>
            </a:r>
            <a:r>
              <a:rPr lang="en-US" altLang="zh-CN" i="1" dirty="0" err="1" smtClean="0"/>
              <a:t>ge</a:t>
            </a:r>
            <a:r>
              <a:rPr lang="en-US" altLang="zh-CN" dirty="0" smtClean="0"/>
              <a:t> (Mandarin </a:t>
            </a:r>
            <a:r>
              <a:rPr lang="en-US" altLang="zh-CN" i="1" dirty="0" smtClean="0"/>
              <a:t>de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90215"/>
          </a:xfrm>
        </p:spPr>
        <p:txBody>
          <a:bodyPr>
            <a:normAutofit/>
          </a:bodyPr>
          <a:lstStyle/>
          <a:p>
            <a:r>
              <a:rPr lang="en-US" dirty="0" smtClean="0"/>
              <a:t>Keith Tse (</a:t>
            </a:r>
            <a:r>
              <a:rPr lang="zh-CN" altLang="en-US" dirty="0" smtClean="0"/>
              <a:t>謝嘉麒</a:t>
            </a:r>
            <a:r>
              <a:rPr lang="en-US" altLang="zh-CN" dirty="0" smtClean="0"/>
              <a:t>)</a:t>
            </a:r>
          </a:p>
          <a:p>
            <a:r>
              <a:rPr lang="en-US" dirty="0" smtClean="0"/>
              <a:t>University of York/Ronin Institute (</a:t>
            </a:r>
            <a:r>
              <a:rPr lang="zh-CN" altLang="en-US" dirty="0" smtClean="0"/>
              <a:t>約克大學</a:t>
            </a:r>
            <a:r>
              <a:rPr lang="en-US" altLang="zh-CN" dirty="0" smtClean="0"/>
              <a:t>/</a:t>
            </a:r>
            <a:r>
              <a:rPr lang="zh-CN" altLang="en-US" dirty="0" smtClean="0"/>
              <a:t>浪人學會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Second Forum in Cantonese Linguistics (FoCaL-2, Education University of Hong Kong </a:t>
            </a:r>
            <a:r>
              <a:rPr lang="zh-CN" altLang="en-US" dirty="0" smtClean="0"/>
              <a:t>香港教育大學</a:t>
            </a:r>
            <a:r>
              <a:rPr lang="en-US" altLang="zh-CN" dirty="0" smtClean="0"/>
              <a:t>)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June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explanations and solutions: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32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Light verb: following Baker’s UTAH (Projection Principle), direct objects can be introduced in the specifier of an </a:t>
            </a:r>
            <a:r>
              <a:rPr lang="en-US" altLang="zh-CN" dirty="0" err="1" smtClean="0"/>
              <a:t>unaccusative</a:t>
            </a:r>
            <a:r>
              <a:rPr lang="en-US" altLang="zh-CN" dirty="0" smtClean="0"/>
              <a:t> head (Lin (2001), </a:t>
            </a:r>
            <a:r>
              <a:rPr lang="en-US" altLang="zh-CN" dirty="0" err="1" smtClean="0"/>
              <a:t>cf</a:t>
            </a:r>
            <a:r>
              <a:rPr lang="en-US" altLang="zh-CN" dirty="0" smtClean="0"/>
              <a:t> Bowers’ (2002) </a:t>
            </a:r>
            <a:r>
              <a:rPr lang="en-US" altLang="zh-CN" dirty="0" err="1" smtClean="0"/>
              <a:t>TransitiveP</a:t>
            </a:r>
            <a:r>
              <a:rPr lang="en-US" altLang="zh-CN" dirty="0" smtClean="0"/>
              <a:t>)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6538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這輛車開了好久</a:t>
            </a:r>
            <a:r>
              <a:rPr lang="en-US" altLang="zh-CN" dirty="0" smtClean="0"/>
              <a:t>/</a:t>
            </a:r>
            <a:r>
              <a:rPr lang="zh-CN" altLang="en-US" dirty="0" smtClean="0"/>
              <a:t>這本書讀了好幾天 </a:t>
            </a:r>
            <a:r>
              <a:rPr lang="en-US" altLang="zh-CN" dirty="0" smtClean="0"/>
              <a:t>(direct object (e.g. </a:t>
            </a:r>
            <a:r>
              <a:rPr lang="zh-CN" altLang="en-US" dirty="0" smtClean="0"/>
              <a:t>這輛車</a:t>
            </a:r>
            <a:r>
              <a:rPr lang="en-US" altLang="zh-CN" dirty="0" smtClean="0"/>
              <a:t>/</a:t>
            </a:r>
            <a:r>
              <a:rPr lang="zh-CN" altLang="en-US" dirty="0" smtClean="0"/>
              <a:t>這本書</a:t>
            </a:r>
            <a:r>
              <a:rPr lang="en-US" altLang="zh-CN" dirty="0" smtClean="0"/>
              <a:t>) in </a:t>
            </a:r>
            <a:r>
              <a:rPr lang="en-US" altLang="zh-CN" dirty="0" err="1" smtClean="0"/>
              <a:t>SpecTrans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039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 smtClean="0"/>
              <a:t>的老師當得好</a:t>
            </a:r>
            <a:r>
              <a:rPr lang="en-US" altLang="zh-CN" dirty="0"/>
              <a:t> </a:t>
            </a:r>
            <a:r>
              <a:rPr lang="en-US" altLang="zh-CN" dirty="0" smtClean="0"/>
              <a:t>/ </a:t>
            </a:r>
            <a:r>
              <a:rPr lang="zh-TW" altLang="en-US" dirty="0" smtClean="0"/>
              <a:t>佢做嘅老師做得好 </a:t>
            </a:r>
            <a:r>
              <a:rPr lang="en-US" altLang="zh-CN" dirty="0" smtClean="0"/>
              <a:t>could be </a:t>
            </a:r>
            <a:r>
              <a:rPr lang="en-US" altLang="zh-CN" dirty="0" err="1" smtClean="0"/>
              <a:t>analysed</a:t>
            </a:r>
            <a:r>
              <a:rPr lang="en-US" altLang="zh-CN" dirty="0" smtClean="0"/>
              <a:t> as </a:t>
            </a:r>
            <a:r>
              <a:rPr lang="en-US" altLang="zh-CN" dirty="0" err="1" smtClean="0"/>
              <a:t>TransP</a:t>
            </a:r>
            <a:r>
              <a:rPr lang="en-US" altLang="zh-CN" dirty="0" smtClean="0"/>
              <a:t> where the object (</a:t>
            </a:r>
            <a:r>
              <a:rPr lang="zh-CN" altLang="en-US" dirty="0" smtClean="0"/>
              <a:t>他的老師</a:t>
            </a:r>
            <a:r>
              <a:rPr lang="en-US" altLang="zh-CN" dirty="0" smtClean="0"/>
              <a:t>/</a:t>
            </a:r>
            <a:r>
              <a:rPr lang="zh-TW" altLang="en-US" dirty="0" smtClean="0"/>
              <a:t>佢嘅老師</a:t>
            </a:r>
            <a:r>
              <a:rPr lang="en-US" altLang="zh-TW" dirty="0" smtClean="0"/>
              <a:t>) is merged in </a:t>
            </a:r>
            <a:r>
              <a:rPr lang="en-US" altLang="zh-TW" dirty="0" err="1" smtClean="0"/>
              <a:t>SpecTrans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46718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If so, no verb head-movement (V-</a:t>
            </a:r>
            <a:r>
              <a:rPr lang="en-US" dirty="0" err="1" smtClean="0"/>
              <a:t>to-DO</a:t>
            </a:r>
            <a:r>
              <a:rPr lang="en-US" dirty="0" smtClean="0"/>
              <a:t>) is needed to derive the surface word order. Rather, the verb (</a:t>
            </a:r>
            <a:r>
              <a:rPr lang="zh-CN" altLang="en-US" dirty="0" smtClean="0"/>
              <a:t>當</a:t>
            </a:r>
            <a:r>
              <a:rPr lang="en-US" altLang="zh-CN" dirty="0" smtClean="0"/>
              <a:t>/</a:t>
            </a:r>
            <a:r>
              <a:rPr lang="zh-CN" altLang="en-US" dirty="0" smtClean="0"/>
              <a:t>做</a:t>
            </a:r>
            <a:r>
              <a:rPr lang="en-US" altLang="zh-CN" dirty="0" smtClean="0"/>
              <a:t>) is merged in Trans above VP.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nominal domain (DP)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55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Sinitic ordering of nominal categories: </a:t>
            </a:r>
          </a:p>
          <a:p>
            <a:pPr marL="0" indent="0">
              <a:buNone/>
            </a:pPr>
            <a:r>
              <a:rPr lang="en-US" dirty="0" smtClean="0"/>
              <a:t>Dem		</a:t>
            </a:r>
            <a:r>
              <a:rPr lang="en-US" dirty="0" err="1" smtClean="0"/>
              <a:t>Num</a:t>
            </a:r>
            <a:r>
              <a:rPr lang="en-US" dirty="0" smtClean="0"/>
              <a:t>/Q	CL		Modifier	DE		NP </a:t>
            </a:r>
          </a:p>
          <a:p>
            <a:pPr marL="0" indent="0">
              <a:buNone/>
            </a:pPr>
            <a:r>
              <a:rPr lang="zh-CN" altLang="en-US" dirty="0" smtClean="0"/>
              <a:t>這</a:t>
            </a:r>
            <a:r>
              <a:rPr lang="en-US" altLang="zh-CN" dirty="0" smtClean="0"/>
              <a:t>/</a:t>
            </a:r>
            <a:r>
              <a:rPr lang="zh-CN" altLang="en-US" dirty="0" smtClean="0"/>
              <a:t>那</a:t>
            </a:r>
            <a:r>
              <a:rPr lang="en-US" altLang="zh-CN" dirty="0" smtClean="0"/>
              <a:t>		</a:t>
            </a:r>
            <a:r>
              <a:rPr lang="zh-CN" altLang="en-US" dirty="0" smtClean="0"/>
              <a:t>一</a:t>
            </a:r>
            <a:r>
              <a:rPr lang="en-US" altLang="zh-CN" dirty="0" smtClean="0"/>
              <a:t>/</a:t>
            </a:r>
            <a:r>
              <a:rPr lang="zh-CN" altLang="en-US" dirty="0" smtClean="0"/>
              <a:t>幾</a:t>
            </a:r>
            <a:r>
              <a:rPr lang="en-US" altLang="zh-CN" dirty="0" smtClean="0"/>
              <a:t>		</a:t>
            </a:r>
            <a:r>
              <a:rPr lang="zh-CN" altLang="en-US" dirty="0" smtClean="0"/>
              <a:t>個</a:t>
            </a:r>
            <a:r>
              <a:rPr lang="en-US" altLang="zh-CN" dirty="0" smtClean="0"/>
              <a:t>/</a:t>
            </a:r>
            <a:r>
              <a:rPr lang="zh-CN" altLang="en-US" dirty="0" smtClean="0"/>
              <a:t>些</a:t>
            </a:r>
            <a:r>
              <a:rPr lang="en-US" altLang="zh-CN" dirty="0" smtClean="0"/>
              <a:t>		</a:t>
            </a:r>
            <a:r>
              <a:rPr lang="zh-CN" altLang="en-US" dirty="0" smtClean="0"/>
              <a:t>紅色</a:t>
            </a:r>
            <a:r>
              <a:rPr lang="en-US" altLang="zh-CN" dirty="0" smtClean="0"/>
              <a:t>/</a:t>
            </a:r>
            <a:r>
              <a:rPr lang="zh-CN" altLang="en-US" dirty="0" smtClean="0"/>
              <a:t>凋謝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/</a:t>
            </a:r>
            <a:r>
              <a:rPr lang="zh-CN" altLang="en-US" dirty="0" smtClean="0"/>
              <a:t>嘅</a:t>
            </a:r>
            <a:r>
              <a:rPr lang="en-US" altLang="zh-CN" dirty="0" smtClean="0"/>
              <a:t>		</a:t>
            </a:r>
            <a:r>
              <a:rPr lang="zh-CN" altLang="en-US" dirty="0" smtClean="0"/>
              <a:t>名詞組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(Cheng and </a:t>
            </a:r>
            <a:r>
              <a:rPr lang="en-US" dirty="0" err="1" smtClean="0"/>
              <a:t>Sybesma</a:t>
            </a:r>
            <a:r>
              <a:rPr lang="en-US" dirty="0" smtClean="0"/>
              <a:t>, Matthews and Yap)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4412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的</a:t>
            </a:r>
            <a:r>
              <a:rPr lang="en-US" altLang="zh-CN" dirty="0" smtClean="0"/>
              <a:t>/</a:t>
            </a:r>
            <a:r>
              <a:rPr lang="zh-CN" altLang="en-US" dirty="0" smtClean="0"/>
              <a:t>嘅</a:t>
            </a:r>
            <a:r>
              <a:rPr lang="en-US" altLang="zh-CN" dirty="0" smtClean="0"/>
              <a:t>	just above NP (</a:t>
            </a:r>
            <a:r>
              <a:rPr lang="en-US" altLang="zh-CN" dirty="0" err="1" smtClean="0"/>
              <a:t>adnominaliser</a:t>
            </a:r>
            <a:r>
              <a:rPr lang="en-US" altLang="zh-CN" dirty="0"/>
              <a:t> </a:t>
            </a:r>
            <a:r>
              <a:rPr lang="en-US" altLang="zh-CN" dirty="0" smtClean="0"/>
              <a:t>(</a:t>
            </a:r>
            <a:r>
              <a:rPr lang="zh-CN" altLang="en-US" dirty="0" smtClean="0"/>
              <a:t>結構助詞</a:t>
            </a:r>
            <a:r>
              <a:rPr lang="en-US" altLang="zh-CN" dirty="0" smtClean="0"/>
              <a:t>)) yet Cantonese </a:t>
            </a:r>
            <a:r>
              <a:rPr lang="en-US" altLang="zh-CN" i="1" dirty="0" err="1" smtClean="0"/>
              <a:t>ge</a:t>
            </a:r>
            <a:r>
              <a:rPr lang="en-US" altLang="zh-CN" i="1" dirty="0" smtClean="0"/>
              <a:t> </a:t>
            </a:r>
            <a:r>
              <a:rPr lang="zh-CN" altLang="en-US" dirty="0" smtClean="0"/>
              <a:t>嘅 </a:t>
            </a:r>
            <a:r>
              <a:rPr lang="en-US" altLang="zh-CN" dirty="0" smtClean="0"/>
              <a:t>has inherent quantificational/referential properties (+D</a:t>
            </a:r>
            <a:r>
              <a:rPr lang="en-US" altLang="zh-CN" dirty="0" smtClean="0"/>
              <a:t>) </a:t>
            </a:r>
            <a:r>
              <a:rPr lang="en-US" altLang="zh-CN" dirty="0" smtClean="0"/>
              <a:t>which Mandarin </a:t>
            </a:r>
            <a:r>
              <a:rPr lang="en-US" altLang="zh-CN" i="1" dirty="0" smtClean="0"/>
              <a:t>de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does not. 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1918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Difference between Cantonese </a:t>
            </a:r>
            <a:r>
              <a:rPr lang="en-US" altLang="zh-TW" i="1" dirty="0" err="1" smtClean="0"/>
              <a:t>ge</a:t>
            </a:r>
            <a:r>
              <a:rPr lang="en-US" altLang="zh-TW" dirty="0" smtClean="0"/>
              <a:t> and Mandarin </a:t>
            </a:r>
            <a:r>
              <a:rPr lang="en-US" altLang="zh-TW" i="1" dirty="0" smtClean="0"/>
              <a:t>de</a:t>
            </a:r>
            <a:r>
              <a:rPr lang="en-US" altLang="zh-TW" dirty="0" smtClean="0"/>
              <a:t> may lie not in the derivation of the main verb (</a:t>
            </a:r>
            <a:r>
              <a:rPr lang="zh-CN" altLang="en-US" dirty="0" smtClean="0"/>
              <a:t>當</a:t>
            </a:r>
            <a:r>
              <a:rPr lang="en-US" altLang="zh-CN" dirty="0" smtClean="0"/>
              <a:t>/</a:t>
            </a:r>
            <a:r>
              <a:rPr lang="zh-CN" altLang="en-US" dirty="0" smtClean="0"/>
              <a:t>做</a:t>
            </a:r>
            <a:r>
              <a:rPr lang="en-US" altLang="zh-CN" dirty="0" smtClean="0"/>
              <a:t>)</a:t>
            </a:r>
            <a:r>
              <a:rPr lang="en-US" altLang="zh-TW" dirty="0" smtClean="0"/>
              <a:t> but in the derivation of the nominal phrase (</a:t>
            </a:r>
            <a:r>
              <a:rPr lang="en-US" altLang="zh-CN" dirty="0" smtClean="0"/>
              <a:t>(</a:t>
            </a:r>
            <a:r>
              <a:rPr lang="zh-CN" altLang="en-US" dirty="0" smtClean="0"/>
              <a:t>他的老師</a:t>
            </a:r>
            <a:r>
              <a:rPr lang="en-US" altLang="zh-CN" dirty="0" smtClean="0"/>
              <a:t>/</a:t>
            </a:r>
            <a:r>
              <a:rPr lang="zh-TW" altLang="en-US" dirty="0" smtClean="0"/>
              <a:t>佢嘅老師</a:t>
            </a:r>
            <a:r>
              <a:rPr lang="en-US" altLang="zh-TW" dirty="0" smtClean="0"/>
              <a:t>)</a:t>
            </a:r>
            <a:r>
              <a:rPr lang="en-US" altLang="zh-TW" dirty="0" smtClean="0"/>
              <a:t>).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682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 smtClean="0"/>
              <a:t>的老師當得好</a:t>
            </a:r>
            <a:r>
              <a:rPr lang="en-US" altLang="zh-CN" dirty="0"/>
              <a:t> </a:t>
            </a:r>
            <a:r>
              <a:rPr lang="en-US" altLang="zh-CN" dirty="0" smtClean="0"/>
              <a:t>/ </a:t>
            </a:r>
            <a:r>
              <a:rPr lang="zh-TW" altLang="en-US" dirty="0" smtClean="0"/>
              <a:t>佢做嘅老師做得好</a:t>
            </a:r>
            <a:r>
              <a:rPr lang="en-US" altLang="zh-TW" dirty="0"/>
              <a:t> 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074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Cantonese </a:t>
            </a:r>
            <a:r>
              <a:rPr lang="en-US" dirty="0" err="1" smtClean="0"/>
              <a:t>ge</a:t>
            </a:r>
            <a:r>
              <a:rPr lang="en-US" dirty="0" smtClean="0"/>
              <a:t> vs Mandarin de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825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Sensitivity to verb-types (</a:t>
            </a:r>
            <a:r>
              <a:rPr lang="en-US" i="1" dirty="0" err="1" smtClean="0"/>
              <a:t>aktionsart</a:t>
            </a:r>
            <a:r>
              <a:rPr lang="en-US" dirty="0" smtClean="0"/>
              <a:t>) (Cantonese):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	&lt; </a:t>
            </a:r>
            <a:r>
              <a:rPr lang="zh-CN" altLang="en-US" dirty="0" smtClean="0"/>
              <a:t>佢做老師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佢嘅籃球打得好 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佢打籃球 </a:t>
            </a:r>
            <a:r>
              <a:rPr lang="en-US" altLang="zh-TW" dirty="0" smtClean="0"/>
              <a:t>(DO (activity))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佢嘅屋起得好 </a:t>
            </a:r>
            <a:r>
              <a:rPr lang="en-US" altLang="zh-TW" dirty="0" smtClean="0"/>
              <a:t>&lt; </a:t>
            </a:r>
            <a:r>
              <a:rPr lang="zh-TW" altLang="en-US" dirty="0" smtClean="0"/>
              <a:t>佢起屋 </a:t>
            </a:r>
            <a:r>
              <a:rPr lang="en-US" altLang="zh-TW" dirty="0" smtClean="0"/>
              <a:t>(DO (activity) / BECOME (accomplishment))</a:t>
            </a:r>
            <a:endParaRPr lang="en-US" altLang="zh-TW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525295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 smtClean="0"/>
              <a:t>Cantonese </a:t>
            </a:r>
            <a:r>
              <a:rPr lang="zh-CN" altLang="en-US" dirty="0" smtClean="0"/>
              <a:t>嘅  </a:t>
            </a:r>
            <a:r>
              <a:rPr lang="en-US" altLang="zh-CN" i="1" dirty="0" err="1" smtClean="0"/>
              <a:t>ge</a:t>
            </a:r>
            <a:r>
              <a:rPr lang="en-US" altLang="zh-CN" dirty="0" smtClean="0"/>
              <a:t> vs Mandarin </a:t>
            </a:r>
            <a:r>
              <a:rPr lang="zh-CN" altLang="en-US" dirty="0" smtClean="0"/>
              <a:t>的 </a:t>
            </a:r>
            <a:r>
              <a:rPr lang="en-US" altLang="zh-CN" i="1" dirty="0" smtClean="0"/>
              <a:t>de </a:t>
            </a:r>
            <a:r>
              <a:rPr lang="en-US" altLang="zh-CN" dirty="0" smtClean="0"/>
              <a:t>: </a:t>
            </a:r>
          </a:p>
          <a:p>
            <a:pPr marL="0" indent="0">
              <a:buNone/>
            </a:pPr>
            <a:r>
              <a:rPr lang="en-US" altLang="zh-CN" dirty="0" smtClean="0"/>
              <a:t>prohibition of 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 predicates with </a:t>
            </a:r>
            <a:r>
              <a:rPr lang="zh-CN" altLang="en-US" dirty="0" smtClean="0"/>
              <a:t>嘅 </a:t>
            </a:r>
            <a:r>
              <a:rPr lang="en-US" altLang="zh-CN" i="1" dirty="0" err="1" smtClean="0"/>
              <a:t>ge</a:t>
            </a:r>
            <a:endParaRPr lang="en-US" altLang="zh-TW" i="1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349626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Sensitivity to verb-types (</a:t>
            </a:r>
            <a:r>
              <a:rPr lang="en-US" i="1" dirty="0" err="1" smtClean="0"/>
              <a:t>aktionsart</a:t>
            </a:r>
            <a:r>
              <a:rPr lang="en-US" dirty="0" smtClean="0"/>
              <a:t>) (Mandarin):</a:t>
            </a:r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 smtClean="0"/>
              <a:t>的老師當得好 </a:t>
            </a:r>
            <a:r>
              <a:rPr lang="en-US" altLang="zh-CN" dirty="0" smtClean="0"/>
              <a:t>&lt; </a:t>
            </a:r>
            <a:r>
              <a:rPr lang="zh-CN" altLang="en-US" dirty="0" smtClean="0"/>
              <a:t>他當老師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他的籃球打得好</a:t>
            </a:r>
            <a:r>
              <a:rPr lang="zh-TW" altLang="en-US" dirty="0" smtClean="0"/>
              <a:t> </a:t>
            </a:r>
            <a:r>
              <a:rPr lang="en-US" altLang="zh-TW" dirty="0" smtClean="0"/>
              <a:t>&lt; </a:t>
            </a:r>
            <a:r>
              <a:rPr lang="zh-CN" altLang="en-US" dirty="0" smtClean="0"/>
              <a:t>他</a:t>
            </a:r>
            <a:r>
              <a:rPr lang="zh-TW" altLang="en-US" dirty="0" smtClean="0"/>
              <a:t>打籃球 </a:t>
            </a:r>
            <a:r>
              <a:rPr lang="en-US" altLang="zh-TW" dirty="0" smtClean="0"/>
              <a:t>(DO (activity))</a:t>
            </a: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他的屋子蓋得好 </a:t>
            </a:r>
            <a:r>
              <a:rPr lang="en-US" altLang="zh-TW" dirty="0" smtClean="0"/>
              <a:t>&lt; </a:t>
            </a:r>
            <a:r>
              <a:rPr lang="zh-CN" altLang="en-US" dirty="0" smtClean="0"/>
              <a:t>他蓋</a:t>
            </a:r>
            <a:r>
              <a:rPr lang="zh-TW" altLang="en-US" dirty="0" smtClean="0"/>
              <a:t>屋</a:t>
            </a:r>
            <a:r>
              <a:rPr lang="zh-CN" altLang="en-US" dirty="0" smtClean="0"/>
              <a:t>子</a:t>
            </a:r>
            <a:r>
              <a:rPr lang="zh-TW" altLang="en-US" dirty="0" smtClean="0"/>
              <a:t> </a:t>
            </a:r>
            <a:r>
              <a:rPr lang="en-US" altLang="zh-TW" dirty="0" smtClean="0"/>
              <a:t>(DO (activity) / BECOME (accomplishment))</a:t>
            </a:r>
            <a:endParaRPr lang="en-US" altLang="zh-TW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363326" y="2101516"/>
            <a:ext cx="2213811" cy="16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Cantonese </a:t>
            </a:r>
            <a:r>
              <a:rPr lang="en-US" dirty="0" err="1" smtClean="0"/>
              <a:t>ge</a:t>
            </a:r>
            <a:r>
              <a:rPr lang="en-US" dirty="0" smtClean="0"/>
              <a:t> vs Mandarin de (2)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019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VdeO</a:t>
            </a:r>
            <a:r>
              <a:rPr lang="en-US" dirty="0" smtClean="0"/>
              <a:t> and </a:t>
            </a:r>
            <a:r>
              <a:rPr lang="en-US" dirty="0" err="1" smtClean="0"/>
              <a:t>VgeO</a:t>
            </a:r>
            <a:r>
              <a:rPr lang="en-US" dirty="0" smtClean="0"/>
              <a:t> in object position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zh-CN" altLang="en-US" dirty="0" smtClean="0"/>
              <a:t>他當他的老師，我當我的學生 </a:t>
            </a:r>
            <a:r>
              <a:rPr lang="en-US" altLang="zh-CN" dirty="0" smtClean="0"/>
              <a:t>(Mandarin) </a:t>
            </a:r>
            <a:r>
              <a:rPr lang="en-US" altLang="zh-CN" dirty="0" smtClean="0"/>
              <a:t>/</a:t>
            </a:r>
          </a:p>
          <a:p>
            <a:pPr marL="0" indent="0">
              <a:buNone/>
            </a:pPr>
            <a:r>
              <a:rPr lang="zh-TW" altLang="en-US" dirty="0" smtClean="0"/>
              <a:t>佢做佢嘅老師</a:t>
            </a:r>
            <a:r>
              <a:rPr lang="zh-CN" altLang="en-US" dirty="0" smtClean="0"/>
              <a:t>，</a:t>
            </a:r>
            <a:r>
              <a:rPr lang="zh-TW" altLang="en-US" dirty="0" smtClean="0"/>
              <a:t>我做我嘅學生</a:t>
            </a:r>
            <a:r>
              <a:rPr lang="en-US" altLang="zh-TW" dirty="0"/>
              <a:t> </a:t>
            </a:r>
            <a:r>
              <a:rPr lang="en-US" altLang="zh-TW" dirty="0" smtClean="0"/>
              <a:t>(Cantonese)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00020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Marginal acceptability of relativized subject: </a:t>
            </a:r>
          </a:p>
          <a:p>
            <a:pPr marL="0" indent="0">
              <a:buNone/>
            </a:pPr>
            <a:r>
              <a:rPr lang="en-US" altLang="zh-TW" dirty="0" smtClean="0"/>
              <a:t>?</a:t>
            </a:r>
            <a:r>
              <a:rPr lang="zh-TW" altLang="en-US" dirty="0" smtClean="0"/>
              <a:t>佢做嘅老師做得好 </a:t>
            </a:r>
            <a:r>
              <a:rPr lang="en-US" altLang="zh-TW" dirty="0" smtClean="0"/>
              <a:t>much better than 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 (Cantonese)</a:t>
            </a:r>
          </a:p>
          <a:p>
            <a:pPr marL="0" indent="0">
              <a:buNone/>
            </a:pPr>
            <a:r>
              <a:rPr lang="zh-CN" altLang="en-US" dirty="0"/>
              <a:t>他做</a:t>
            </a:r>
            <a:r>
              <a:rPr lang="zh-CN" altLang="en-US" dirty="0" smtClean="0"/>
              <a:t>的老師做得好 </a:t>
            </a:r>
            <a:r>
              <a:rPr lang="en-US" altLang="zh-CN" dirty="0" smtClean="0"/>
              <a:t>/ </a:t>
            </a:r>
            <a:r>
              <a:rPr lang="zh-CN" altLang="en-US" dirty="0" smtClean="0"/>
              <a:t>他的老師做得好 </a:t>
            </a:r>
            <a:r>
              <a:rPr lang="en-US" altLang="zh-CN" dirty="0" smtClean="0"/>
              <a:t>(Mandarin)</a:t>
            </a:r>
            <a:endParaRPr lang="en-US" altLang="zh-TW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440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Mandarin </a:t>
            </a:r>
            <a:r>
              <a:rPr lang="en-US" i="1" dirty="0" smtClean="0"/>
              <a:t>de </a:t>
            </a:r>
            <a:r>
              <a:rPr lang="en-US" dirty="0" smtClean="0"/>
              <a:t>permits </a:t>
            </a:r>
            <a:r>
              <a:rPr lang="en-US" dirty="0" err="1" smtClean="0"/>
              <a:t>stative</a:t>
            </a:r>
            <a:r>
              <a:rPr lang="en-US" dirty="0" smtClean="0"/>
              <a:t> predicates whereas Cantonese </a:t>
            </a:r>
            <a:r>
              <a:rPr lang="en-US" i="1" dirty="0" err="1" smtClean="0"/>
              <a:t>ge</a:t>
            </a:r>
            <a:r>
              <a:rPr lang="en-US" dirty="0" smtClean="0"/>
              <a:t> does not allow </a:t>
            </a:r>
            <a:r>
              <a:rPr lang="en-US" dirty="0" err="1" smtClean="0"/>
              <a:t>stative</a:t>
            </a:r>
            <a:r>
              <a:rPr lang="en-US" dirty="0" smtClean="0"/>
              <a:t> predicates in subject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Cantonese </a:t>
            </a:r>
            <a:r>
              <a:rPr lang="en-US" dirty="0" err="1" smtClean="0"/>
              <a:t>ge</a:t>
            </a:r>
            <a:r>
              <a:rPr lang="en-US" dirty="0" smtClean="0"/>
              <a:t> vs Mandarin 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5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discrepancies may now be accounted for by the inherent </a:t>
            </a:r>
            <a:r>
              <a:rPr lang="en-US" dirty="0" err="1" smtClean="0"/>
              <a:t>deixes</a:t>
            </a:r>
            <a:r>
              <a:rPr lang="en-US" dirty="0" smtClean="0"/>
              <a:t> of Cantonese </a:t>
            </a:r>
            <a:r>
              <a:rPr lang="en-US" i="1" dirty="0" err="1" smtClean="0"/>
              <a:t>ge</a:t>
            </a:r>
            <a:r>
              <a:rPr lang="en-US" dirty="0" smtClean="0"/>
              <a:t> (+D) and Mandarin </a:t>
            </a:r>
            <a:r>
              <a:rPr lang="en-US" i="1" dirty="0" smtClean="0"/>
              <a:t>de</a:t>
            </a:r>
            <a:r>
              <a:rPr lang="en-US" dirty="0" smtClean="0"/>
              <a:t> (-D):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16856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	&lt; </a:t>
            </a:r>
            <a:r>
              <a:rPr lang="zh-CN" altLang="en-US" dirty="0" smtClean="0"/>
              <a:t>佢做老師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佢嘅籃球打得好 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佢打籃球 </a:t>
            </a:r>
            <a:r>
              <a:rPr lang="en-US" altLang="zh-TW" dirty="0" smtClean="0"/>
              <a:t>(DO (activity))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佢嘅屋起得好 </a:t>
            </a:r>
            <a:r>
              <a:rPr lang="en-US" altLang="zh-TW" dirty="0" smtClean="0"/>
              <a:t>&lt; </a:t>
            </a:r>
            <a:r>
              <a:rPr lang="zh-TW" altLang="en-US" dirty="0" smtClean="0"/>
              <a:t>佢起屋 </a:t>
            </a:r>
            <a:r>
              <a:rPr lang="en-US" altLang="zh-TW" dirty="0" smtClean="0"/>
              <a:t>(DO (activity) / BECOME (accomplishment))</a:t>
            </a:r>
            <a:endParaRPr lang="en-US" altLang="zh-TW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297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Cantonese </a:t>
            </a:r>
            <a:r>
              <a:rPr lang="zh-CN" altLang="en-US" dirty="0" smtClean="0"/>
              <a:t>嘅 </a:t>
            </a:r>
            <a:r>
              <a:rPr lang="en-US" altLang="zh-CN" i="1" dirty="0" err="1" smtClean="0"/>
              <a:t>ge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is compatible with verbal predicates which denote results (e.g.</a:t>
            </a:r>
            <a:r>
              <a:rPr lang="zh-TW" altLang="en-US" dirty="0" smtClean="0"/>
              <a:t>佢打籃球</a:t>
            </a:r>
            <a:r>
              <a:rPr lang="en-US" altLang="zh-TW" dirty="0" smtClean="0"/>
              <a:t>,</a:t>
            </a:r>
            <a:r>
              <a:rPr lang="zh-TW" altLang="en-US" dirty="0" smtClean="0"/>
              <a:t>佢起屋</a:t>
            </a:r>
            <a:r>
              <a:rPr lang="en-US" altLang="zh-TW" dirty="0" smtClean="0"/>
              <a:t>), and </a:t>
            </a:r>
            <a:r>
              <a:rPr lang="en-US" altLang="zh-TW" dirty="0" err="1" smtClean="0"/>
              <a:t>stative</a:t>
            </a:r>
            <a:r>
              <a:rPr lang="en-US" altLang="zh-TW" dirty="0" smtClean="0"/>
              <a:t> predicates (</a:t>
            </a:r>
            <a:r>
              <a:rPr lang="zh-CN" altLang="en-US" dirty="0" smtClean="0"/>
              <a:t>佢做老師</a:t>
            </a:r>
            <a:r>
              <a:rPr lang="en-US" altLang="zh-CN" dirty="0" smtClean="0"/>
              <a:t>) are excluded. </a:t>
            </a:r>
            <a:endParaRPr lang="en-US" altLang="zh-TW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95410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object position both in the main clause (e.g. </a:t>
            </a:r>
            <a:r>
              <a:rPr lang="zh-TW" altLang="en-US" dirty="0" smtClean="0"/>
              <a:t>佢做佢嘅老師</a:t>
            </a:r>
            <a:r>
              <a:rPr lang="en-US" altLang="zh-TW" dirty="0" smtClean="0"/>
              <a:t>) </a:t>
            </a:r>
            <a:r>
              <a:rPr lang="en-US" dirty="0" smtClean="0"/>
              <a:t>and in a relative clause (e.g.</a:t>
            </a:r>
            <a:r>
              <a:rPr lang="zh-TW" altLang="en-US" dirty="0" smtClean="0"/>
              <a:t>佢做嘅老師</a:t>
            </a:r>
            <a:r>
              <a:rPr lang="en-US" altLang="zh-TW" dirty="0" smtClean="0"/>
              <a:t>) the complement (</a:t>
            </a:r>
            <a:r>
              <a:rPr lang="zh-CN" altLang="en-US" dirty="0" smtClean="0"/>
              <a:t>老師</a:t>
            </a:r>
            <a:r>
              <a:rPr lang="en-US" altLang="zh-CN" dirty="0" smtClean="0"/>
              <a:t>) is placed in object position and is hence resultative and referential.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613030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Mandarin </a:t>
            </a:r>
            <a:r>
              <a:rPr lang="zh-CN" altLang="en-US" smtClean="0"/>
              <a:t>的 </a:t>
            </a:r>
            <a:r>
              <a:rPr lang="en-US" i="1" smtClean="0"/>
              <a:t>de</a:t>
            </a:r>
            <a:r>
              <a:rPr lang="en-US" dirty="0" smtClean="0"/>
              <a:t>, on the other hand, is more flexible in that it can select the complement of </a:t>
            </a:r>
            <a:r>
              <a:rPr lang="en-US" dirty="0" err="1" smtClean="0"/>
              <a:t>stative</a:t>
            </a:r>
            <a:r>
              <a:rPr lang="en-US" dirty="0" smtClean="0"/>
              <a:t> predicates (e.g. </a:t>
            </a:r>
            <a:r>
              <a:rPr lang="zh-CN" altLang="en-US" dirty="0" smtClean="0"/>
              <a:t>他的老師當</a:t>
            </a:r>
            <a:r>
              <a:rPr lang="en-US" altLang="zh-CN" dirty="0" smtClean="0"/>
              <a:t>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1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(elevator pitch)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FoCaL-2 (2019): Cantonese research in progress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(summary + main presentation)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3717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Cantonese </a:t>
            </a:r>
            <a:r>
              <a:rPr lang="en-US" dirty="0" err="1" smtClean="0"/>
              <a:t>ge</a:t>
            </a:r>
            <a:r>
              <a:rPr lang="en-US" dirty="0" smtClean="0"/>
              <a:t> (</a:t>
            </a:r>
            <a:r>
              <a:rPr lang="zh-CN" altLang="en-US" dirty="0" smtClean="0"/>
              <a:t>嘅</a:t>
            </a:r>
            <a:r>
              <a:rPr lang="en-US" altLang="zh-CN" dirty="0" smtClean="0"/>
              <a:t>)</a:t>
            </a:r>
            <a:r>
              <a:rPr lang="zh-CN" altLang="en-US" dirty="0" smtClean="0"/>
              <a:t> </a:t>
            </a:r>
            <a:r>
              <a:rPr lang="en-US" dirty="0" smtClean="0"/>
              <a:t>/ Mandarin de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syntactic equivalence (</a:t>
            </a:r>
            <a:r>
              <a:rPr lang="en-US" dirty="0" err="1" smtClean="0"/>
              <a:t>adnominaliser</a:t>
            </a:r>
            <a:r>
              <a:rPr lang="en-US" dirty="0" smtClean="0"/>
              <a:t> (</a:t>
            </a:r>
            <a:r>
              <a:rPr lang="zh-CN" altLang="en-US" dirty="0" smtClean="0"/>
              <a:t>結構助詞</a:t>
            </a:r>
            <a:r>
              <a:rPr lang="en-US" altLang="zh-CN" dirty="0" smtClean="0"/>
              <a:t>)) </a:t>
            </a:r>
            <a:r>
              <a:rPr lang="en-US" dirty="0" smtClean="0"/>
              <a:t>and/or </a:t>
            </a:r>
            <a:r>
              <a:rPr lang="en-US" dirty="0" err="1" smtClean="0"/>
              <a:t>microvariations</a:t>
            </a:r>
            <a:r>
              <a:rPr lang="en-US" dirty="0" smtClean="0"/>
              <a:t> (e.g. cleft </a:t>
            </a:r>
            <a:r>
              <a:rPr lang="zh-CN" altLang="en-US" dirty="0" smtClean="0"/>
              <a:t>是</a:t>
            </a:r>
            <a:r>
              <a:rPr lang="en-US" altLang="zh-CN" dirty="0" smtClean="0"/>
              <a:t>-</a:t>
            </a:r>
            <a:r>
              <a:rPr lang="zh-CN" altLang="en-US" dirty="0" smtClean="0"/>
              <a:t>的</a:t>
            </a:r>
            <a:r>
              <a:rPr lang="en-US" altLang="zh-CN" dirty="0" smtClean="0"/>
              <a:t>/</a:t>
            </a:r>
            <a:r>
              <a:rPr lang="zh-CN" altLang="en-US" dirty="0" smtClean="0"/>
              <a:t>係</a:t>
            </a:r>
            <a:r>
              <a:rPr lang="en-US" altLang="zh-CN" dirty="0" smtClean="0"/>
              <a:t>-</a:t>
            </a:r>
            <a:r>
              <a:rPr lang="zh-CN" altLang="en-US" dirty="0" smtClean="0"/>
              <a:t>嘅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VOde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VdeO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VOge</a:t>
            </a:r>
            <a:r>
              <a:rPr lang="en-US" altLang="zh-CN" dirty="0" smtClean="0"/>
              <a:t>/*</a:t>
            </a:r>
            <a:r>
              <a:rPr lang="en-US" altLang="zh-CN" dirty="0" err="1" smtClean="0"/>
              <a:t>VgeO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739590"/>
            <a:ext cx="10515600" cy="366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Tang (2008, 2011):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255373"/>
            <a:ext cx="10515600" cy="366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85021" y="2353176"/>
            <a:ext cx="10515600" cy="366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/>
              <a:t>Cantonese </a:t>
            </a:r>
            <a:r>
              <a:rPr lang="en-US" sz="3200" b="1" dirty="0" err="1" smtClean="0"/>
              <a:t>ge</a:t>
            </a:r>
            <a:r>
              <a:rPr lang="en-US" sz="3200" b="1" dirty="0" smtClean="0"/>
              <a:t> </a:t>
            </a:r>
            <a:r>
              <a:rPr lang="zh-CN" altLang="en-US" sz="3200" b="1" dirty="0" smtClean="0"/>
              <a:t>嘅</a:t>
            </a:r>
            <a:r>
              <a:rPr lang="en-US" sz="3200" b="1" dirty="0" smtClean="0"/>
              <a:t>~ Mandarin de </a:t>
            </a:r>
            <a:r>
              <a:rPr lang="zh-CN" altLang="en-US" sz="3200" b="1" dirty="0" smtClean="0"/>
              <a:t>的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838199" y="4109776"/>
            <a:ext cx="113538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他的老師當得好 </a:t>
            </a:r>
            <a:r>
              <a:rPr lang="en-US" altLang="zh-CN" sz="2800" dirty="0" smtClean="0"/>
              <a:t>/ *</a:t>
            </a:r>
            <a:r>
              <a:rPr lang="zh-TW" altLang="en-US" sz="2800" dirty="0" smtClean="0"/>
              <a:t>佢嘅老師做得好 </a:t>
            </a:r>
            <a:r>
              <a:rPr lang="en-US" altLang="zh-TW" sz="2800" dirty="0" smtClean="0"/>
              <a:t>(subject position)</a:t>
            </a:r>
          </a:p>
          <a:p>
            <a:r>
              <a:rPr lang="en-US" altLang="zh-CN" sz="2800" dirty="0" smtClean="0"/>
              <a:t>Ta de </a:t>
            </a:r>
            <a:r>
              <a:rPr lang="en-US" altLang="zh-CN" sz="2800" dirty="0" err="1" smtClean="0"/>
              <a:t>laoshi</a:t>
            </a:r>
            <a:r>
              <a:rPr lang="en-US" altLang="zh-CN" sz="2800" dirty="0" smtClean="0"/>
              <a:t> dang de </a:t>
            </a:r>
            <a:r>
              <a:rPr lang="en-US" altLang="zh-CN" sz="2800" dirty="0" err="1" smtClean="0"/>
              <a:t>hao</a:t>
            </a:r>
            <a:r>
              <a:rPr lang="en-US" altLang="zh-CN" sz="2800" dirty="0" smtClean="0"/>
              <a:t> (Mandarin)/ *</a:t>
            </a:r>
            <a:r>
              <a:rPr lang="en-US" altLang="zh-CN" sz="2800" dirty="0" err="1" smtClean="0"/>
              <a:t>kui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lousi</a:t>
            </a:r>
            <a:r>
              <a:rPr lang="en-US" altLang="zh-CN" sz="2800" dirty="0" smtClean="0"/>
              <a:t> zo </a:t>
            </a:r>
            <a:r>
              <a:rPr lang="en-US" altLang="zh-CN" sz="2800" dirty="0" err="1" smtClean="0"/>
              <a:t>dak</a:t>
            </a:r>
            <a:r>
              <a:rPr lang="en-US" altLang="zh-CN" sz="2800" dirty="0" smtClean="0"/>
              <a:t> ho (Cantonese)</a:t>
            </a:r>
            <a:r>
              <a:rPr lang="en-US" altLang="zh-CN" sz="2800" dirty="0" smtClean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197" y="5063883"/>
            <a:ext cx="109046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他當他的老師，我當我的學</a:t>
            </a:r>
            <a:r>
              <a:rPr lang="zh-CN" altLang="en-US" sz="2800" dirty="0" smtClean="0"/>
              <a:t>生 </a:t>
            </a:r>
            <a:r>
              <a:rPr lang="en-US" altLang="zh-CN" sz="2800" dirty="0" smtClean="0"/>
              <a:t>(object position)</a:t>
            </a:r>
            <a:endParaRPr lang="en-US" altLang="zh-CN" sz="2800" dirty="0"/>
          </a:p>
          <a:p>
            <a:r>
              <a:rPr lang="en-US" altLang="zh-CN" sz="2800" dirty="0" smtClean="0"/>
              <a:t>Ta dang ta de </a:t>
            </a:r>
            <a:r>
              <a:rPr lang="en-US" altLang="zh-CN" sz="2800" dirty="0" err="1" smtClean="0"/>
              <a:t>laoshi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, wo dang wo de </a:t>
            </a:r>
            <a:r>
              <a:rPr lang="en-US" altLang="zh-CN" sz="2800" dirty="0" err="1" smtClean="0"/>
              <a:t>xuesheng</a:t>
            </a:r>
            <a:r>
              <a:rPr lang="en-US" altLang="zh-CN" sz="2800" dirty="0" smtClean="0"/>
              <a:t> (Mandarin)</a:t>
            </a:r>
            <a:endParaRPr lang="en-US" altLang="zh-CN" sz="2800" dirty="0"/>
          </a:p>
          <a:p>
            <a:r>
              <a:rPr lang="zh-TW" altLang="en-US" sz="2800" dirty="0"/>
              <a:t>佢做佢嘅老</a:t>
            </a:r>
            <a:r>
              <a:rPr lang="zh-TW" altLang="en-US" sz="2800" dirty="0" smtClean="0"/>
              <a:t>師</a:t>
            </a:r>
            <a:r>
              <a:rPr lang="zh-CN" altLang="en-US" sz="2800" dirty="0" smtClean="0"/>
              <a:t>，</a:t>
            </a:r>
            <a:r>
              <a:rPr lang="zh-TW" altLang="en-US" sz="2800" dirty="0" smtClean="0"/>
              <a:t>我</a:t>
            </a:r>
            <a:r>
              <a:rPr lang="zh-TW" altLang="en-US" sz="2800" dirty="0"/>
              <a:t>做我嘅學</a:t>
            </a:r>
            <a:r>
              <a:rPr lang="zh-TW" altLang="en-US" sz="2800" dirty="0" smtClean="0"/>
              <a:t>生</a:t>
            </a:r>
            <a:endParaRPr lang="en-US" altLang="zh-TW" sz="2800" dirty="0" smtClean="0"/>
          </a:p>
          <a:p>
            <a:r>
              <a:rPr lang="en-US" sz="2800" dirty="0" err="1" smtClean="0"/>
              <a:t>Kui</a:t>
            </a:r>
            <a:r>
              <a:rPr lang="en-US" sz="2800" dirty="0" smtClean="0"/>
              <a:t> zo </a:t>
            </a:r>
            <a:r>
              <a:rPr lang="en-US" sz="2800" dirty="0" err="1" smtClean="0"/>
              <a:t>kui</a:t>
            </a:r>
            <a:r>
              <a:rPr lang="en-US" sz="2800" dirty="0" smtClean="0"/>
              <a:t> </a:t>
            </a:r>
            <a:r>
              <a:rPr lang="en-US" sz="2800" dirty="0" err="1" smtClean="0"/>
              <a:t>ge</a:t>
            </a:r>
            <a:r>
              <a:rPr lang="en-US" sz="2800" dirty="0" smtClean="0"/>
              <a:t> </a:t>
            </a:r>
            <a:r>
              <a:rPr lang="en-US" sz="2800" dirty="0" err="1" smtClean="0"/>
              <a:t>lousi</a:t>
            </a:r>
            <a:r>
              <a:rPr lang="en-US" sz="2800" dirty="0" smtClean="0"/>
              <a:t> , </a:t>
            </a:r>
            <a:r>
              <a:rPr lang="en-US" sz="2800" dirty="0" err="1" smtClean="0"/>
              <a:t>ngo</a:t>
            </a:r>
            <a:r>
              <a:rPr lang="en-US" sz="2800" dirty="0" smtClean="0"/>
              <a:t> zo </a:t>
            </a:r>
            <a:r>
              <a:rPr lang="en-US" sz="2800" dirty="0" err="1" smtClean="0"/>
              <a:t>ngo</a:t>
            </a:r>
            <a:r>
              <a:rPr lang="en-US" sz="2800" dirty="0" smtClean="0"/>
              <a:t> </a:t>
            </a:r>
            <a:r>
              <a:rPr lang="en-US" sz="2800" dirty="0" err="1" smtClean="0"/>
              <a:t>ge</a:t>
            </a:r>
            <a:r>
              <a:rPr lang="en-US" sz="2800" dirty="0" smtClean="0"/>
              <a:t> </a:t>
            </a:r>
            <a:r>
              <a:rPr lang="en-US" sz="2800" dirty="0" err="1" smtClean="0"/>
              <a:t>hoksaang</a:t>
            </a:r>
            <a:r>
              <a:rPr lang="en-US" sz="2800" dirty="0" smtClean="0"/>
              <a:t> (Cantonese)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03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FoCaL-1 (31</a:t>
            </a:r>
            <a:r>
              <a:rPr lang="en-US" baseline="30000" dirty="0" smtClean="0"/>
              <a:t>st</a:t>
            </a:r>
            <a:r>
              <a:rPr lang="en-US" dirty="0" smtClean="0"/>
              <a:t> May 2018)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Tse, K (2018): </a:t>
            </a:r>
            <a:r>
              <a:rPr lang="en-US" i="1" dirty="0" smtClean="0"/>
              <a:t>Cantonese clefts: ‘lateral’ </a:t>
            </a:r>
            <a:r>
              <a:rPr lang="en-US" i="1" dirty="0" err="1" smtClean="0"/>
              <a:t>grammaticalization</a:t>
            </a:r>
            <a:r>
              <a:rPr lang="en-US" i="1" dirty="0" smtClean="0"/>
              <a:t> revisited.</a:t>
            </a:r>
            <a:endParaRPr 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379" y="23420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Wo	</a:t>
            </a:r>
            <a:r>
              <a:rPr lang="en-US" altLang="zh-HK" dirty="0" err="1"/>
              <a:t>shi</a:t>
            </a:r>
            <a:r>
              <a:rPr lang="en-US" altLang="zh-HK" dirty="0"/>
              <a:t>	</a:t>
            </a:r>
            <a:r>
              <a:rPr lang="en-US" altLang="zh-HK" dirty="0" err="1"/>
              <a:t>zuotian</a:t>
            </a:r>
            <a:r>
              <a:rPr lang="en-US" altLang="zh-HK" dirty="0"/>
              <a:t>	</a:t>
            </a:r>
            <a:r>
              <a:rPr lang="en-US" altLang="zh-HK" dirty="0" err="1"/>
              <a:t>mai</a:t>
            </a:r>
            <a:r>
              <a:rPr lang="en-US" altLang="zh-HK" dirty="0"/>
              <a:t>	</a:t>
            </a:r>
            <a:r>
              <a:rPr lang="en-US" altLang="zh-HK" dirty="0" err="1"/>
              <a:t>piao</a:t>
            </a:r>
            <a:r>
              <a:rPr lang="en-US" altLang="zh-HK" dirty="0"/>
              <a:t>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SHI	yesterday 	buy	ticket	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‘It was yesterday that I bought the ticket.’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Wo	</a:t>
            </a:r>
            <a:r>
              <a:rPr lang="en-US" altLang="zh-HK" dirty="0" err="1"/>
              <a:t>shi</a:t>
            </a:r>
            <a:r>
              <a:rPr lang="en-US" altLang="zh-HK" dirty="0"/>
              <a:t>	</a:t>
            </a:r>
            <a:r>
              <a:rPr lang="en-US" altLang="zh-HK" dirty="0" err="1"/>
              <a:t>zuotian</a:t>
            </a:r>
            <a:r>
              <a:rPr lang="en-US" altLang="zh-HK" dirty="0"/>
              <a:t>	</a:t>
            </a:r>
            <a:r>
              <a:rPr lang="en-US" altLang="zh-HK" dirty="0" err="1"/>
              <a:t>mai</a:t>
            </a:r>
            <a:r>
              <a:rPr lang="en-US" altLang="zh-HK" dirty="0"/>
              <a:t>	de	</a:t>
            </a:r>
            <a:r>
              <a:rPr lang="en-US" altLang="zh-HK" dirty="0" err="1"/>
              <a:t>piao</a:t>
            </a:r>
            <a:endParaRPr lang="en-US" altLang="zh-H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SHI	yesterday	buy	DE	ticket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‘It was yesterday that I bought the ticket.’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(Simpson and Wu (S&amp;W) (2002:169</a:t>
            </a:r>
            <a:r>
              <a:rPr lang="en-US" altLang="zh-HK" dirty="0" smtClean="0"/>
              <a:t>)) (Mandarin)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96760" y="2342096"/>
            <a:ext cx="5095240" cy="3437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*</a:t>
            </a:r>
            <a:r>
              <a:rPr lang="en-US" altLang="zh-HK" dirty="0" err="1"/>
              <a:t>VgeO</a:t>
            </a:r>
            <a:r>
              <a:rPr lang="en-US" altLang="zh-HK" dirty="0"/>
              <a:t> (southern </a:t>
            </a:r>
            <a:r>
              <a:rPr lang="en-US" altLang="zh-HK" dirty="0" smtClean="0"/>
              <a:t>dialects have </a:t>
            </a:r>
            <a:r>
              <a:rPr lang="en-US" altLang="zh-HK" i="1" dirty="0" err="1" smtClean="0"/>
              <a:t>ge</a:t>
            </a:r>
            <a:r>
              <a:rPr lang="en-US" altLang="zh-HK" dirty="0" smtClean="0"/>
              <a:t>)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sz="2000" dirty="0"/>
              <a:t>*</a:t>
            </a:r>
            <a:r>
              <a:rPr lang="en-US" altLang="zh-HK" sz="2000" dirty="0" err="1"/>
              <a:t>zoengsaam</a:t>
            </a:r>
            <a:r>
              <a:rPr lang="en-US" altLang="zh-HK" sz="2000" dirty="0"/>
              <a:t>	</a:t>
            </a:r>
            <a:r>
              <a:rPr lang="en-US" altLang="zh-HK" sz="2000" dirty="0" err="1"/>
              <a:t>hai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kamjat</a:t>
            </a:r>
            <a:endParaRPr lang="en-US" altLang="zh-HK" sz="2000" dirty="0"/>
          </a:p>
          <a:p>
            <a:pPr marL="0" indent="0">
              <a:buNone/>
            </a:pPr>
            <a:r>
              <a:rPr lang="en-US" altLang="zh-HK" sz="2000" dirty="0"/>
              <a:t>n</a:t>
            </a:r>
            <a:r>
              <a:rPr lang="en-US" altLang="zh-HK" sz="2000" dirty="0" smtClean="0"/>
              <a:t>ame</a:t>
            </a:r>
            <a:r>
              <a:rPr lang="en-US" altLang="zh-HK" sz="2000" dirty="0"/>
              <a:t>		COP	yesterday</a:t>
            </a:r>
          </a:p>
          <a:p>
            <a:pPr marL="0" indent="0">
              <a:buNone/>
            </a:pPr>
            <a:r>
              <a:rPr lang="en-US" altLang="zh-HK" sz="2000" dirty="0" err="1"/>
              <a:t>daa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ge</a:t>
            </a:r>
            <a:r>
              <a:rPr lang="en-US" altLang="zh-HK" sz="2000" dirty="0"/>
              <a:t> 	</a:t>
            </a:r>
            <a:r>
              <a:rPr lang="en-US" altLang="zh-HK" sz="2000" dirty="0" err="1"/>
              <a:t>dinbo</a:t>
            </a:r>
            <a:endParaRPr lang="en-US" altLang="zh-HK" sz="2000" dirty="0"/>
          </a:p>
          <a:p>
            <a:pPr marL="0" indent="0">
              <a:buNone/>
            </a:pPr>
            <a:r>
              <a:rPr lang="en-US" altLang="zh-HK" sz="2000" dirty="0"/>
              <a:t>s</a:t>
            </a:r>
            <a:r>
              <a:rPr lang="en-US" altLang="zh-HK" sz="2000" dirty="0" smtClean="0"/>
              <a:t>end</a:t>
            </a:r>
            <a:r>
              <a:rPr lang="en-US" altLang="zh-HK" sz="2000" dirty="0"/>
              <a:t>	GE	telegram</a:t>
            </a:r>
          </a:p>
          <a:p>
            <a:pPr marL="0" indent="0">
              <a:buNone/>
            </a:pPr>
            <a:r>
              <a:rPr lang="en-US" altLang="zh-HK" sz="2000" dirty="0"/>
              <a:t>‘It was yesterday that </a:t>
            </a:r>
            <a:r>
              <a:rPr lang="en-US" altLang="zh-HK" sz="2000" dirty="0" err="1"/>
              <a:t>Zoengsaam</a:t>
            </a:r>
            <a:r>
              <a:rPr lang="en-US" altLang="zh-HK" sz="2000" dirty="0"/>
              <a:t> </a:t>
            </a:r>
          </a:p>
          <a:p>
            <a:pPr marL="0" indent="0">
              <a:buNone/>
            </a:pPr>
            <a:r>
              <a:rPr lang="en-US" altLang="zh-HK" sz="2000" dirty="0"/>
              <a:t>sent the telegram.’ </a:t>
            </a:r>
            <a:r>
              <a:rPr lang="en-US" altLang="zh-HK" sz="2000" dirty="0" smtClean="0"/>
              <a:t>(Cantonese, Lee </a:t>
            </a:r>
            <a:r>
              <a:rPr lang="en-US" altLang="zh-HK" sz="2000" dirty="0"/>
              <a:t>and </a:t>
            </a:r>
            <a:r>
              <a:rPr lang="en-US" altLang="zh-HK" sz="2000" dirty="0" err="1"/>
              <a:t>Yiu</a:t>
            </a:r>
            <a:r>
              <a:rPr lang="en-US" altLang="zh-HK" sz="2000" dirty="0"/>
              <a:t> </a:t>
            </a:r>
            <a:r>
              <a:rPr lang="en-US" altLang="zh-HK" sz="2000" dirty="0" smtClean="0"/>
              <a:t>			(</a:t>
            </a:r>
            <a:r>
              <a:rPr lang="en-US" altLang="zh-HK" sz="2000" dirty="0"/>
              <a:t>1998</a:t>
            </a:r>
            <a:r>
              <a:rPr lang="en-US" altLang="zh-TW" sz="2000" dirty="0"/>
              <a:t>:11), </a:t>
            </a:r>
            <a:r>
              <a:rPr lang="en-US" altLang="zh-TW" sz="2000" dirty="0" err="1" smtClean="0"/>
              <a:t>cf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Tang (2011))</a:t>
            </a:r>
            <a:endParaRPr lang="zh-HK" alt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HK" dirty="0"/>
          </a:p>
          <a:p>
            <a:pPr marL="0" indent="0">
              <a:buFont typeface="Arial" panose="020B0604020202020204" pitchFamily="34" charset="0"/>
              <a:buNone/>
            </a:pPr>
            <a:endParaRPr lang="zh-HK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0600" y="5927017"/>
            <a:ext cx="10515600" cy="584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i="1" dirty="0"/>
              <a:t>De</a:t>
            </a:r>
            <a:r>
              <a:rPr lang="en-US" altLang="zh-HK" dirty="0"/>
              <a:t>- </a:t>
            </a:r>
            <a:r>
              <a:rPr lang="en-US" altLang="zh-HK" dirty="0" err="1" smtClean="0"/>
              <a:t>VOde</a:t>
            </a:r>
            <a:r>
              <a:rPr lang="en-US" altLang="zh-HK" dirty="0" smtClean="0"/>
              <a:t>/</a:t>
            </a:r>
            <a:r>
              <a:rPr lang="en-US" altLang="zh-HK" dirty="0" err="1" smtClean="0"/>
              <a:t>VdeO</a:t>
            </a:r>
            <a:r>
              <a:rPr lang="en-US" altLang="zh-HK" dirty="0" smtClean="0"/>
              <a:t> </a:t>
            </a:r>
            <a:r>
              <a:rPr lang="en-US" altLang="zh-HK" dirty="0" smtClean="0"/>
              <a:t>		</a:t>
            </a:r>
            <a:r>
              <a:rPr lang="en-US" altLang="zh-HK" i="1" dirty="0" err="1"/>
              <a:t>ge</a:t>
            </a:r>
            <a:r>
              <a:rPr lang="en-US" altLang="zh-HK" dirty="0"/>
              <a:t>- </a:t>
            </a:r>
            <a:r>
              <a:rPr lang="en-US" altLang="zh-HK" dirty="0" err="1"/>
              <a:t>VOge</a:t>
            </a:r>
            <a:r>
              <a:rPr lang="en-US" altLang="zh-HK" b="1" dirty="0"/>
              <a:t>/*</a:t>
            </a:r>
            <a:r>
              <a:rPr lang="en-US" altLang="zh-HK" b="1" dirty="0" err="1" smtClean="0"/>
              <a:t>VgeO</a:t>
            </a:r>
            <a:endParaRPr lang="zh-HK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48863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6" y="13194"/>
            <a:ext cx="10515600" cy="1325563"/>
          </a:xfrm>
        </p:spPr>
        <p:txBody>
          <a:bodyPr/>
          <a:lstStyle/>
          <a:p>
            <a:r>
              <a:rPr lang="en-US" altLang="zh-HK" dirty="0"/>
              <a:t>Formation of </a:t>
            </a:r>
            <a:r>
              <a:rPr lang="en-US" altLang="zh-HK" dirty="0" smtClean="0"/>
              <a:t>Chinese cleft constructions (nominal &gt; clausal) (‘lateral’)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2" y="123524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400" dirty="0"/>
              <a:t>Recent analyses propose that </a:t>
            </a:r>
            <a:r>
              <a:rPr lang="en-US" altLang="zh-HK" sz="2400" dirty="0" err="1"/>
              <a:t>VOde</a:t>
            </a:r>
            <a:r>
              <a:rPr lang="en-US" altLang="zh-HK" sz="2400" dirty="0"/>
              <a:t> and </a:t>
            </a:r>
            <a:r>
              <a:rPr lang="en-US" altLang="zh-HK" sz="2400" dirty="0" err="1"/>
              <a:t>VdeO</a:t>
            </a:r>
            <a:r>
              <a:rPr lang="en-US" altLang="zh-HK" sz="2400" dirty="0"/>
              <a:t> are derived from two different types of relative clauses (</a:t>
            </a:r>
            <a:r>
              <a:rPr lang="en-US" altLang="zh-HK" sz="2400" dirty="0" err="1"/>
              <a:t>VOde</a:t>
            </a:r>
            <a:r>
              <a:rPr lang="en-US" altLang="zh-HK" sz="2400" dirty="0"/>
              <a:t>/</a:t>
            </a:r>
            <a:r>
              <a:rPr lang="en-US" altLang="zh-HK" sz="2400" dirty="0" err="1"/>
              <a:t>VdeO</a:t>
            </a:r>
            <a:r>
              <a:rPr lang="en-US" altLang="zh-HK" sz="2400" dirty="0"/>
              <a:t>) (Long and Xiao (2009, 2011), Han (2012)</a:t>
            </a:r>
            <a:r>
              <a:rPr lang="en-US" altLang="zh-TW" sz="2400" dirty="0"/>
              <a:t>, Zhan (2012), Long (2013)). </a:t>
            </a:r>
            <a:endParaRPr lang="zh-HK" alt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88" y="29842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dirty="0"/>
              <a:t>Following Aldridge (2006, 2008), early </a:t>
            </a:r>
            <a:r>
              <a:rPr lang="en-US" altLang="zh-HK" sz="2400" i="1" dirty="0" smtClean="0"/>
              <a:t>di </a:t>
            </a:r>
            <a:r>
              <a:rPr lang="en-US" altLang="zh-HK" sz="2400" dirty="0"/>
              <a:t>(&lt; </a:t>
            </a:r>
            <a:r>
              <a:rPr lang="en-US" altLang="zh-HK" sz="2400" dirty="0" smtClean="0"/>
              <a:t>Classical Chinese </a:t>
            </a:r>
            <a:r>
              <a:rPr lang="en-US" altLang="zh-HK" sz="2400" i="1" dirty="0" err="1" smtClean="0"/>
              <a:t>zhe</a:t>
            </a:r>
            <a:r>
              <a:rPr lang="en-US" altLang="zh-HK" sz="2400" dirty="0"/>
              <a:t>) is lower than </a:t>
            </a:r>
            <a:r>
              <a:rPr lang="en-US" altLang="zh-HK" sz="2400" i="1" dirty="0" err="1" smtClean="0"/>
              <a:t>zhi</a:t>
            </a:r>
            <a:r>
              <a:rPr lang="en-US" altLang="zh-HK" sz="2400" i="1" dirty="0" smtClean="0"/>
              <a:t> </a:t>
            </a:r>
            <a:r>
              <a:rPr lang="en-US" altLang="zh-HK" sz="2400" dirty="0" smtClean="0"/>
              <a:t>(D)</a:t>
            </a:r>
            <a:r>
              <a:rPr lang="en-US" altLang="zh-HK" sz="2400" i="1" dirty="0"/>
              <a:t> </a:t>
            </a:r>
            <a:r>
              <a:rPr lang="en-US" altLang="zh-HK" sz="2400" dirty="0" smtClean="0"/>
              <a:t>and tends to be phrase-final, which suggests that </a:t>
            </a:r>
            <a:r>
              <a:rPr lang="en-US" altLang="zh-HK" sz="2400" i="1" dirty="0" smtClean="0"/>
              <a:t>di/</a:t>
            </a:r>
            <a:r>
              <a:rPr lang="en-US" altLang="zh-HK" sz="2400" i="1" dirty="0" err="1" smtClean="0"/>
              <a:t>zhe</a:t>
            </a:r>
            <a:r>
              <a:rPr lang="en-US" altLang="zh-HK" sz="2400" dirty="0" smtClean="0"/>
              <a:t> is a </a:t>
            </a:r>
            <a:r>
              <a:rPr lang="en-US" altLang="zh-HK" sz="2400" dirty="0" err="1" smtClean="0"/>
              <a:t>nominaliser</a:t>
            </a:r>
            <a:r>
              <a:rPr lang="en-US" altLang="zh-HK" sz="2400" dirty="0" smtClean="0"/>
              <a:t> (</a:t>
            </a:r>
            <a:r>
              <a:rPr lang="en-US" altLang="zh-HK" sz="2400" dirty="0"/>
              <a:t>n</a:t>
            </a:r>
            <a:r>
              <a:rPr lang="en-US" altLang="zh-HK" sz="2400" dirty="0" smtClean="0"/>
              <a:t>), which is reanalyzed as an </a:t>
            </a:r>
            <a:r>
              <a:rPr lang="en-US" altLang="zh-HK" sz="2400" dirty="0" err="1" smtClean="0"/>
              <a:t>adnominaliser</a:t>
            </a:r>
            <a:r>
              <a:rPr lang="en-US" altLang="zh-HK" sz="2400" dirty="0" smtClean="0"/>
              <a:t> </a:t>
            </a:r>
            <a:r>
              <a:rPr lang="en-US" altLang="zh-HK" sz="2400" i="1" dirty="0" smtClean="0"/>
              <a:t>de </a:t>
            </a:r>
            <a:r>
              <a:rPr lang="en-US" altLang="zh-HK" sz="2400" dirty="0" smtClean="0"/>
              <a:t>in a slightly higher position on the nominal cline</a:t>
            </a:r>
            <a:r>
              <a:rPr lang="en-US" altLang="zh-HK" sz="2400" i="1" dirty="0" smtClean="0"/>
              <a:t> </a:t>
            </a:r>
            <a:r>
              <a:rPr lang="en-US" altLang="zh-HK" sz="2400" dirty="0" smtClean="0"/>
              <a:t>(D) (n &gt; Mod) (Yap (2010, 2012), </a:t>
            </a:r>
            <a:r>
              <a:rPr lang="en-US" altLang="zh-HK" sz="2400" dirty="0" err="1" smtClean="0"/>
              <a:t>cf</a:t>
            </a:r>
            <a:r>
              <a:rPr lang="en-US" altLang="zh-HK" sz="2400" dirty="0" smtClean="0"/>
              <a:t> Paul (2012, 2015), following Rubin (2003))</a:t>
            </a:r>
            <a:endParaRPr lang="zh-HK" alt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626084" y="5026515"/>
            <a:ext cx="11145255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CLP		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		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ModP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endParaRPr lang="en-US" altLang="zh-TW" sz="16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Mod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de/</a:t>
            </a:r>
            <a:r>
              <a:rPr lang="en-US" altLang="zh-TW" sz="16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n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</a:t>
            </a:r>
            <a:r>
              <a:rPr lang="en-US" altLang="zh-TW" sz="16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</a:t>
            </a:r>
            <a:endParaRPr lang="zh-TW" altLang="zh-HK" sz="1600" b="1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84" y="463170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i="1" dirty="0" smtClean="0"/>
              <a:t>Ge, </a:t>
            </a:r>
            <a:r>
              <a:rPr lang="en-US" altLang="zh-HK" sz="2400" dirty="0" smtClean="0"/>
              <a:t>on the other hand, is reanalyzed from an original classifier (CL) to an </a:t>
            </a:r>
            <a:r>
              <a:rPr lang="en-US" altLang="zh-HK" sz="2400" dirty="0" err="1" smtClean="0"/>
              <a:t>adnominaliser</a:t>
            </a:r>
            <a:r>
              <a:rPr lang="en-US" altLang="zh-HK" sz="2400" dirty="0" smtClean="0"/>
              <a:t> (D) (CL &gt; D) (Cao (1999)) </a:t>
            </a:r>
            <a:endParaRPr lang="zh-HK" altLang="en-US" sz="2400" i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747001" y="6313646"/>
            <a:ext cx="1676399" cy="276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8156" y="5785519"/>
            <a:ext cx="1654629" cy="44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38188" y="22571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dirty="0" smtClean="0"/>
              <a:t>East Asian relative clauses tend to be nominalized by nominal particles (Chinese </a:t>
            </a:r>
            <a:r>
              <a:rPr lang="en-US" altLang="zh-HK" sz="2400" i="1" dirty="0" smtClean="0"/>
              <a:t>de/</a:t>
            </a:r>
            <a:r>
              <a:rPr lang="en-US" altLang="zh-HK" sz="2400" i="1" dirty="0" err="1" smtClean="0"/>
              <a:t>ge</a:t>
            </a:r>
            <a:r>
              <a:rPr lang="en-US" altLang="zh-HK" sz="2400" i="1" dirty="0" smtClean="0"/>
              <a:t>, </a:t>
            </a:r>
            <a:r>
              <a:rPr lang="en-US" altLang="zh-HK" sz="2400" dirty="0" smtClean="0"/>
              <a:t>Japanese </a:t>
            </a:r>
            <a:r>
              <a:rPr lang="en-US" altLang="zh-HK" sz="2400" i="1" dirty="0" smtClean="0"/>
              <a:t>no</a:t>
            </a:r>
            <a:r>
              <a:rPr lang="en-US" altLang="zh-HK" sz="2400" dirty="0" smtClean="0"/>
              <a:t> </a:t>
            </a:r>
            <a:r>
              <a:rPr lang="en-US" altLang="zh-HK" sz="2400" dirty="0" err="1" smtClean="0"/>
              <a:t>etc</a:t>
            </a:r>
            <a:r>
              <a:rPr lang="en-US" altLang="zh-HK" sz="2400" dirty="0" smtClean="0"/>
              <a:t>) (Yap, </a:t>
            </a:r>
            <a:r>
              <a:rPr lang="en-US" altLang="zh-HK" sz="2400" dirty="0" err="1" smtClean="0"/>
              <a:t>Grunow-Harsta</a:t>
            </a:r>
            <a:r>
              <a:rPr lang="en-US" altLang="zh-HK" sz="2400" dirty="0" smtClean="0"/>
              <a:t> and </a:t>
            </a:r>
            <a:r>
              <a:rPr lang="en-US" altLang="zh-HK" sz="2400" dirty="0" err="1" smtClean="0"/>
              <a:t>Wrona</a:t>
            </a:r>
            <a:r>
              <a:rPr lang="en-US" altLang="zh-HK" sz="2400" dirty="0" smtClean="0"/>
              <a:t> (2011))</a:t>
            </a:r>
            <a:endParaRPr lang="zh-HK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91200" y="5309937"/>
            <a:ext cx="1010653" cy="160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69768" y="5309937"/>
            <a:ext cx="1892969" cy="276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747001" y="5785519"/>
            <a:ext cx="979904" cy="1179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62737" y="5785519"/>
            <a:ext cx="1684421" cy="198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423400" y="6231125"/>
            <a:ext cx="923758" cy="82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347158" y="6231125"/>
            <a:ext cx="1006626" cy="82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65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0" grpId="0"/>
      <p:bldP spid="11" grpId="0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" y="1288796"/>
            <a:ext cx="6510528" cy="5569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000" dirty="0"/>
              <a:t>	</a:t>
            </a:r>
            <a:r>
              <a:rPr lang="en-US" altLang="zh-HK" sz="2000" dirty="0" smtClean="0"/>
              <a:t>  D</a:t>
            </a:r>
            <a:r>
              <a:rPr lang="en-US" altLang="zh-TW" sz="2000" dirty="0" smtClean="0"/>
              <a:t>P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</a:t>
            </a:r>
          </a:p>
          <a:p>
            <a:pPr marL="0" indent="0">
              <a:buNone/>
            </a:pPr>
            <a:r>
              <a:rPr lang="en-US" altLang="zh-TW" sz="2000" dirty="0" smtClean="0"/>
              <a:t>  D</a:t>
            </a:r>
            <a:r>
              <a:rPr lang="en-US" altLang="zh-TW" sz="2000" dirty="0"/>
              <a:t>		</a:t>
            </a:r>
            <a:r>
              <a:rPr lang="en-US" altLang="zh-TW" sz="2000" dirty="0" err="1" smtClean="0"/>
              <a:t>NumP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	</a:t>
            </a:r>
          </a:p>
          <a:p>
            <a:pPr marL="0" indent="0">
              <a:buNone/>
            </a:pPr>
            <a:r>
              <a:rPr lang="en-US" altLang="zh-TW" sz="2000" dirty="0"/>
              <a:t>	</a:t>
            </a:r>
            <a:r>
              <a:rPr lang="en-US" altLang="zh-TW" sz="2000" dirty="0" err="1" smtClean="0"/>
              <a:t>Num</a:t>
            </a:r>
            <a:r>
              <a:rPr lang="en-US" altLang="zh-TW" sz="2000" dirty="0"/>
              <a:t>		</a:t>
            </a:r>
            <a:r>
              <a:rPr lang="en-US" altLang="zh-TW" sz="2000" dirty="0" err="1" smtClean="0"/>
              <a:t>ClassifierP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		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/>
              <a:t>	</a:t>
            </a:r>
            <a:r>
              <a:rPr lang="en-US" altLang="zh-TW" sz="2000" dirty="0" smtClean="0"/>
              <a:t>	Classifier (CL)</a:t>
            </a:r>
            <a:r>
              <a:rPr lang="en-US" altLang="zh-TW" sz="2000" dirty="0"/>
              <a:t>	</a:t>
            </a:r>
            <a:r>
              <a:rPr lang="en-US" altLang="zh-TW" sz="2000" dirty="0" err="1" smtClean="0"/>
              <a:t>ModP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		</a:t>
            </a:r>
            <a:r>
              <a:rPr lang="en-US" altLang="zh-TW" sz="2000" dirty="0" smtClean="0"/>
              <a:t>       </a:t>
            </a:r>
            <a:r>
              <a:rPr lang="en-US" altLang="zh-TW" sz="2000" dirty="0" err="1" smtClean="0"/>
              <a:t>ge</a:t>
            </a:r>
            <a:r>
              <a:rPr lang="en-US" altLang="zh-TW" sz="2000" dirty="0" smtClean="0"/>
              <a:t> (+D)		</a:t>
            </a:r>
          </a:p>
          <a:p>
            <a:pPr marL="0" indent="0">
              <a:buNone/>
            </a:pPr>
            <a:r>
              <a:rPr lang="en-US" altLang="zh-TW" sz="2000" dirty="0"/>
              <a:t>	</a:t>
            </a:r>
            <a:r>
              <a:rPr lang="en-US" altLang="zh-TW" sz="2000" dirty="0" smtClean="0"/>
              <a:t>		Mod</a:t>
            </a:r>
            <a:r>
              <a:rPr lang="en-US" altLang="zh-TW" sz="2000" dirty="0"/>
              <a:t>		</a:t>
            </a:r>
            <a:r>
              <a:rPr lang="en-US" altLang="zh-TW" sz="2000" dirty="0" err="1" smtClean="0"/>
              <a:t>nP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			</a:t>
            </a:r>
            <a:r>
              <a:rPr lang="en-US" altLang="zh-TW" sz="2000" dirty="0" smtClean="0"/>
              <a:t>de/</a:t>
            </a:r>
            <a:r>
              <a:rPr lang="en-US" altLang="zh-TW" sz="2000" dirty="0" err="1" smtClean="0"/>
              <a:t>ge</a:t>
            </a:r>
            <a:r>
              <a:rPr lang="en-US" altLang="zh-TW" sz="2000" dirty="0" smtClean="0"/>
              <a:t> </a:t>
            </a:r>
            <a:r>
              <a:rPr lang="en-US" altLang="zh-TW" sz="2000" dirty="0" smtClean="0"/>
              <a:t>(+/-D)		    </a:t>
            </a:r>
          </a:p>
          <a:p>
            <a:pPr marL="0" indent="0">
              <a:buNone/>
            </a:pPr>
            <a:r>
              <a:rPr lang="en-US" altLang="zh-TW" sz="2000" dirty="0"/>
              <a:t>	</a:t>
            </a:r>
            <a:r>
              <a:rPr lang="en-US" altLang="zh-TW" sz="2000" dirty="0" smtClean="0"/>
              <a:t>			n</a:t>
            </a:r>
            <a:r>
              <a:rPr lang="en-US" altLang="zh-TW" sz="2000" dirty="0"/>
              <a:t>	</a:t>
            </a:r>
            <a:r>
              <a:rPr lang="en-US" altLang="zh-TW" sz="2000" dirty="0" smtClean="0"/>
              <a:t>	NP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				</a:t>
            </a:r>
            <a:r>
              <a:rPr lang="en-US" altLang="zh-TW" sz="2000" dirty="0" smtClean="0"/>
              <a:t>di (&lt; </a:t>
            </a:r>
            <a:r>
              <a:rPr lang="en-US" altLang="zh-TW" sz="2000" dirty="0" err="1" smtClean="0"/>
              <a:t>zhe</a:t>
            </a:r>
            <a:r>
              <a:rPr lang="en-US" altLang="zh-TW" sz="2000" dirty="0" smtClean="0"/>
              <a:t>)	     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						N</a:t>
            </a:r>
            <a:endParaRPr lang="en-US" altLang="zh-TW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30200" y="1604641"/>
            <a:ext cx="930148" cy="460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66952" y="1617525"/>
            <a:ext cx="1031748" cy="516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260348" y="2383219"/>
            <a:ext cx="995934" cy="588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56282" y="2392204"/>
            <a:ext cx="998982" cy="4906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610612" y="3212420"/>
            <a:ext cx="717042" cy="481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27654" y="3212420"/>
            <a:ext cx="753364" cy="542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969133" y="4023360"/>
            <a:ext cx="1111885" cy="538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80256" y="4023360"/>
            <a:ext cx="733044" cy="447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799840" y="4783836"/>
            <a:ext cx="962152" cy="562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47768" y="4785782"/>
            <a:ext cx="972312" cy="560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20080" y="5551424"/>
            <a:ext cx="0" cy="590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944478" y="5633212"/>
            <a:ext cx="0" cy="508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782066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Formation of Chinese cleft constructions (nominal &gt; clausal) (‘lateral</a:t>
            </a:r>
            <a:r>
              <a:rPr lang="en-US" dirty="0" smtClean="0"/>
              <a:t>’) (Simpson and Wu (2002))</a:t>
            </a:r>
            <a:endParaRPr lang="en-US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224397" y="1288796"/>
            <a:ext cx="6510528" cy="5569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000" dirty="0" smtClean="0"/>
              <a:t>	  C</a:t>
            </a:r>
            <a:r>
              <a:rPr lang="en-US" altLang="zh-TW" sz="2000" dirty="0" smtClean="0"/>
              <a:t>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  C		TP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err="1" smtClean="0"/>
              <a:t>VOde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VOge</a:t>
            </a:r>
            <a:r>
              <a:rPr lang="en-US" altLang="zh-TW" sz="2000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	T		AUXP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		AUX		</a:t>
            </a:r>
            <a:r>
              <a:rPr lang="en-US" altLang="zh-TW" sz="2000" dirty="0" err="1" smtClean="0"/>
              <a:t>AspP</a:t>
            </a:r>
            <a:endParaRPr lang="en-US" altLang="zh-TW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		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			Asp		</a:t>
            </a:r>
            <a:r>
              <a:rPr lang="en-US" altLang="zh-TW" sz="2000" dirty="0" err="1"/>
              <a:t>v</a:t>
            </a:r>
            <a:r>
              <a:rPr lang="en-US" altLang="zh-TW" sz="2000" dirty="0" err="1" smtClean="0"/>
              <a:t>P</a:t>
            </a:r>
            <a:endParaRPr lang="en-US" altLang="zh-TW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						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				v		VP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				</a:t>
            </a:r>
            <a:r>
              <a:rPr lang="en-US" altLang="zh-TW" sz="2000" dirty="0" err="1" smtClean="0"/>
              <a:t>VdeO</a:t>
            </a:r>
            <a:r>
              <a:rPr lang="en-US" altLang="zh-TW" sz="2000" dirty="0" smtClean="0"/>
              <a:t>/*</a:t>
            </a:r>
            <a:r>
              <a:rPr lang="en-US" altLang="zh-TW" sz="2000" dirty="0" err="1" smtClean="0"/>
              <a:t>VgeO</a:t>
            </a:r>
            <a:r>
              <a:rPr lang="en-US" altLang="zh-TW" sz="2000" dirty="0" smtClean="0"/>
              <a:t>	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 smtClean="0"/>
              <a:t> 						 V</a:t>
            </a:r>
            <a:endParaRPr lang="en-US" altLang="zh-TW" sz="1800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6517132" y="1604641"/>
            <a:ext cx="941324" cy="578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84745" y="1604641"/>
            <a:ext cx="706755" cy="528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262749" y="2383219"/>
            <a:ext cx="1004951" cy="588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219313" y="2392204"/>
            <a:ext cx="1089787" cy="553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8430768" y="3212420"/>
            <a:ext cx="878332" cy="551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309100" y="3212420"/>
            <a:ext cx="800100" cy="621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9309100" y="4012216"/>
            <a:ext cx="863600" cy="549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0199497" y="3994087"/>
            <a:ext cx="748792" cy="6256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10109200" y="4783836"/>
            <a:ext cx="928497" cy="562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1037697" y="4783836"/>
            <a:ext cx="906781" cy="562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537166" y="3483429"/>
            <a:ext cx="2229394" cy="26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2470484" y="4470400"/>
            <a:ext cx="498649" cy="470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096126" y="5213684"/>
            <a:ext cx="513348" cy="673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Cantonese </a:t>
            </a:r>
            <a:r>
              <a:rPr lang="en-US" i="1" dirty="0" err="1" smtClean="0"/>
              <a:t>ge</a:t>
            </a:r>
            <a:r>
              <a:rPr lang="en-US" i="1" dirty="0" smtClean="0"/>
              <a:t> </a:t>
            </a:r>
            <a:r>
              <a:rPr lang="zh-CN" altLang="en-US" dirty="0" smtClean="0"/>
              <a:t>嘅</a:t>
            </a:r>
            <a:r>
              <a:rPr lang="en-US" i="1" dirty="0" smtClean="0"/>
              <a:t> </a:t>
            </a:r>
            <a:r>
              <a:rPr lang="en-US" dirty="0" smtClean="0"/>
              <a:t>(my love)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Cantonese </a:t>
            </a:r>
            <a:r>
              <a:rPr lang="en-US" i="1" dirty="0" err="1" smtClean="0"/>
              <a:t>ge</a:t>
            </a:r>
            <a:r>
              <a:rPr lang="en-US" dirty="0" smtClean="0"/>
              <a:t> </a:t>
            </a:r>
            <a:r>
              <a:rPr lang="zh-CN" altLang="en-US" dirty="0" smtClean="0"/>
              <a:t>嘅 </a:t>
            </a:r>
            <a:r>
              <a:rPr lang="en-US" dirty="0" smtClean="0"/>
              <a:t>(southern dialects): &lt; classifier </a:t>
            </a:r>
            <a:r>
              <a:rPr lang="en-US" i="1" dirty="0" smtClean="0"/>
              <a:t>go</a:t>
            </a:r>
            <a:r>
              <a:rPr lang="en-US" dirty="0" smtClean="0"/>
              <a:t> (</a:t>
            </a:r>
            <a:r>
              <a:rPr lang="zh-CN" altLang="en-US" dirty="0" smtClean="0"/>
              <a:t>個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31490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Cantonese demonstrative (distal): </a:t>
            </a:r>
            <a:r>
              <a:rPr lang="zh-CN" altLang="en-US" dirty="0" smtClean="0"/>
              <a:t>嗰個 </a:t>
            </a:r>
            <a:r>
              <a:rPr lang="en-US" altLang="zh-CN" dirty="0" smtClean="0"/>
              <a:t>(Dem CL + NP)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80419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280419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Cantonese </a:t>
            </a:r>
            <a:r>
              <a:rPr lang="en-US" i="1" dirty="0" err="1" smtClean="0"/>
              <a:t>ge</a:t>
            </a:r>
            <a:r>
              <a:rPr lang="en-US" i="1" dirty="0"/>
              <a:t> </a:t>
            </a:r>
            <a:r>
              <a:rPr lang="zh-CN" altLang="en-US" dirty="0" smtClean="0"/>
              <a:t>嘅 </a:t>
            </a:r>
            <a:r>
              <a:rPr lang="en-US" dirty="0" smtClean="0"/>
              <a:t>/ Mandarin </a:t>
            </a:r>
            <a:r>
              <a:rPr lang="en-US" i="1" dirty="0" smtClean="0"/>
              <a:t>de</a:t>
            </a:r>
            <a:r>
              <a:rPr lang="en-US" dirty="0" smtClean="0"/>
              <a:t> </a:t>
            </a:r>
            <a:r>
              <a:rPr lang="zh-CN" altLang="en-US" dirty="0" smtClean="0"/>
              <a:t>的 </a:t>
            </a:r>
            <a:r>
              <a:rPr lang="en-US" dirty="0" smtClean="0"/>
              <a:t>: dialectal </a:t>
            </a:r>
            <a:r>
              <a:rPr lang="en-US" dirty="0" err="1" smtClean="0"/>
              <a:t>microvariations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2934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Tse, K. (2018): Chinese cleft formation: </a:t>
            </a:r>
            <a:r>
              <a:rPr lang="en-US" dirty="0" err="1" smtClean="0"/>
              <a:t>microparametric</a:t>
            </a:r>
            <a:r>
              <a:rPr lang="en-US" dirty="0" smtClean="0"/>
              <a:t> ‘lateral’ </a:t>
            </a:r>
            <a:r>
              <a:rPr lang="en-US" dirty="0" err="1" smtClean="0"/>
              <a:t>grammaticalization</a:t>
            </a:r>
            <a:r>
              <a:rPr lang="en-US" dirty="0" smtClean="0"/>
              <a:t>. Ohio State University, United States.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https://kb.osu.edu/handle/1811/87680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(My thanks to the </a:t>
            </a:r>
            <a:r>
              <a:rPr lang="en-US" dirty="0" err="1" smtClean="0"/>
              <a:t>organisers</a:t>
            </a:r>
            <a:r>
              <a:rPr lang="en-US" dirty="0" smtClean="0"/>
              <a:t> and audience of FoCaL-1 for their constructive feedback)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" y="5469146"/>
            <a:ext cx="1219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Cantonese </a:t>
            </a:r>
            <a:r>
              <a:rPr lang="en-US" i="1" dirty="0" err="1" smtClean="0"/>
              <a:t>ge</a:t>
            </a:r>
            <a:r>
              <a:rPr lang="en-US" dirty="0" smtClean="0"/>
              <a:t> </a:t>
            </a:r>
            <a:r>
              <a:rPr lang="zh-CN" altLang="en-US" dirty="0" smtClean="0"/>
              <a:t>嘅 </a:t>
            </a:r>
            <a:r>
              <a:rPr lang="en-US" dirty="0" smtClean="0"/>
              <a:t>(&lt; classifier </a:t>
            </a:r>
            <a:r>
              <a:rPr lang="en-US" i="1" dirty="0" err="1" smtClean="0"/>
              <a:t>ge</a:t>
            </a:r>
            <a:r>
              <a:rPr lang="en-US" dirty="0" smtClean="0"/>
              <a:t> </a:t>
            </a:r>
            <a:r>
              <a:rPr lang="zh-CN" altLang="en-US" dirty="0" smtClean="0"/>
              <a:t>個 </a:t>
            </a:r>
            <a:r>
              <a:rPr lang="en-US" dirty="0" smtClean="0"/>
              <a:t>(+D)) vs Mandarin </a:t>
            </a:r>
            <a:r>
              <a:rPr lang="en-US" i="1" dirty="0" smtClean="0"/>
              <a:t>de</a:t>
            </a:r>
            <a:r>
              <a:rPr lang="en-US" dirty="0" smtClean="0"/>
              <a:t> </a:t>
            </a:r>
            <a:r>
              <a:rPr lang="zh-CN" altLang="en-US" dirty="0" smtClean="0"/>
              <a:t>的 </a:t>
            </a:r>
            <a:r>
              <a:rPr lang="en-US" dirty="0" smtClean="0"/>
              <a:t>(phrase-final </a:t>
            </a:r>
            <a:r>
              <a:rPr lang="en-US" dirty="0" err="1" smtClean="0"/>
              <a:t>nominaliser</a:t>
            </a:r>
            <a:r>
              <a:rPr lang="en-US" dirty="0" smtClean="0"/>
              <a:t> </a:t>
            </a:r>
            <a:r>
              <a:rPr lang="en-US" i="1" dirty="0" smtClean="0"/>
              <a:t>di</a:t>
            </a:r>
            <a:r>
              <a:rPr lang="en-US" dirty="0" smtClean="0"/>
              <a:t> </a:t>
            </a:r>
            <a:r>
              <a:rPr lang="zh-CN" altLang="en-US" dirty="0" smtClean="0"/>
              <a:t>底 </a:t>
            </a:r>
            <a:r>
              <a:rPr lang="en-US" dirty="0" smtClean="0"/>
              <a:t>(&lt; </a:t>
            </a:r>
            <a:r>
              <a:rPr lang="en-US" i="1" dirty="0" err="1" smtClean="0"/>
              <a:t>zhe</a:t>
            </a:r>
            <a:r>
              <a:rPr lang="en-US" dirty="0" smtClean="0"/>
              <a:t> </a:t>
            </a:r>
            <a:r>
              <a:rPr lang="zh-CN" altLang="en-US" dirty="0" smtClean="0"/>
              <a:t>者</a:t>
            </a:r>
            <a:r>
              <a:rPr lang="en-US" dirty="0" smtClean="0"/>
              <a:t>) (+/-D))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4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Ta de </a:t>
            </a:r>
            <a:r>
              <a:rPr lang="en-US" i="1" dirty="0" err="1" smtClean="0"/>
              <a:t>laoshi</a:t>
            </a:r>
            <a:r>
              <a:rPr lang="en-US" i="1" dirty="0" smtClean="0"/>
              <a:t> dang de </a:t>
            </a:r>
            <a:r>
              <a:rPr lang="en-US" i="1" dirty="0" err="1" smtClean="0"/>
              <a:t>hao</a:t>
            </a:r>
            <a:r>
              <a:rPr lang="en-US" i="1" dirty="0" smtClean="0"/>
              <a:t> </a:t>
            </a:r>
            <a:r>
              <a:rPr lang="en-US" dirty="0" smtClean="0"/>
              <a:t>(Shen (2007), Huang (2008), Tang (2008, 2011), Hu (2016))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366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他的老師當得好 </a:t>
            </a:r>
            <a:r>
              <a:rPr lang="en-US" altLang="zh-CN" dirty="0" smtClean="0"/>
              <a:t>Ta de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 dang 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 </a:t>
            </a:r>
            <a:r>
              <a:rPr lang="en-US" altLang="zh-CN" dirty="0" smtClean="0"/>
              <a:t>(Mandarin) / </a:t>
            </a:r>
          </a:p>
          <a:p>
            <a:pPr marL="0" indent="0">
              <a:buNone/>
            </a:pPr>
            <a:r>
              <a:rPr lang="zh-TW" altLang="en-US" dirty="0" smtClean="0"/>
              <a:t>佢嘅老師做得好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Kui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ge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lousi</a:t>
            </a:r>
            <a:r>
              <a:rPr lang="en-US" altLang="zh-TW" dirty="0" smtClean="0"/>
              <a:t> zo </a:t>
            </a:r>
            <a:r>
              <a:rPr lang="en-US" altLang="zh-TW" dirty="0" err="1" smtClean="0"/>
              <a:t>dak</a:t>
            </a:r>
            <a:r>
              <a:rPr lang="en-US" altLang="zh-TW" dirty="0" smtClean="0"/>
              <a:t> ho (Cantonese)</a:t>
            </a:r>
            <a:endParaRPr lang="en-US" altLang="zh-CN" dirty="0" smtClean="0"/>
          </a:p>
        </p:txBody>
      </p:sp>
      <p:sp>
        <p:nvSpPr>
          <p:cNvPr id="5" name="Rectangle 4"/>
          <p:cNvSpPr/>
          <p:nvPr/>
        </p:nvSpPr>
        <p:spPr>
          <a:xfrm>
            <a:off x="838200" y="2828836"/>
            <a:ext cx="10515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他當他的老師，我當我的學生 </a:t>
            </a:r>
            <a:r>
              <a:rPr lang="en-US" altLang="zh-CN" sz="2800" dirty="0" smtClean="0"/>
              <a:t>Ta dang ta de </a:t>
            </a:r>
            <a:r>
              <a:rPr lang="en-US" altLang="zh-CN" sz="2800" dirty="0" err="1" smtClean="0"/>
              <a:t>laoshi</a:t>
            </a:r>
            <a:r>
              <a:rPr lang="en-US" altLang="zh-CN" sz="2800" dirty="0" smtClean="0"/>
              <a:t>, wo dang wo de </a:t>
            </a:r>
            <a:r>
              <a:rPr lang="en-US" altLang="zh-CN" sz="2800" dirty="0" err="1" smtClean="0"/>
              <a:t>xuesheng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(Mandarin) </a:t>
            </a:r>
            <a:endParaRPr lang="en-US" altLang="zh-CN" sz="2800" dirty="0" smtClean="0"/>
          </a:p>
          <a:p>
            <a:r>
              <a:rPr lang="zh-TW" altLang="en-US" sz="2800" dirty="0" smtClean="0"/>
              <a:t>佢做佢嘅老師</a:t>
            </a:r>
            <a:r>
              <a:rPr lang="zh-CN" altLang="en-US" sz="2800" dirty="0" smtClean="0"/>
              <a:t>，</a:t>
            </a:r>
            <a:r>
              <a:rPr lang="zh-TW" altLang="en-US" sz="2800" dirty="0" smtClean="0"/>
              <a:t>我做我嘅學生</a:t>
            </a:r>
            <a:endParaRPr lang="en-US" altLang="zh-TW" sz="2800" dirty="0" smtClean="0"/>
          </a:p>
          <a:p>
            <a:r>
              <a:rPr lang="en-US" altLang="zh-TW" sz="2800" dirty="0" err="1" smtClean="0"/>
              <a:t>Kui</a:t>
            </a:r>
            <a:r>
              <a:rPr lang="en-US" altLang="zh-TW" sz="2800" dirty="0" smtClean="0"/>
              <a:t> zo </a:t>
            </a:r>
            <a:r>
              <a:rPr lang="en-US" altLang="zh-TW" sz="2800" dirty="0" err="1" smtClean="0"/>
              <a:t>kui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ge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lousi</a:t>
            </a:r>
            <a:r>
              <a:rPr lang="en-US" altLang="zh-TW" sz="2800" dirty="0" smtClean="0"/>
              <a:t>, </a:t>
            </a:r>
            <a:r>
              <a:rPr lang="en-US" altLang="zh-TW" sz="2800" dirty="0" err="1" smtClean="0"/>
              <a:t>ngoh</a:t>
            </a:r>
            <a:r>
              <a:rPr lang="en-US" altLang="zh-TW" sz="2800" dirty="0" smtClean="0"/>
              <a:t> zo </a:t>
            </a:r>
            <a:r>
              <a:rPr lang="en-US" altLang="zh-TW" sz="2800" dirty="0" err="1" smtClean="0"/>
              <a:t>ngoh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ge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hoksaang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(Cantonese)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8200" y="4755033"/>
            <a:ext cx="1051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 subject position, Cantonese *</a:t>
            </a:r>
            <a:r>
              <a:rPr lang="en-US" sz="2800" b="1" dirty="0" err="1" smtClean="0"/>
              <a:t>VgeO</a:t>
            </a:r>
            <a:r>
              <a:rPr lang="en-US" sz="2800" b="1" dirty="0" smtClean="0"/>
              <a:t> is ungrammatical</a:t>
            </a:r>
            <a:endParaRPr lang="en-US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758989" y="2422358"/>
            <a:ext cx="18127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85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 (2008, 2010) (</a:t>
            </a:r>
            <a:r>
              <a:rPr lang="en-US" dirty="0" err="1" smtClean="0"/>
              <a:t>cf</a:t>
            </a:r>
            <a:r>
              <a:rPr lang="en-US" dirty="0" smtClean="0"/>
              <a:t> Huang (2008))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523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Light verb syntax (</a:t>
            </a:r>
            <a:r>
              <a:rPr lang="zh-CN" altLang="en-US" dirty="0" smtClean="0"/>
              <a:t>輕動詞</a:t>
            </a:r>
            <a:r>
              <a:rPr lang="en-US" altLang="zh-CN" dirty="0" smtClean="0"/>
              <a:t>): BE, DO, BECOME, ACT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 (Huang (1997), Lin (2001), Feng (2000, 2005), </a:t>
            </a:r>
            <a:r>
              <a:rPr lang="en-US" altLang="zh-CN" dirty="0" err="1" smtClean="0"/>
              <a:t>cf</a:t>
            </a:r>
            <a:r>
              <a:rPr lang="en-US" altLang="zh-CN" dirty="0" smtClean="0"/>
              <a:t> Hale and Keyser (1993, 2002))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02009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Gerundival nominalization: </a:t>
            </a:r>
            <a:r>
              <a:rPr lang="en-US" i="1" dirty="0" smtClean="0"/>
              <a:t>de</a:t>
            </a:r>
            <a:r>
              <a:rPr lang="en-US" dirty="0" smtClean="0"/>
              <a:t> (</a:t>
            </a:r>
            <a:r>
              <a:rPr lang="en-US" dirty="0" err="1" smtClean="0"/>
              <a:t>nominaliser</a:t>
            </a:r>
            <a:r>
              <a:rPr lang="en-US" dirty="0" smtClean="0"/>
              <a:t> (n), </a:t>
            </a: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 err="1" smtClean="0"/>
              <a:t>GerundiveP</a:t>
            </a:r>
            <a:r>
              <a:rPr lang="en-US" dirty="0" smtClean="0"/>
              <a:t> (Huang, Tang)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6153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他的老師當得好 </a:t>
            </a:r>
            <a:r>
              <a:rPr lang="en-US" altLang="zh-CN" dirty="0" smtClean="0"/>
              <a:t>&lt; [DO [</a:t>
            </a:r>
            <a:r>
              <a:rPr lang="en-US" altLang="zh-CN" sz="1800" dirty="0" err="1" smtClean="0"/>
              <a:t>nP</a:t>
            </a:r>
            <a:r>
              <a:rPr lang="en-US" altLang="zh-CN" dirty="0" smtClean="0"/>
              <a:t> ta de dang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 [ (dang) 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]]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</a:t>
            </a:r>
            <a:r>
              <a:rPr lang="en-US" altLang="zh-CN" dirty="0" smtClean="0"/>
              <a:t>[dang </a:t>
            </a:r>
            <a:r>
              <a:rPr lang="en-US" altLang="zh-CN" sz="1800" dirty="0" err="1" smtClean="0"/>
              <a:t>i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[</a:t>
            </a:r>
            <a:r>
              <a:rPr lang="en-US" altLang="zh-CN" sz="1800" dirty="0" err="1" smtClean="0"/>
              <a:t>nP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ta de t </a:t>
            </a:r>
            <a:r>
              <a:rPr lang="en-US" altLang="zh-CN" sz="18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 [ (dang) 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]]</a:t>
            </a:r>
          </a:p>
          <a:p>
            <a:pPr marL="0" indent="0">
              <a:buNone/>
            </a:pPr>
            <a:r>
              <a:rPr lang="en-US" altLang="zh-CN" dirty="0" smtClean="0"/>
              <a:t>    [[ta de t </a:t>
            </a:r>
            <a:r>
              <a:rPr lang="en-US" altLang="zh-CN" sz="18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 </a:t>
            </a:r>
            <a:r>
              <a:rPr lang="en-US" altLang="zh-CN" sz="1800" dirty="0" smtClean="0"/>
              <a:t>j </a:t>
            </a:r>
            <a:r>
              <a:rPr lang="en-US" altLang="zh-CN" dirty="0" smtClean="0"/>
              <a:t>[dang [</a:t>
            </a:r>
            <a:r>
              <a:rPr lang="en-US" altLang="zh-CN" sz="1800" dirty="0" err="1" smtClean="0"/>
              <a:t>nP</a:t>
            </a:r>
            <a:r>
              <a:rPr lang="en-US" altLang="zh-CN" dirty="0" smtClean="0"/>
              <a:t> t </a:t>
            </a:r>
            <a:r>
              <a:rPr lang="en-US" altLang="zh-CN" sz="1800" dirty="0" smtClean="0"/>
              <a:t>j</a:t>
            </a:r>
            <a:r>
              <a:rPr lang="en-US" altLang="zh-CN" dirty="0" smtClean="0"/>
              <a:t> [ (dang) 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]]	(Huang (2008))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0622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 smtClean="0"/>
              <a:t>佢嘅老師做得好</a:t>
            </a:r>
            <a:r>
              <a:rPr lang="zh-CN" altLang="en-US" dirty="0" smtClean="0"/>
              <a:t> </a:t>
            </a:r>
            <a:r>
              <a:rPr lang="en-US" altLang="zh-CN" dirty="0" smtClean="0"/>
              <a:t>&lt; [DO [</a:t>
            </a:r>
            <a:r>
              <a:rPr lang="en-US" altLang="zh-CN" sz="1800" dirty="0" err="1" smtClean="0"/>
              <a:t>nP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kui</a:t>
            </a:r>
            <a:r>
              <a:rPr lang="en-US" altLang="zh-CN" dirty="0"/>
              <a:t> </a:t>
            </a:r>
            <a:r>
              <a:rPr lang="en-US" altLang="zh-CN" dirty="0" smtClean="0"/>
              <a:t>*</a:t>
            </a:r>
            <a:r>
              <a:rPr lang="en-US" altLang="zh-CN" dirty="0" err="1" smtClean="0"/>
              <a:t>ge</a:t>
            </a:r>
            <a:r>
              <a:rPr lang="en-US" altLang="zh-CN" dirty="0" smtClean="0"/>
              <a:t> zo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 [ (zo) </a:t>
            </a:r>
            <a:r>
              <a:rPr lang="en-US" altLang="zh-CN" dirty="0" err="1" smtClean="0"/>
              <a:t>dak</a:t>
            </a:r>
            <a:r>
              <a:rPr lang="en-US" altLang="zh-CN" dirty="0" smtClean="0"/>
              <a:t> ho]]</a:t>
            </a:r>
          </a:p>
          <a:p>
            <a:pPr marL="0" indent="0">
              <a:buNone/>
            </a:pPr>
            <a:r>
              <a:rPr lang="en-US" dirty="0" smtClean="0"/>
              <a:t>			 </a:t>
            </a:r>
            <a:r>
              <a:rPr lang="en-US" altLang="zh-CN" dirty="0" smtClean="0"/>
              <a:t>[*zo </a:t>
            </a:r>
            <a:r>
              <a:rPr lang="en-US" altLang="zh-CN" sz="1800" dirty="0" err="1" smtClean="0"/>
              <a:t>i</a:t>
            </a:r>
            <a:r>
              <a:rPr lang="en-US" altLang="zh-CN" dirty="0" smtClean="0"/>
              <a:t> [</a:t>
            </a:r>
            <a:r>
              <a:rPr lang="en-US" altLang="zh-CN" sz="1800" dirty="0" err="1" smtClean="0"/>
              <a:t>nP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</a:t>
            </a:r>
            <a:r>
              <a:rPr lang="en-US" altLang="zh-CN" dirty="0" smtClean="0"/>
              <a:t> t </a:t>
            </a:r>
            <a:r>
              <a:rPr lang="en-US" altLang="zh-CN" sz="18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 [ (</a:t>
            </a:r>
            <a:r>
              <a:rPr lang="en-US" altLang="zh-CN" dirty="0"/>
              <a:t>z</a:t>
            </a:r>
            <a:r>
              <a:rPr lang="en-US" altLang="zh-CN" dirty="0" smtClean="0"/>
              <a:t>o</a:t>
            </a:r>
            <a:r>
              <a:rPr lang="en-US" altLang="zh-CN" dirty="0" smtClean="0"/>
              <a:t>) </a:t>
            </a:r>
            <a:r>
              <a:rPr lang="en-US" altLang="zh-CN" dirty="0" err="1" smtClean="0"/>
              <a:t>dak</a:t>
            </a:r>
            <a:r>
              <a:rPr lang="en-US" altLang="zh-CN" dirty="0" smtClean="0"/>
              <a:t> ho]]</a:t>
            </a:r>
          </a:p>
          <a:p>
            <a:pPr marL="0" indent="0">
              <a:buNone/>
            </a:pPr>
            <a:r>
              <a:rPr lang="en-US" altLang="zh-CN" dirty="0" smtClean="0"/>
              <a:t>    [[</a:t>
            </a:r>
            <a:r>
              <a:rPr lang="en-US" altLang="zh-CN" dirty="0" err="1" smtClean="0"/>
              <a:t>kui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</a:t>
            </a:r>
            <a:r>
              <a:rPr lang="en-US" altLang="zh-CN" dirty="0" smtClean="0"/>
              <a:t> t </a:t>
            </a:r>
            <a:r>
              <a:rPr lang="en-US" altLang="zh-CN" sz="18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] </a:t>
            </a:r>
            <a:r>
              <a:rPr lang="en-US" altLang="zh-CN" sz="1800" dirty="0" smtClean="0"/>
              <a:t>j</a:t>
            </a:r>
            <a:r>
              <a:rPr lang="en-US" altLang="zh-CN" dirty="0" smtClean="0"/>
              <a:t> [*zo </a:t>
            </a:r>
            <a:r>
              <a:rPr lang="en-US" altLang="zh-CN" sz="1800" dirty="0" err="1" smtClean="0"/>
              <a:t>i</a:t>
            </a:r>
            <a:r>
              <a:rPr lang="en-US" altLang="zh-CN" dirty="0" smtClean="0"/>
              <a:t> [</a:t>
            </a:r>
            <a:r>
              <a:rPr lang="en-US" altLang="zh-CN" sz="1800" dirty="0" err="1" smtClean="0"/>
              <a:t>nP</a:t>
            </a:r>
            <a:r>
              <a:rPr lang="en-US" altLang="zh-CN" dirty="0" smtClean="0"/>
              <a:t> t </a:t>
            </a:r>
            <a:r>
              <a:rPr lang="en-US" altLang="zh-CN" sz="1800" dirty="0" smtClean="0"/>
              <a:t>j</a:t>
            </a:r>
            <a:r>
              <a:rPr lang="en-US" altLang="zh-CN" dirty="0" smtClean="0"/>
              <a:t> [ (jo) </a:t>
            </a:r>
            <a:r>
              <a:rPr lang="en-US" altLang="zh-CN" dirty="0" err="1" smtClean="0"/>
              <a:t>dak</a:t>
            </a:r>
            <a:r>
              <a:rPr lang="en-US" altLang="zh-CN" dirty="0" smtClean="0"/>
              <a:t> ho]]		(Tang (2010))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5564299"/>
            <a:ext cx="1219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Tang (2008): Cantonese </a:t>
            </a:r>
            <a:r>
              <a:rPr lang="en-US" i="1" dirty="0" err="1" smtClean="0"/>
              <a:t>ge</a:t>
            </a:r>
            <a:r>
              <a:rPr lang="en-US" dirty="0" smtClean="0"/>
              <a:t> cannot </a:t>
            </a:r>
            <a:r>
              <a:rPr lang="en-US" dirty="0" err="1" smtClean="0"/>
              <a:t>nominalise</a:t>
            </a:r>
            <a:r>
              <a:rPr lang="en-US" dirty="0" smtClean="0"/>
              <a:t> a clause (</a:t>
            </a:r>
            <a:r>
              <a:rPr lang="en-US" altLang="zh-CN" i="1" dirty="0" err="1" smtClean="0"/>
              <a:t>kui</a:t>
            </a:r>
            <a:r>
              <a:rPr lang="en-US" altLang="zh-CN" i="1" dirty="0" smtClean="0"/>
              <a:t> *</a:t>
            </a:r>
            <a:r>
              <a:rPr lang="en-US" altLang="zh-CN" i="1" dirty="0" err="1" smtClean="0"/>
              <a:t>ge</a:t>
            </a:r>
            <a:r>
              <a:rPr lang="en-US" altLang="zh-CN" i="1" dirty="0" smtClean="0"/>
              <a:t> zo </a:t>
            </a:r>
            <a:r>
              <a:rPr lang="en-US" altLang="zh-CN" i="1" dirty="0" err="1" smtClean="0"/>
              <a:t>lousi</a:t>
            </a:r>
            <a:r>
              <a:rPr lang="en-US" altLang="zh-CN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Tang (2011): Cantonese </a:t>
            </a:r>
            <a:r>
              <a:rPr lang="en-US" i="1" dirty="0" err="1" smtClean="0"/>
              <a:t>ge</a:t>
            </a:r>
            <a:r>
              <a:rPr lang="en-US" i="1" dirty="0" smtClean="0"/>
              <a:t> </a:t>
            </a:r>
            <a:r>
              <a:rPr lang="en-US" dirty="0" smtClean="0"/>
              <a:t>is less </a:t>
            </a:r>
            <a:r>
              <a:rPr lang="en-US" dirty="0" err="1" smtClean="0"/>
              <a:t>grammaticalized</a:t>
            </a:r>
            <a:r>
              <a:rPr lang="en-US" dirty="0" smtClean="0"/>
              <a:t> as Mandarin </a:t>
            </a:r>
            <a:r>
              <a:rPr lang="en-US" i="1" dirty="0" smtClean="0"/>
              <a:t>de </a:t>
            </a:r>
            <a:r>
              <a:rPr lang="en-US" dirty="0" smtClean="0"/>
              <a:t>i.e. it still retains some of its nominal properties whereas </a:t>
            </a:r>
            <a:r>
              <a:rPr lang="en-US" i="1" dirty="0" smtClean="0"/>
              <a:t>de</a:t>
            </a:r>
            <a:r>
              <a:rPr lang="en-US" dirty="0" smtClean="0"/>
              <a:t> is more bleached</a:t>
            </a:r>
          </a:p>
        </p:txBody>
      </p:sp>
    </p:spTree>
    <p:extLst>
      <p:ext uri="{BB962C8B-B14F-4D97-AF65-F5344CB8AC3E}">
        <p14:creationId xmlns:p14="http://schemas.microsoft.com/office/powerpoint/2010/main" val="353343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5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Cantonese </a:t>
            </a:r>
            <a:r>
              <a:rPr lang="en-US" i="1" dirty="0" err="1" smtClean="0"/>
              <a:t>ge</a:t>
            </a:r>
            <a:r>
              <a:rPr lang="en-US" dirty="0" smtClean="0"/>
              <a:t> </a:t>
            </a:r>
            <a:r>
              <a:rPr lang="zh-CN" altLang="en-US" dirty="0" smtClean="0"/>
              <a:t>嘅 </a:t>
            </a:r>
            <a:r>
              <a:rPr lang="en-US" dirty="0" smtClean="0"/>
              <a:t>(more nominal (+D)) vs Mandarin </a:t>
            </a:r>
            <a:r>
              <a:rPr lang="en-US" i="1" dirty="0" smtClean="0"/>
              <a:t>de </a:t>
            </a:r>
            <a:r>
              <a:rPr lang="zh-CN" altLang="en-US" dirty="0" smtClean="0"/>
              <a:t>的 </a:t>
            </a:r>
            <a:r>
              <a:rPr lang="en-US" dirty="0" smtClean="0"/>
              <a:t>(purely </a:t>
            </a:r>
            <a:r>
              <a:rPr lang="en-US" dirty="0" err="1" smtClean="0"/>
              <a:t>predicational</a:t>
            </a:r>
            <a:r>
              <a:rPr lang="en-US" dirty="0" smtClean="0"/>
              <a:t> (</a:t>
            </a:r>
            <a:r>
              <a:rPr lang="en-US" dirty="0" err="1" smtClean="0"/>
              <a:t>cf</a:t>
            </a:r>
            <a:r>
              <a:rPr lang="en-US" dirty="0" smtClean="0"/>
              <a:t> den </a:t>
            </a:r>
            <a:r>
              <a:rPr lang="en-US" dirty="0" err="1" smtClean="0"/>
              <a:t>Dikken’s</a:t>
            </a:r>
            <a:r>
              <a:rPr lang="en-US" dirty="0" smtClean="0"/>
              <a:t> (2006) linker hypothesis))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5074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1) Little to no explanation for the acceptability of both </a:t>
            </a:r>
            <a:r>
              <a:rPr lang="en-US" dirty="0" err="1" smtClean="0"/>
              <a:t>VdeO</a:t>
            </a:r>
            <a:r>
              <a:rPr lang="en-US" dirty="0" smtClean="0"/>
              <a:t> and </a:t>
            </a:r>
            <a:r>
              <a:rPr lang="en-US" dirty="0" err="1" smtClean="0"/>
              <a:t>VgeO</a:t>
            </a:r>
            <a:r>
              <a:rPr lang="en-US" dirty="0" smtClean="0"/>
              <a:t> in object position (</a:t>
            </a:r>
            <a:r>
              <a:rPr lang="zh-CN" altLang="en-US" dirty="0" smtClean="0"/>
              <a:t>他當他的老師，我當我的學生 </a:t>
            </a:r>
            <a:r>
              <a:rPr lang="en-US" altLang="zh-CN" dirty="0" smtClean="0"/>
              <a:t>(Mandarin) </a:t>
            </a:r>
            <a:r>
              <a:rPr lang="en-US" altLang="zh-CN" dirty="0" smtClean="0"/>
              <a:t>/</a:t>
            </a:r>
            <a:r>
              <a:rPr lang="zh-TW" altLang="en-US" dirty="0" smtClean="0"/>
              <a:t>佢做佢嘅老師我做我嘅學生 </a:t>
            </a:r>
            <a:r>
              <a:rPr lang="en-US" altLang="zh-TW" dirty="0" smtClean="0"/>
              <a:t>(Cantonese))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36566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2) Sensitivity to verb-types (</a:t>
            </a:r>
            <a:r>
              <a:rPr lang="en-US" i="1" dirty="0" err="1" smtClean="0"/>
              <a:t>aktionsart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	&lt; </a:t>
            </a:r>
            <a:r>
              <a:rPr lang="zh-CN" altLang="en-US" dirty="0" smtClean="0"/>
              <a:t>佢做老師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佢嘅籃球打得好 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佢打籃球 </a:t>
            </a:r>
            <a:r>
              <a:rPr lang="en-US" altLang="zh-TW" dirty="0" smtClean="0"/>
              <a:t>(DO (activity))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佢嘅屋起得好 </a:t>
            </a:r>
            <a:r>
              <a:rPr lang="en-US" altLang="zh-TW" dirty="0" smtClean="0"/>
              <a:t>&lt; </a:t>
            </a:r>
            <a:r>
              <a:rPr lang="zh-TW" altLang="en-US" dirty="0" smtClean="0"/>
              <a:t>佢起屋 </a:t>
            </a:r>
            <a:r>
              <a:rPr lang="en-US" altLang="zh-TW" dirty="0" smtClean="0"/>
              <a:t>(DO (activity) / BECOME (accomplishment))</a:t>
            </a:r>
            <a:endParaRPr lang="en-US" altLang="zh-TW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54133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3) Marginal acceptability of relativized subject: </a:t>
            </a:r>
          </a:p>
          <a:p>
            <a:pPr marL="0" indent="0">
              <a:buNone/>
            </a:pPr>
            <a:r>
              <a:rPr lang="en-US" altLang="zh-TW" dirty="0" smtClean="0"/>
              <a:t>?</a:t>
            </a:r>
            <a:r>
              <a:rPr lang="zh-TW" altLang="en-US" dirty="0" smtClean="0"/>
              <a:t>佢做嘅老師做得好 </a:t>
            </a:r>
            <a:r>
              <a:rPr lang="en-US" altLang="zh-TW" dirty="0" smtClean="0"/>
              <a:t>much better than *</a:t>
            </a:r>
            <a:r>
              <a:rPr lang="zh-TW" altLang="en-US" dirty="0" smtClean="0"/>
              <a:t>佢嘅老師做得好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7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1561</Words>
  <Application>Microsoft Office PowerPoint</Application>
  <PresentationFormat>Widescreen</PresentationFormat>
  <Paragraphs>146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新細明體</vt:lpstr>
      <vt:lpstr>新細明體</vt:lpstr>
      <vt:lpstr>等线</vt:lpstr>
      <vt:lpstr>等线 Light</vt:lpstr>
      <vt:lpstr>Arial</vt:lpstr>
      <vt:lpstr>Calibri</vt:lpstr>
      <vt:lpstr>Calibri Light</vt:lpstr>
      <vt:lpstr>Times New Roman</vt:lpstr>
      <vt:lpstr>Office Theme</vt:lpstr>
      <vt:lpstr>Cantonese ge (Mandarin de)</vt:lpstr>
      <vt:lpstr>Summary (elevator pitch)</vt:lpstr>
      <vt:lpstr>FoCaL-1 (31st May 2018)</vt:lpstr>
      <vt:lpstr>Formation of Chinese cleft constructions (nominal &gt; clausal) (‘lateral’)</vt:lpstr>
      <vt:lpstr>Formation of Chinese cleft constructions (nominal &gt; clausal) (‘lateral’) (Simpson and Wu (2002))</vt:lpstr>
      <vt:lpstr>Cantonese ge 嘅 (my love)</vt:lpstr>
      <vt:lpstr>Ta de laoshi dang de hao (Shen (2007), Huang (2008), Tang (2008, 2011), Hu (2016))</vt:lpstr>
      <vt:lpstr>Tang (2008, 2010) (cf Huang (2008))</vt:lpstr>
      <vt:lpstr>Problems:</vt:lpstr>
      <vt:lpstr>Alternative explanations and solutions:</vt:lpstr>
      <vt:lpstr>Chinese nominal domain (DP)</vt:lpstr>
      <vt:lpstr>Cantonese ge vs Mandarin de</vt:lpstr>
      <vt:lpstr>Cantonese ge vs Mandarin de (2)</vt:lpstr>
      <vt:lpstr>Cantonese ge vs Mandarin 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Cantonese ge (Mandarin de)</dc:title>
  <dc:creator>Keith Tse</dc:creator>
  <cp:lastModifiedBy>Keith Tse</cp:lastModifiedBy>
  <cp:revision>17</cp:revision>
  <dcterms:created xsi:type="dcterms:W3CDTF">2019-06-01T05:33:18Z</dcterms:created>
  <dcterms:modified xsi:type="dcterms:W3CDTF">2019-06-01T08:28:01Z</dcterms:modified>
</cp:coreProperties>
</file>