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0972800" cy="16459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37" d="100"/>
          <a:sy n="37" d="100"/>
        </p:scale>
        <p:origin x="62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693671"/>
            <a:ext cx="9326880" cy="5730240"/>
          </a:xfrm>
        </p:spPr>
        <p:txBody>
          <a:bodyPr anchor="b"/>
          <a:lstStyle>
            <a:lvl1pPr algn="ct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371600" y="8644891"/>
            <a:ext cx="8229600" cy="3973829"/>
          </a:xfrm>
        </p:spPr>
        <p:txBody>
          <a:bodyPr/>
          <a:lstStyle>
            <a:lvl1pPr marL="0" indent="0" algn="ctr">
              <a:buNone/>
              <a:defRPr sz="2880"/>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D41862-C02F-423B-82CB-8768DD614D1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50213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41862-C02F-423B-82CB-8768DD614D1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186424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1" y="876300"/>
            <a:ext cx="2366010" cy="139484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54381" y="876300"/>
            <a:ext cx="6960870" cy="139484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41862-C02F-423B-82CB-8768DD614D1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307185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41862-C02F-423B-82CB-8768DD614D1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111882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6" y="4103375"/>
            <a:ext cx="9464040" cy="6846569"/>
          </a:xfrm>
        </p:spPr>
        <p:txBody>
          <a:bodyPr anchor="b"/>
          <a:lstStyle>
            <a:lvl1pPr>
              <a:defRPr sz="7200"/>
            </a:lvl1pPr>
          </a:lstStyle>
          <a:p>
            <a:r>
              <a:rPr lang="en-US" smtClean="0"/>
              <a:t>Click to edit Master title style</a:t>
            </a:r>
            <a:endParaRPr lang="en-US" dirty="0"/>
          </a:p>
        </p:txBody>
      </p:sp>
      <p:sp>
        <p:nvSpPr>
          <p:cNvPr id="3" name="Text Placeholder 2"/>
          <p:cNvSpPr>
            <a:spLocks noGrp="1"/>
          </p:cNvSpPr>
          <p:nvPr>
            <p:ph type="body" idx="1"/>
          </p:nvPr>
        </p:nvSpPr>
        <p:spPr>
          <a:xfrm>
            <a:off x="748666" y="11014715"/>
            <a:ext cx="9464040" cy="3600449"/>
          </a:xfrm>
        </p:spPr>
        <p:txBody>
          <a:bodyPr/>
          <a:lstStyle>
            <a:lvl1pPr marL="0" indent="0">
              <a:buNone/>
              <a:defRPr sz="2880">
                <a:solidFill>
                  <a:schemeClr val="tx1"/>
                </a:solidFill>
              </a:defRPr>
            </a:lvl1pPr>
            <a:lvl2pPr marL="548640" indent="0">
              <a:buNone/>
              <a:defRPr sz="2400">
                <a:solidFill>
                  <a:schemeClr val="tx1">
                    <a:tint val="75000"/>
                  </a:schemeClr>
                </a:solidFill>
              </a:defRPr>
            </a:lvl2pPr>
            <a:lvl3pPr marL="1097280" indent="0">
              <a:buNone/>
              <a:defRPr sz="2160">
                <a:solidFill>
                  <a:schemeClr val="tx1">
                    <a:tint val="75000"/>
                  </a:schemeClr>
                </a:solidFill>
              </a:defRPr>
            </a:lvl3pPr>
            <a:lvl4pPr marL="1645920" indent="0">
              <a:buNone/>
              <a:defRPr sz="1920">
                <a:solidFill>
                  <a:schemeClr val="tx1">
                    <a:tint val="75000"/>
                  </a:schemeClr>
                </a:solidFill>
              </a:defRPr>
            </a:lvl4pPr>
            <a:lvl5pPr marL="2194560" indent="0">
              <a:buNone/>
              <a:defRPr sz="1920">
                <a:solidFill>
                  <a:schemeClr val="tx1">
                    <a:tint val="75000"/>
                  </a:schemeClr>
                </a:solidFill>
              </a:defRPr>
            </a:lvl5pPr>
            <a:lvl6pPr marL="2743200" indent="0">
              <a:buNone/>
              <a:defRPr sz="1920">
                <a:solidFill>
                  <a:schemeClr val="tx1">
                    <a:tint val="75000"/>
                  </a:schemeClr>
                </a:solidFill>
              </a:defRPr>
            </a:lvl6pPr>
            <a:lvl7pPr marL="3291840" indent="0">
              <a:buNone/>
              <a:defRPr sz="1920">
                <a:solidFill>
                  <a:schemeClr val="tx1">
                    <a:tint val="75000"/>
                  </a:schemeClr>
                </a:solidFill>
              </a:defRPr>
            </a:lvl7pPr>
            <a:lvl8pPr marL="3840480" indent="0">
              <a:buNone/>
              <a:defRPr sz="1920">
                <a:solidFill>
                  <a:schemeClr val="tx1">
                    <a:tint val="75000"/>
                  </a:schemeClr>
                </a:solidFill>
              </a:defRPr>
            </a:lvl8pPr>
            <a:lvl9pPr marL="4389120" indent="0">
              <a:buNone/>
              <a:defRPr sz="192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D41862-C02F-423B-82CB-8768DD614D10}"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224644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54380" y="4381500"/>
            <a:ext cx="4663440" cy="104432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54980" y="4381500"/>
            <a:ext cx="4663440" cy="104432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D41862-C02F-423B-82CB-8768DD614D10}"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1452711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876304"/>
            <a:ext cx="9464040" cy="318135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55810" y="4034791"/>
            <a:ext cx="4642008" cy="1977389"/>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smtClean="0"/>
              <a:t>Edit Master text styles</a:t>
            </a:r>
          </a:p>
        </p:txBody>
      </p:sp>
      <p:sp>
        <p:nvSpPr>
          <p:cNvPr id="4" name="Content Placeholder 3"/>
          <p:cNvSpPr>
            <a:spLocks noGrp="1"/>
          </p:cNvSpPr>
          <p:nvPr>
            <p:ph sz="half" idx="2"/>
          </p:nvPr>
        </p:nvSpPr>
        <p:spPr>
          <a:xfrm>
            <a:off x="755810" y="6012180"/>
            <a:ext cx="4642008" cy="88430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554981" y="4034791"/>
            <a:ext cx="4664869" cy="1977389"/>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smtClean="0"/>
              <a:t>Edit Master text styles</a:t>
            </a:r>
          </a:p>
        </p:txBody>
      </p:sp>
      <p:sp>
        <p:nvSpPr>
          <p:cNvPr id="6" name="Content Placeholder 5"/>
          <p:cNvSpPr>
            <a:spLocks noGrp="1"/>
          </p:cNvSpPr>
          <p:nvPr>
            <p:ph sz="quarter" idx="4"/>
          </p:nvPr>
        </p:nvSpPr>
        <p:spPr>
          <a:xfrm>
            <a:off x="5554981" y="6012180"/>
            <a:ext cx="4664869" cy="88430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D41862-C02F-423B-82CB-8768DD614D10}"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122389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D41862-C02F-423B-82CB-8768DD614D10}"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326719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41862-C02F-423B-82CB-8768DD614D10}"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3872260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1097280"/>
            <a:ext cx="3539014" cy="3840480"/>
          </a:xfrm>
        </p:spPr>
        <p:txBody>
          <a:bodyPr anchor="b"/>
          <a:lstStyle>
            <a:lvl1pPr>
              <a:defRPr sz="3840"/>
            </a:lvl1pPr>
          </a:lstStyle>
          <a:p>
            <a:r>
              <a:rPr lang="en-US" smtClean="0"/>
              <a:t>Click to edit Master title style</a:t>
            </a:r>
            <a:endParaRPr lang="en-US" dirty="0"/>
          </a:p>
        </p:txBody>
      </p:sp>
      <p:sp>
        <p:nvSpPr>
          <p:cNvPr id="3" name="Content Placeholder 2"/>
          <p:cNvSpPr>
            <a:spLocks noGrp="1"/>
          </p:cNvSpPr>
          <p:nvPr>
            <p:ph idx="1"/>
          </p:nvPr>
        </p:nvSpPr>
        <p:spPr>
          <a:xfrm>
            <a:off x="4664869" y="2369824"/>
            <a:ext cx="5554980" cy="11696700"/>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55809" y="4937760"/>
            <a:ext cx="3539014" cy="9147811"/>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smtClean="0"/>
              <a:t>Edit Master text styles</a:t>
            </a:r>
          </a:p>
        </p:txBody>
      </p:sp>
      <p:sp>
        <p:nvSpPr>
          <p:cNvPr id="5" name="Date Placeholder 4"/>
          <p:cNvSpPr>
            <a:spLocks noGrp="1"/>
          </p:cNvSpPr>
          <p:nvPr>
            <p:ph type="dt" sz="half" idx="10"/>
          </p:nvPr>
        </p:nvSpPr>
        <p:spPr/>
        <p:txBody>
          <a:bodyPr/>
          <a:lstStyle/>
          <a:p>
            <a:fld id="{43D41862-C02F-423B-82CB-8768DD614D10}"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427285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09" y="1097280"/>
            <a:ext cx="3539014" cy="3840480"/>
          </a:xfrm>
        </p:spPr>
        <p:txBody>
          <a:bodyPr anchor="b"/>
          <a:lstStyle>
            <a:lvl1pPr>
              <a:defRPr sz="38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664869" y="2369824"/>
            <a:ext cx="5554980" cy="11696700"/>
          </a:xfrm>
        </p:spPr>
        <p:txBody>
          <a:bodyPr anchor="t"/>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r>
              <a:rPr lang="en-US" smtClean="0"/>
              <a:t>Click icon to add picture</a:t>
            </a:r>
            <a:endParaRPr lang="en-US" dirty="0"/>
          </a:p>
        </p:txBody>
      </p:sp>
      <p:sp>
        <p:nvSpPr>
          <p:cNvPr id="4" name="Text Placeholder 3"/>
          <p:cNvSpPr>
            <a:spLocks noGrp="1"/>
          </p:cNvSpPr>
          <p:nvPr>
            <p:ph type="body" sz="half" idx="2"/>
          </p:nvPr>
        </p:nvSpPr>
        <p:spPr>
          <a:xfrm>
            <a:off x="755809" y="4937760"/>
            <a:ext cx="3539014" cy="9147811"/>
          </a:xfrm>
        </p:spPr>
        <p:txBody>
          <a:bodyPr/>
          <a:lstStyle>
            <a:lvl1pPr marL="0" indent="0">
              <a:buNone/>
              <a:defRPr sz="1920"/>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smtClean="0"/>
              <a:t>Edit Master text styles</a:t>
            </a:r>
          </a:p>
        </p:txBody>
      </p:sp>
      <p:sp>
        <p:nvSpPr>
          <p:cNvPr id="5" name="Date Placeholder 4"/>
          <p:cNvSpPr>
            <a:spLocks noGrp="1"/>
          </p:cNvSpPr>
          <p:nvPr>
            <p:ph type="dt" sz="half" idx="10"/>
          </p:nvPr>
        </p:nvSpPr>
        <p:spPr/>
        <p:txBody>
          <a:bodyPr/>
          <a:lstStyle/>
          <a:p>
            <a:fld id="{43D41862-C02F-423B-82CB-8768DD614D10}"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3FF70-7256-4085-BD96-18E14296BBA0}" type="slidenum">
              <a:rPr lang="en-US" smtClean="0"/>
              <a:t>‹#›</a:t>
            </a:fld>
            <a:endParaRPr lang="en-US"/>
          </a:p>
        </p:txBody>
      </p:sp>
    </p:spTree>
    <p:extLst>
      <p:ext uri="{BB962C8B-B14F-4D97-AF65-F5344CB8AC3E}">
        <p14:creationId xmlns:p14="http://schemas.microsoft.com/office/powerpoint/2010/main" val="345123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876304"/>
            <a:ext cx="9464040" cy="318135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54380" y="4381500"/>
            <a:ext cx="9464040" cy="1044321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4380" y="15255244"/>
            <a:ext cx="2468880" cy="876300"/>
          </a:xfrm>
          <a:prstGeom prst="rect">
            <a:avLst/>
          </a:prstGeom>
        </p:spPr>
        <p:txBody>
          <a:bodyPr vert="horz" lIns="91440" tIns="45720" rIns="91440" bIns="45720" rtlCol="0" anchor="ctr"/>
          <a:lstStyle>
            <a:lvl1pPr algn="l">
              <a:defRPr sz="1440">
                <a:solidFill>
                  <a:schemeClr val="tx1">
                    <a:tint val="75000"/>
                  </a:schemeClr>
                </a:solidFill>
              </a:defRPr>
            </a:lvl1pPr>
          </a:lstStyle>
          <a:p>
            <a:fld id="{43D41862-C02F-423B-82CB-8768DD614D10}" type="datetimeFigureOut">
              <a:rPr lang="en-US" smtClean="0"/>
              <a:t>12/4/2018</a:t>
            </a:fld>
            <a:endParaRPr lang="en-US"/>
          </a:p>
        </p:txBody>
      </p:sp>
      <p:sp>
        <p:nvSpPr>
          <p:cNvPr id="5" name="Footer Placeholder 4"/>
          <p:cNvSpPr>
            <a:spLocks noGrp="1"/>
          </p:cNvSpPr>
          <p:nvPr>
            <p:ph type="ftr" sz="quarter" idx="3"/>
          </p:nvPr>
        </p:nvSpPr>
        <p:spPr>
          <a:xfrm>
            <a:off x="3634740" y="15255244"/>
            <a:ext cx="3703320" cy="876300"/>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15255244"/>
            <a:ext cx="2468880" cy="876300"/>
          </a:xfrm>
          <a:prstGeom prst="rect">
            <a:avLst/>
          </a:prstGeom>
        </p:spPr>
        <p:txBody>
          <a:bodyPr vert="horz" lIns="91440" tIns="45720" rIns="91440" bIns="45720" rtlCol="0" anchor="ctr"/>
          <a:lstStyle>
            <a:lvl1pPr algn="r">
              <a:defRPr sz="1440">
                <a:solidFill>
                  <a:schemeClr val="tx1">
                    <a:tint val="75000"/>
                  </a:schemeClr>
                </a:solidFill>
              </a:defRPr>
            </a:lvl1pPr>
          </a:lstStyle>
          <a:p>
            <a:fld id="{4283FF70-7256-4085-BD96-18E14296BBA0}" type="slidenum">
              <a:rPr lang="en-US" smtClean="0"/>
              <a:t>‹#›</a:t>
            </a:fld>
            <a:endParaRPr lang="en-US"/>
          </a:p>
        </p:txBody>
      </p:sp>
    </p:spTree>
    <p:extLst>
      <p:ext uri="{BB962C8B-B14F-4D97-AF65-F5344CB8AC3E}">
        <p14:creationId xmlns:p14="http://schemas.microsoft.com/office/powerpoint/2010/main" val="35132576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6364"/>
            <a:ext cx="10972800" cy="1246909"/>
          </a:xfrm>
        </p:spPr>
        <p:txBody>
          <a:bodyPr>
            <a:noAutofit/>
          </a:bodyPr>
          <a:lstStyle/>
          <a:p>
            <a:r>
              <a:rPr lang="en-US" sz="2800" b="1" dirty="0" smtClean="0">
                <a:latin typeface="+mn-ea"/>
                <a:ea typeface="+mn-ea"/>
              </a:rPr>
              <a:t>Chinese Voice (</a:t>
            </a:r>
            <a:r>
              <a:rPr lang="en-US" sz="2800" b="1" dirty="0" err="1" smtClean="0">
                <a:latin typeface="+mn-ea"/>
                <a:ea typeface="+mn-ea"/>
              </a:rPr>
              <a:t>ba</a:t>
            </a:r>
            <a:r>
              <a:rPr lang="en-US" sz="2800" b="1" dirty="0" smtClean="0">
                <a:latin typeface="+mn-ea"/>
                <a:ea typeface="+mn-ea"/>
              </a:rPr>
              <a:t>/</a:t>
            </a:r>
            <a:r>
              <a:rPr lang="en-US" sz="2800" b="1" dirty="0" err="1" smtClean="0">
                <a:latin typeface="+mn-ea"/>
                <a:ea typeface="+mn-ea"/>
              </a:rPr>
              <a:t>bei</a:t>
            </a:r>
            <a:r>
              <a:rPr lang="en-US" sz="2800" b="1" dirty="0" smtClean="0">
                <a:latin typeface="+mn-ea"/>
                <a:ea typeface="+mn-ea"/>
              </a:rPr>
              <a:t>)</a:t>
            </a:r>
            <a:br>
              <a:rPr lang="en-US" sz="2800" b="1" dirty="0" smtClean="0">
                <a:latin typeface="+mn-ea"/>
                <a:ea typeface="+mn-ea"/>
              </a:rPr>
            </a:br>
            <a:r>
              <a:rPr lang="zh-CN" altLang="en-US" sz="2800" b="1" dirty="0">
                <a:latin typeface="+mn-ea"/>
                <a:ea typeface="+mn-ea"/>
              </a:rPr>
              <a:t>漢語主動和被動</a:t>
            </a:r>
            <a:r>
              <a:rPr lang="zh-CN" altLang="en-US" sz="2800" b="1" dirty="0" smtClean="0">
                <a:latin typeface="+mn-ea"/>
                <a:ea typeface="+mn-ea"/>
              </a:rPr>
              <a:t>句：把字句和被字句</a:t>
            </a:r>
            <a:r>
              <a:rPr lang="en-US" altLang="zh-CN" sz="2800" b="1" dirty="0" smtClean="0">
                <a:latin typeface="+mn-ea"/>
                <a:ea typeface="+mn-ea"/>
              </a:rPr>
              <a:t/>
            </a:r>
            <a:br>
              <a:rPr lang="en-US" altLang="zh-CN" sz="2800" b="1" dirty="0" smtClean="0">
                <a:latin typeface="+mn-ea"/>
                <a:ea typeface="+mn-ea"/>
              </a:rPr>
            </a:br>
            <a:r>
              <a:rPr lang="en-US" altLang="zh-CN" sz="2800" b="1" dirty="0" smtClean="0">
                <a:latin typeface="+mn-ea"/>
                <a:ea typeface="+mn-ea"/>
              </a:rPr>
              <a:t>Keith Tse (</a:t>
            </a:r>
            <a:r>
              <a:rPr lang="zh-CN" altLang="en-US" sz="2800" b="1" dirty="0" smtClean="0">
                <a:latin typeface="+mn-ea"/>
                <a:ea typeface="+mn-ea"/>
              </a:rPr>
              <a:t>謝嘉麒</a:t>
            </a:r>
            <a:r>
              <a:rPr lang="en-US" altLang="zh-CN" sz="2800" b="1" dirty="0" smtClean="0">
                <a:latin typeface="+mn-ea"/>
                <a:ea typeface="+mn-ea"/>
              </a:rPr>
              <a:t>)</a:t>
            </a:r>
            <a:br>
              <a:rPr lang="en-US" altLang="zh-CN" sz="2800" b="1" dirty="0" smtClean="0">
                <a:latin typeface="+mn-ea"/>
                <a:ea typeface="+mn-ea"/>
              </a:rPr>
            </a:br>
            <a:r>
              <a:rPr lang="en-US" altLang="zh-CN" sz="2800" b="1" dirty="0" smtClean="0">
                <a:latin typeface="+mn-ea"/>
                <a:ea typeface="+mn-ea"/>
              </a:rPr>
              <a:t>University of York/Ronin Institute (</a:t>
            </a:r>
            <a:r>
              <a:rPr lang="zh-CN" altLang="en-US" sz="2800" b="1" dirty="0" smtClean="0">
                <a:latin typeface="+mn-ea"/>
                <a:ea typeface="+mn-ea"/>
              </a:rPr>
              <a:t>英國約克大學</a:t>
            </a:r>
            <a:r>
              <a:rPr lang="en-US" altLang="zh-CN" sz="2800" b="1" dirty="0" smtClean="0">
                <a:latin typeface="+mn-ea"/>
                <a:ea typeface="+mn-ea"/>
              </a:rPr>
              <a:t>/</a:t>
            </a:r>
            <a:r>
              <a:rPr lang="zh-CN" altLang="en-US" sz="2800" b="1" dirty="0" smtClean="0">
                <a:latin typeface="+mn-ea"/>
                <a:ea typeface="+mn-ea"/>
              </a:rPr>
              <a:t>浪人協會</a:t>
            </a:r>
            <a:r>
              <a:rPr lang="en-US" altLang="zh-CN" sz="2800" b="1" dirty="0" smtClean="0">
                <a:latin typeface="+mn-ea"/>
                <a:ea typeface="+mn-ea"/>
              </a:rPr>
              <a:t>)</a:t>
            </a:r>
            <a:endParaRPr lang="en-US" sz="2800" b="1" dirty="0">
              <a:latin typeface="+mn-ea"/>
              <a:ea typeface="+mn-ea"/>
            </a:endParaRPr>
          </a:p>
        </p:txBody>
      </p:sp>
      <p:sp>
        <p:nvSpPr>
          <p:cNvPr id="3" name="Subtitle 2"/>
          <p:cNvSpPr>
            <a:spLocks noGrp="1"/>
          </p:cNvSpPr>
          <p:nvPr>
            <p:ph type="subTitle" idx="1"/>
          </p:nvPr>
        </p:nvSpPr>
        <p:spPr>
          <a:xfrm>
            <a:off x="0" y="1593273"/>
            <a:ext cx="5465618" cy="4502290"/>
          </a:xfrm>
        </p:spPr>
        <p:txBody>
          <a:bodyPr>
            <a:noAutofit/>
          </a:bodyPr>
          <a:lstStyle/>
          <a:p>
            <a:pPr algn="l"/>
            <a:r>
              <a:rPr lang="en-US" sz="1600" dirty="0" smtClean="0"/>
              <a:t>Chinese </a:t>
            </a:r>
            <a:r>
              <a:rPr lang="en-US" sz="1600" i="1" dirty="0" err="1" smtClean="0"/>
              <a:t>ba</a:t>
            </a:r>
            <a:r>
              <a:rPr lang="en-US" sz="1600" dirty="0" smtClean="0"/>
              <a:t> </a:t>
            </a:r>
            <a:r>
              <a:rPr lang="zh-CN" altLang="en-US" sz="1600" dirty="0" smtClean="0"/>
              <a:t>把 </a:t>
            </a:r>
            <a:r>
              <a:rPr lang="en-US" sz="1600" dirty="0" smtClean="0"/>
              <a:t>and </a:t>
            </a:r>
            <a:r>
              <a:rPr lang="en-US" sz="1600" i="1" dirty="0" err="1" smtClean="0"/>
              <a:t>bei</a:t>
            </a:r>
            <a:r>
              <a:rPr lang="en-US" sz="1600" dirty="0" smtClean="0"/>
              <a:t> </a:t>
            </a:r>
            <a:r>
              <a:rPr lang="zh-CN" altLang="en-US" sz="1600" dirty="0" smtClean="0"/>
              <a:t>被 </a:t>
            </a:r>
            <a:r>
              <a:rPr lang="en-US" sz="1600" dirty="0" smtClean="0"/>
              <a:t>belong to a group of words in Chinese known as Co-verbs </a:t>
            </a:r>
            <a:r>
              <a:rPr lang="zh-CN" altLang="en-US" sz="1600" dirty="0" smtClean="0"/>
              <a:t>共動詞</a:t>
            </a:r>
            <a:r>
              <a:rPr lang="en-US" altLang="zh-CN" sz="1600" dirty="0" smtClean="0"/>
              <a:t>/</a:t>
            </a:r>
            <a:r>
              <a:rPr lang="zh-CN" altLang="en-US" sz="1600" dirty="0" smtClean="0"/>
              <a:t>同動詞 </a:t>
            </a:r>
            <a:r>
              <a:rPr lang="en-US" sz="1600" dirty="0" smtClean="0"/>
              <a:t>(CV) (Li and Thompson (1974), Rhys (1996)), which are categorically </a:t>
            </a:r>
            <a:r>
              <a:rPr lang="en-US" sz="1600" dirty="0" err="1" smtClean="0"/>
              <a:t>analysed</a:t>
            </a:r>
            <a:r>
              <a:rPr lang="en-US" sz="1600" dirty="0" smtClean="0"/>
              <a:t> either as prepositions (P) or Light verbs </a:t>
            </a:r>
            <a:r>
              <a:rPr lang="zh-CN" altLang="en-US" sz="1600" dirty="0" smtClean="0"/>
              <a:t>輕動詞 </a:t>
            </a:r>
            <a:r>
              <a:rPr lang="en-US" sz="1600" dirty="0" smtClean="0"/>
              <a:t>(LV) (Zou (1995), Li (2006)). However, this unifying analysis glosses over the </a:t>
            </a:r>
            <a:r>
              <a:rPr lang="en-US" sz="1600" dirty="0" err="1" smtClean="0"/>
              <a:t>microvariations</a:t>
            </a:r>
            <a:r>
              <a:rPr lang="en-US" sz="1600" dirty="0" smtClean="0"/>
              <a:t> among CVs. In this paper, it is proposed that </a:t>
            </a:r>
            <a:r>
              <a:rPr lang="zh-CN" altLang="en-US" sz="1600" dirty="0" smtClean="0"/>
              <a:t>把 </a:t>
            </a:r>
            <a:r>
              <a:rPr lang="en-US" sz="1600" i="1" dirty="0" err="1" smtClean="0"/>
              <a:t>ba</a:t>
            </a:r>
            <a:r>
              <a:rPr lang="en-US" sz="1600" i="1" dirty="0" smtClean="0"/>
              <a:t> </a:t>
            </a:r>
            <a:r>
              <a:rPr lang="en-US" sz="1600" dirty="0" smtClean="0"/>
              <a:t>and</a:t>
            </a:r>
            <a:r>
              <a:rPr lang="en-US" sz="1600" i="1" dirty="0" smtClean="0"/>
              <a:t> </a:t>
            </a:r>
            <a:r>
              <a:rPr lang="zh-CN" altLang="en-US" sz="1600" dirty="0" smtClean="0"/>
              <a:t>被</a:t>
            </a:r>
            <a:r>
              <a:rPr lang="zh-CN" altLang="en-US" sz="1600" i="1" dirty="0" smtClean="0"/>
              <a:t> </a:t>
            </a:r>
            <a:r>
              <a:rPr lang="en-US" sz="1600" i="1" dirty="0" err="1" smtClean="0"/>
              <a:t>bei</a:t>
            </a:r>
            <a:r>
              <a:rPr lang="en-US" sz="1600" dirty="0" smtClean="0"/>
              <a:t>, in contradistinction to other prepositional CVs, are Voice heads (Active and Passive respectively), and within the cartographic projection of LVs (Huang (1997), Lin (2001)), A/A’-movement is impossible due to </a:t>
            </a:r>
            <a:r>
              <a:rPr lang="en-US" sz="1600" dirty="0" err="1" smtClean="0"/>
              <a:t>Minimality</a:t>
            </a:r>
            <a:r>
              <a:rPr lang="en-US" sz="1600" dirty="0" smtClean="0"/>
              <a:t> (</a:t>
            </a:r>
            <a:r>
              <a:rPr lang="en-US" sz="1600" i="1" dirty="0" smtClean="0"/>
              <a:t>pace</a:t>
            </a:r>
            <a:r>
              <a:rPr lang="en-US" sz="1600" dirty="0" smtClean="0"/>
              <a:t> Feng’s  (1990, 1995, 2012) Null-Operator movement) but rather there is a semantically conditioned Remerge which resembles Applicative derivations. All this provides a more satisfactory analysis of Differential Argument Marking (DAM) in both constructions (Li (2006)).  </a:t>
            </a:r>
            <a:endParaRPr lang="en-US" sz="1600" dirty="0"/>
          </a:p>
        </p:txBody>
      </p:sp>
      <p:sp>
        <p:nvSpPr>
          <p:cNvPr id="4" name="Subtitle 2"/>
          <p:cNvSpPr txBox="1">
            <a:spLocks/>
          </p:cNvSpPr>
          <p:nvPr/>
        </p:nvSpPr>
        <p:spPr>
          <a:xfrm>
            <a:off x="5465618" y="1593273"/>
            <a:ext cx="5507182" cy="4502290"/>
          </a:xfrm>
          <a:prstGeom prst="rect">
            <a:avLst/>
          </a:prstGeom>
        </p:spPr>
        <p:txBody>
          <a:bodyPr vert="horz" lIns="91440" tIns="45720" rIns="91440" bIns="45720" rtlCol="0">
            <a:noAutofit/>
          </a:bodyPr>
          <a:lstStyle>
            <a:lvl1pPr marL="0" indent="0" algn="ctr" defTabSz="1097280" rtl="0" eaLnBrk="1" latinLnBrk="0" hangingPunct="1">
              <a:lnSpc>
                <a:spcPct val="90000"/>
              </a:lnSpc>
              <a:spcBef>
                <a:spcPts val="1200"/>
              </a:spcBef>
              <a:buFont typeface="Arial" panose="020B0604020202020204" pitchFamily="34" charset="0"/>
              <a:buNone/>
              <a:defRPr sz="2880" kern="1200">
                <a:solidFill>
                  <a:schemeClr val="tx1"/>
                </a:solidFill>
                <a:latin typeface="+mn-lt"/>
                <a:ea typeface="+mn-ea"/>
                <a:cs typeface="+mn-cs"/>
              </a:defRPr>
            </a:lvl1pPr>
            <a:lvl2pPr marL="548640" indent="0" algn="ctr" defTabSz="109728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2pPr>
            <a:lvl3pPr marL="1097280" indent="0" algn="ctr" defTabSz="1097280" rtl="0" eaLnBrk="1" latinLnBrk="0" hangingPunct="1">
              <a:lnSpc>
                <a:spcPct val="90000"/>
              </a:lnSpc>
              <a:spcBef>
                <a:spcPts val="600"/>
              </a:spcBef>
              <a:buFont typeface="Arial" panose="020B0604020202020204" pitchFamily="34" charset="0"/>
              <a:buNone/>
              <a:defRPr sz="2160" kern="1200">
                <a:solidFill>
                  <a:schemeClr val="tx1"/>
                </a:solidFill>
                <a:latin typeface="+mn-lt"/>
                <a:ea typeface="+mn-ea"/>
                <a:cs typeface="+mn-cs"/>
              </a:defRPr>
            </a:lvl3pPr>
            <a:lvl4pPr marL="164592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4pPr>
            <a:lvl5pPr marL="219456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5pPr>
            <a:lvl6pPr marL="274320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6pPr>
            <a:lvl7pPr marL="329184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7pPr>
            <a:lvl8pPr marL="384048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8pPr>
            <a:lvl9pPr marL="438912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9pPr>
          </a:lstStyle>
          <a:p>
            <a:pPr algn="l"/>
            <a:r>
              <a:rPr lang="en-US" sz="1400" dirty="0" smtClean="0"/>
              <a:t>Subject	CV	argument	VP</a:t>
            </a:r>
          </a:p>
          <a:p>
            <a:pPr algn="l"/>
            <a:r>
              <a:rPr lang="en-US" sz="1400" dirty="0" smtClean="0"/>
              <a:t>Chinese CVs include: </a:t>
            </a:r>
            <a:r>
              <a:rPr lang="en-US" sz="1400" dirty="0" err="1" smtClean="0"/>
              <a:t>ba</a:t>
            </a:r>
            <a:r>
              <a:rPr lang="en-US" sz="1400" dirty="0" smtClean="0"/>
              <a:t> </a:t>
            </a:r>
            <a:r>
              <a:rPr lang="zh-CN" altLang="en-US" sz="1400" dirty="0" smtClean="0"/>
              <a:t>把</a:t>
            </a:r>
            <a:r>
              <a:rPr lang="en-US" altLang="zh-CN" sz="1400" dirty="0" smtClean="0"/>
              <a:t>, </a:t>
            </a:r>
            <a:r>
              <a:rPr lang="en-US" altLang="zh-CN" sz="1400" dirty="0" err="1" smtClean="0"/>
              <a:t>bei</a:t>
            </a:r>
            <a:r>
              <a:rPr lang="en-US" altLang="zh-CN" sz="1400" dirty="0" smtClean="0"/>
              <a:t> </a:t>
            </a:r>
            <a:r>
              <a:rPr lang="zh-CN" altLang="en-US" sz="1400" dirty="0" smtClean="0"/>
              <a:t>被</a:t>
            </a:r>
            <a:r>
              <a:rPr lang="en-US" altLang="zh-CN" sz="1400" dirty="0" smtClean="0"/>
              <a:t>, gen </a:t>
            </a:r>
            <a:r>
              <a:rPr lang="zh-CN" altLang="en-US" sz="1400" dirty="0" smtClean="0"/>
              <a:t>跟</a:t>
            </a:r>
            <a:r>
              <a:rPr lang="en-US" altLang="zh-CN" sz="1400" dirty="0" smtClean="0"/>
              <a:t>, </a:t>
            </a:r>
            <a:r>
              <a:rPr lang="en-US" altLang="zh-CN" sz="1400" dirty="0" err="1" smtClean="0"/>
              <a:t>yong</a:t>
            </a:r>
            <a:r>
              <a:rPr lang="en-US" altLang="zh-CN" sz="1400" dirty="0" smtClean="0"/>
              <a:t> </a:t>
            </a:r>
            <a:r>
              <a:rPr lang="zh-CN" altLang="en-US" sz="1400" dirty="0" smtClean="0"/>
              <a:t>用</a:t>
            </a:r>
            <a:r>
              <a:rPr lang="en-US" altLang="zh-CN" sz="1400" dirty="0" smtClean="0"/>
              <a:t>, </a:t>
            </a:r>
            <a:r>
              <a:rPr lang="en-US" altLang="zh-CN" sz="1400" dirty="0" err="1" smtClean="0"/>
              <a:t>wang</a:t>
            </a:r>
            <a:r>
              <a:rPr lang="en-US" altLang="zh-CN" sz="1400" dirty="0" smtClean="0"/>
              <a:t> </a:t>
            </a:r>
            <a:r>
              <a:rPr lang="zh-CN" altLang="en-US" sz="1400" dirty="0" smtClean="0"/>
              <a:t>往</a:t>
            </a:r>
            <a:r>
              <a:rPr lang="en-US" altLang="zh-CN" sz="1400" dirty="0" smtClean="0"/>
              <a:t>, </a:t>
            </a:r>
            <a:r>
              <a:rPr lang="en-US" altLang="zh-CN" sz="1400" dirty="0" err="1" smtClean="0"/>
              <a:t>cong</a:t>
            </a:r>
            <a:r>
              <a:rPr lang="en-US" altLang="zh-CN" sz="1400" dirty="0" smtClean="0"/>
              <a:t> </a:t>
            </a:r>
            <a:r>
              <a:rPr lang="zh-CN" altLang="en-US" sz="1400" dirty="0" smtClean="0"/>
              <a:t>從</a:t>
            </a:r>
            <a:r>
              <a:rPr lang="en-US" altLang="zh-CN" sz="1400" dirty="0" smtClean="0"/>
              <a:t>, </a:t>
            </a:r>
            <a:r>
              <a:rPr lang="en-US" altLang="zh-CN" sz="1400" dirty="0" err="1" smtClean="0"/>
              <a:t>wei</a:t>
            </a:r>
            <a:r>
              <a:rPr lang="en-US" altLang="zh-CN" sz="1400" dirty="0" smtClean="0"/>
              <a:t> </a:t>
            </a:r>
            <a:r>
              <a:rPr lang="zh-CN" altLang="en-US" sz="1400" dirty="0" smtClean="0"/>
              <a:t>為</a:t>
            </a:r>
            <a:r>
              <a:rPr lang="en-US" altLang="zh-CN" sz="1400" dirty="0" smtClean="0"/>
              <a:t>, </a:t>
            </a:r>
            <a:r>
              <a:rPr lang="en-US" altLang="zh-CN" sz="1400" dirty="0" err="1" smtClean="0"/>
              <a:t>gei</a:t>
            </a:r>
            <a:r>
              <a:rPr lang="en-US" altLang="zh-CN" sz="1400" dirty="0" smtClean="0"/>
              <a:t> </a:t>
            </a:r>
            <a:r>
              <a:rPr lang="zh-CN" altLang="en-US" sz="1400" dirty="0" smtClean="0"/>
              <a:t>給 </a:t>
            </a:r>
            <a:r>
              <a:rPr lang="en-US" altLang="zh-CN" sz="1400" dirty="0" smtClean="0"/>
              <a:t>etc.</a:t>
            </a:r>
          </a:p>
          <a:p>
            <a:pPr algn="l"/>
            <a:r>
              <a:rPr lang="en-US" sz="1400" dirty="0" smtClean="0"/>
              <a:t>Apart from </a:t>
            </a:r>
            <a:r>
              <a:rPr lang="en-US" sz="1400" i="1" dirty="0" err="1" smtClean="0"/>
              <a:t>ba</a:t>
            </a:r>
            <a:r>
              <a:rPr lang="en-US" sz="1400" dirty="0" smtClean="0"/>
              <a:t> </a:t>
            </a:r>
            <a:r>
              <a:rPr lang="zh-CN" altLang="en-US" sz="1400" dirty="0" smtClean="0"/>
              <a:t>把</a:t>
            </a:r>
            <a:r>
              <a:rPr lang="en-US" sz="1400" dirty="0" smtClean="0"/>
              <a:t>and </a:t>
            </a:r>
            <a:r>
              <a:rPr lang="en-US" sz="1400" i="1" dirty="0" err="1" smtClean="0"/>
              <a:t>bei</a:t>
            </a:r>
            <a:r>
              <a:rPr lang="en-US" sz="1400" i="1" dirty="0" smtClean="0"/>
              <a:t> </a:t>
            </a:r>
            <a:r>
              <a:rPr lang="zh-CN" altLang="en-US" sz="1400" dirty="0"/>
              <a:t>被</a:t>
            </a:r>
            <a:r>
              <a:rPr lang="en-US" sz="1400" dirty="0" smtClean="0"/>
              <a:t>, all others assign theta-roles to their complements: </a:t>
            </a:r>
            <a:r>
              <a:rPr lang="en-US" sz="1400" i="1" dirty="0" smtClean="0"/>
              <a:t>gen</a:t>
            </a:r>
            <a:r>
              <a:rPr lang="en-US" sz="1400" dirty="0" smtClean="0"/>
              <a:t> </a:t>
            </a:r>
            <a:r>
              <a:rPr lang="zh-CN" altLang="en-US" sz="1400" dirty="0" smtClean="0"/>
              <a:t>跟 </a:t>
            </a:r>
            <a:r>
              <a:rPr lang="en-US" altLang="zh-CN" sz="1400" dirty="0" smtClean="0"/>
              <a:t>(</a:t>
            </a:r>
            <a:r>
              <a:rPr lang="en-US" altLang="zh-CN" sz="1400" dirty="0" err="1" smtClean="0"/>
              <a:t>comitative</a:t>
            </a:r>
            <a:r>
              <a:rPr lang="en-US" altLang="zh-CN" sz="1400" dirty="0" smtClean="0"/>
              <a:t>), </a:t>
            </a:r>
            <a:r>
              <a:rPr lang="en-US" altLang="zh-CN" sz="1400" i="1" dirty="0" err="1" smtClean="0"/>
              <a:t>yong</a:t>
            </a:r>
            <a:r>
              <a:rPr lang="en-US" altLang="zh-CN" sz="1400" i="1" dirty="0" smtClean="0"/>
              <a:t> </a:t>
            </a:r>
            <a:r>
              <a:rPr lang="zh-CN" altLang="en-US" sz="1400" dirty="0" smtClean="0"/>
              <a:t>用 </a:t>
            </a:r>
            <a:r>
              <a:rPr lang="en-US" altLang="zh-CN" sz="1400" dirty="0" smtClean="0"/>
              <a:t>(instrumental), </a:t>
            </a:r>
            <a:r>
              <a:rPr lang="en-US" altLang="zh-CN" sz="1400" i="1" dirty="0" err="1" smtClean="0"/>
              <a:t>wang</a:t>
            </a:r>
            <a:r>
              <a:rPr lang="en-US" altLang="zh-CN" sz="1400" dirty="0" smtClean="0"/>
              <a:t> </a:t>
            </a:r>
            <a:r>
              <a:rPr lang="zh-CN" altLang="en-US" sz="1400" dirty="0" smtClean="0"/>
              <a:t>往 </a:t>
            </a:r>
            <a:r>
              <a:rPr lang="en-US" altLang="zh-CN" sz="1400" dirty="0" smtClean="0"/>
              <a:t>(directional), </a:t>
            </a:r>
            <a:r>
              <a:rPr lang="en-US" altLang="zh-CN" sz="1400" i="1" dirty="0" err="1" smtClean="0"/>
              <a:t>cong</a:t>
            </a:r>
            <a:r>
              <a:rPr lang="en-US" altLang="zh-CN" sz="1400" dirty="0" smtClean="0"/>
              <a:t> </a:t>
            </a:r>
            <a:r>
              <a:rPr lang="zh-CN" altLang="en-US" sz="1400" dirty="0" smtClean="0"/>
              <a:t>從</a:t>
            </a:r>
            <a:r>
              <a:rPr lang="en-US" altLang="zh-CN" sz="1400" dirty="0"/>
              <a:t> </a:t>
            </a:r>
            <a:r>
              <a:rPr lang="en-US" altLang="zh-CN" sz="1400" dirty="0" smtClean="0"/>
              <a:t>(source), </a:t>
            </a:r>
            <a:r>
              <a:rPr lang="en-US" altLang="zh-CN" sz="1400" i="1" dirty="0" err="1" smtClean="0"/>
              <a:t>wei</a:t>
            </a:r>
            <a:r>
              <a:rPr lang="en-US" altLang="zh-CN" sz="1400" dirty="0" smtClean="0"/>
              <a:t> </a:t>
            </a:r>
            <a:r>
              <a:rPr lang="zh-CN" altLang="en-US" sz="1400" dirty="0" smtClean="0"/>
              <a:t>爲 </a:t>
            </a:r>
            <a:r>
              <a:rPr lang="en-US" altLang="zh-CN" sz="1400" dirty="0" smtClean="0"/>
              <a:t>(beneficiary), </a:t>
            </a:r>
            <a:r>
              <a:rPr lang="en-US" altLang="zh-CN" sz="1400" i="1" dirty="0" err="1" smtClean="0"/>
              <a:t>gei</a:t>
            </a:r>
            <a:r>
              <a:rPr lang="en-US" altLang="zh-CN" sz="1400" dirty="0" smtClean="0"/>
              <a:t> </a:t>
            </a:r>
            <a:r>
              <a:rPr lang="zh-CN" altLang="en-US" sz="1400" dirty="0" smtClean="0"/>
              <a:t>給 </a:t>
            </a:r>
            <a:r>
              <a:rPr lang="en-US" altLang="zh-CN" sz="1400" dirty="0" smtClean="0"/>
              <a:t>(recipient/beneficiary).</a:t>
            </a:r>
            <a:r>
              <a:rPr lang="en-US" altLang="zh-CN" sz="1400" i="1" dirty="0" smtClean="0"/>
              <a:t>Ba </a:t>
            </a:r>
            <a:r>
              <a:rPr lang="zh-CN" altLang="en-US" sz="1400" dirty="0" smtClean="0"/>
              <a:t>把</a:t>
            </a:r>
            <a:r>
              <a:rPr lang="en-US" altLang="zh-CN" sz="1400" dirty="0" smtClean="0"/>
              <a:t> and </a:t>
            </a:r>
            <a:r>
              <a:rPr lang="en-US" altLang="zh-CN" sz="1400" i="1" dirty="0" err="1" smtClean="0"/>
              <a:t>bei</a:t>
            </a:r>
            <a:r>
              <a:rPr lang="en-US" altLang="zh-CN" sz="1400" i="1" dirty="0" smtClean="0"/>
              <a:t> </a:t>
            </a:r>
            <a:r>
              <a:rPr lang="zh-CN" altLang="en-US" sz="1400" dirty="0" smtClean="0"/>
              <a:t>被</a:t>
            </a:r>
            <a:r>
              <a:rPr lang="en-US" altLang="zh-CN" sz="1400" dirty="0" smtClean="0"/>
              <a:t>, on the other hand, do not assign theta-roles and the argument coming after them is thematically related to the matrix lexical verb (VP), as it is the thematic object in the case of</a:t>
            </a:r>
            <a:r>
              <a:rPr lang="en-US" altLang="zh-CN" sz="1400" i="1" dirty="0" smtClean="0"/>
              <a:t> </a:t>
            </a:r>
            <a:r>
              <a:rPr lang="zh-CN" altLang="en-US" sz="1400" dirty="0" smtClean="0"/>
              <a:t>把</a:t>
            </a:r>
            <a:r>
              <a:rPr lang="zh-CN" altLang="en-US" sz="1400" i="1" dirty="0" smtClean="0"/>
              <a:t> </a:t>
            </a:r>
            <a:r>
              <a:rPr lang="en-US" altLang="zh-CN" sz="1400" i="1" dirty="0" err="1" smtClean="0"/>
              <a:t>ba</a:t>
            </a:r>
            <a:r>
              <a:rPr lang="en-US" altLang="zh-CN" sz="1400" dirty="0" smtClean="0"/>
              <a:t> and the thematic subject in</a:t>
            </a:r>
            <a:r>
              <a:rPr lang="en-US" altLang="zh-CN" sz="1400" i="1" dirty="0" smtClean="0"/>
              <a:t> </a:t>
            </a:r>
            <a:r>
              <a:rPr lang="zh-CN" altLang="en-US" sz="1400" dirty="0" smtClean="0"/>
              <a:t>被</a:t>
            </a:r>
            <a:r>
              <a:rPr lang="zh-CN" altLang="en-US" sz="1400" i="1" dirty="0" smtClean="0"/>
              <a:t> </a:t>
            </a:r>
            <a:r>
              <a:rPr lang="en-US" altLang="zh-CN" sz="1400" i="1" dirty="0" err="1" smtClean="0"/>
              <a:t>bei</a:t>
            </a:r>
            <a:r>
              <a:rPr lang="en-US" altLang="zh-CN" sz="1400" dirty="0" smtClean="0"/>
              <a:t>: </a:t>
            </a:r>
          </a:p>
          <a:p>
            <a:pPr algn="l"/>
            <a:r>
              <a:rPr lang="zh-CN" altLang="en-US" sz="1400" dirty="0" smtClean="0"/>
              <a:t>我</a:t>
            </a:r>
            <a:r>
              <a:rPr lang="en-US" altLang="zh-CN" sz="1400" dirty="0"/>
              <a:t> </a:t>
            </a:r>
            <a:r>
              <a:rPr lang="en-US" altLang="zh-CN" sz="1400" dirty="0" smtClean="0"/>
              <a:t> </a:t>
            </a:r>
            <a:r>
              <a:rPr lang="zh-CN" altLang="en-US" sz="1400" dirty="0" smtClean="0"/>
              <a:t>把  壞蛋         殺了 </a:t>
            </a:r>
            <a:r>
              <a:rPr lang="en-US" altLang="zh-CN" sz="1400" dirty="0" smtClean="0"/>
              <a:t>/       </a:t>
            </a:r>
            <a:r>
              <a:rPr lang="zh-CN" altLang="en-US" sz="1400" dirty="0" smtClean="0"/>
              <a:t>我  殺了        壞蛋</a:t>
            </a:r>
            <a:endParaRPr lang="en-US" altLang="zh-CN" sz="1400" dirty="0" smtClean="0"/>
          </a:p>
          <a:p>
            <a:pPr algn="l"/>
            <a:r>
              <a:rPr lang="en-US" altLang="zh-CN" sz="1400" dirty="0" smtClean="0"/>
              <a:t>I      BA scoundrel kill-PERF    I    kill-PERF scoundrel</a:t>
            </a:r>
          </a:p>
          <a:p>
            <a:pPr algn="l"/>
            <a:r>
              <a:rPr lang="en-US" altLang="zh-CN" sz="1400" dirty="0" smtClean="0"/>
              <a:t>‘I killed the scoundrel.’ (Huang, Li, Li (2009))</a:t>
            </a:r>
          </a:p>
          <a:p>
            <a:pPr algn="l"/>
            <a:r>
              <a:rPr lang="zh-CN" altLang="en-US" sz="1400" dirty="0"/>
              <a:t>李</a:t>
            </a:r>
            <a:r>
              <a:rPr lang="zh-CN" altLang="en-US" sz="1400" dirty="0" smtClean="0"/>
              <a:t>四 打了       張三 </a:t>
            </a:r>
            <a:r>
              <a:rPr lang="en-US" altLang="zh-CN" sz="1400" dirty="0" smtClean="0"/>
              <a:t>/        </a:t>
            </a:r>
            <a:r>
              <a:rPr lang="zh-CN" altLang="en-US" sz="1400" dirty="0" smtClean="0"/>
              <a:t>張三         被 李四 打了</a:t>
            </a:r>
            <a:endParaRPr lang="en-US" altLang="zh-CN" sz="1400" dirty="0" smtClean="0"/>
          </a:p>
          <a:p>
            <a:pPr algn="l"/>
            <a:r>
              <a:rPr lang="en-US" altLang="zh-CN" sz="1400" dirty="0" err="1" smtClean="0"/>
              <a:t>Lisi</a:t>
            </a:r>
            <a:r>
              <a:rPr lang="en-US" altLang="zh-CN" sz="1400" dirty="0" smtClean="0"/>
              <a:t>    hit-PERF </a:t>
            </a:r>
            <a:r>
              <a:rPr lang="en-US" altLang="zh-CN" sz="1400" dirty="0" err="1" smtClean="0"/>
              <a:t>Zhangsan</a:t>
            </a:r>
            <a:r>
              <a:rPr lang="en-US" altLang="zh-CN" sz="1400" dirty="0" smtClean="0"/>
              <a:t>  </a:t>
            </a:r>
            <a:r>
              <a:rPr lang="en-US" altLang="zh-CN" sz="1400" dirty="0" err="1" smtClean="0"/>
              <a:t>Zhangsan</a:t>
            </a:r>
            <a:r>
              <a:rPr lang="en-US" altLang="zh-CN" sz="1400" dirty="0" smtClean="0"/>
              <a:t> BEI </a:t>
            </a:r>
            <a:r>
              <a:rPr lang="en-US" altLang="zh-CN" sz="1400" dirty="0" err="1" smtClean="0"/>
              <a:t>Lisi</a:t>
            </a:r>
            <a:r>
              <a:rPr lang="en-US" altLang="zh-CN" sz="1400" dirty="0" smtClean="0"/>
              <a:t>   hit-PERF</a:t>
            </a:r>
          </a:p>
          <a:p>
            <a:pPr algn="l"/>
            <a:r>
              <a:rPr lang="en-US" altLang="zh-CN" sz="1400" dirty="0" smtClean="0"/>
              <a:t>‘</a:t>
            </a:r>
            <a:r>
              <a:rPr lang="en-US" altLang="zh-CN" sz="1400" dirty="0" err="1" smtClean="0"/>
              <a:t>Zhangsan</a:t>
            </a:r>
            <a:r>
              <a:rPr lang="en-US" altLang="zh-CN" sz="1400" dirty="0" smtClean="0"/>
              <a:t> was hit by </a:t>
            </a:r>
            <a:r>
              <a:rPr lang="en-US" altLang="zh-CN" sz="1400" dirty="0" err="1" smtClean="0"/>
              <a:t>Lisi</a:t>
            </a:r>
            <a:r>
              <a:rPr lang="en-US" altLang="zh-CN" sz="1400" dirty="0" smtClean="0"/>
              <a:t>.’ (Huang, Li, Li (2009))</a:t>
            </a:r>
          </a:p>
          <a:p>
            <a:pPr algn="l"/>
            <a:endParaRPr lang="en-US" altLang="zh-CN" sz="1400" dirty="0" smtClean="0"/>
          </a:p>
          <a:p>
            <a:pPr algn="l"/>
            <a:endParaRPr lang="en-US" altLang="zh-CN" sz="1400" dirty="0" smtClean="0"/>
          </a:p>
        </p:txBody>
      </p:sp>
      <p:sp>
        <p:nvSpPr>
          <p:cNvPr id="5" name="Subtitle 2"/>
          <p:cNvSpPr txBox="1">
            <a:spLocks/>
          </p:cNvSpPr>
          <p:nvPr/>
        </p:nvSpPr>
        <p:spPr>
          <a:xfrm>
            <a:off x="5465618" y="6095564"/>
            <a:ext cx="5507182" cy="2622224"/>
          </a:xfrm>
          <a:prstGeom prst="rect">
            <a:avLst/>
          </a:prstGeom>
        </p:spPr>
        <p:txBody>
          <a:bodyPr vert="horz" lIns="91440" tIns="45720" rIns="91440" bIns="45720" rtlCol="0">
            <a:normAutofit/>
          </a:bodyPr>
          <a:lstStyle>
            <a:lvl1pPr marL="0" indent="0" algn="ctr" defTabSz="1097280" rtl="0" eaLnBrk="1" latinLnBrk="0" hangingPunct="1">
              <a:lnSpc>
                <a:spcPct val="90000"/>
              </a:lnSpc>
              <a:spcBef>
                <a:spcPts val="1200"/>
              </a:spcBef>
              <a:buFont typeface="Arial" panose="020B0604020202020204" pitchFamily="34" charset="0"/>
              <a:buNone/>
              <a:defRPr sz="2880" kern="1200">
                <a:solidFill>
                  <a:schemeClr val="tx1"/>
                </a:solidFill>
                <a:latin typeface="+mn-lt"/>
                <a:ea typeface="+mn-ea"/>
                <a:cs typeface="+mn-cs"/>
              </a:defRPr>
            </a:lvl1pPr>
            <a:lvl2pPr marL="548640" indent="0" algn="ctr" defTabSz="109728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2pPr>
            <a:lvl3pPr marL="1097280" indent="0" algn="ctr" defTabSz="1097280" rtl="0" eaLnBrk="1" latinLnBrk="0" hangingPunct="1">
              <a:lnSpc>
                <a:spcPct val="90000"/>
              </a:lnSpc>
              <a:spcBef>
                <a:spcPts val="600"/>
              </a:spcBef>
              <a:buFont typeface="Arial" panose="020B0604020202020204" pitchFamily="34" charset="0"/>
              <a:buNone/>
              <a:defRPr sz="2160" kern="1200">
                <a:solidFill>
                  <a:schemeClr val="tx1"/>
                </a:solidFill>
                <a:latin typeface="+mn-lt"/>
                <a:ea typeface="+mn-ea"/>
                <a:cs typeface="+mn-cs"/>
              </a:defRPr>
            </a:lvl3pPr>
            <a:lvl4pPr marL="164592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4pPr>
            <a:lvl5pPr marL="219456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5pPr>
            <a:lvl6pPr marL="274320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6pPr>
            <a:lvl7pPr marL="329184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7pPr>
            <a:lvl8pPr marL="384048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8pPr>
            <a:lvl9pPr marL="438912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9pPr>
          </a:lstStyle>
          <a:p>
            <a:pPr algn="l"/>
            <a:r>
              <a:rPr lang="en-US" sz="1400" dirty="0" smtClean="0"/>
              <a:t>In the cartographic projection of functional heads which in Chinese consist of a series of LVs (Lin (2001)), </a:t>
            </a:r>
            <a:r>
              <a:rPr lang="zh-CN" altLang="en-US" sz="1400" dirty="0" smtClean="0"/>
              <a:t>把 </a:t>
            </a:r>
            <a:r>
              <a:rPr lang="en-US" sz="1400" i="1" dirty="0" err="1" smtClean="0"/>
              <a:t>ba</a:t>
            </a:r>
            <a:r>
              <a:rPr lang="en-US" sz="1400" dirty="0" smtClean="0"/>
              <a:t> can be argued to be merged higher than Asp(</a:t>
            </a:r>
            <a:r>
              <a:rPr lang="en-US" sz="1400" dirty="0" err="1" smtClean="0"/>
              <a:t>ect</a:t>
            </a:r>
            <a:r>
              <a:rPr lang="en-US" sz="1400" dirty="0" smtClean="0"/>
              <a:t>) and </a:t>
            </a:r>
            <a:r>
              <a:rPr lang="zh-CN" altLang="en-US" sz="1400" dirty="0" smtClean="0"/>
              <a:t>給 </a:t>
            </a:r>
            <a:r>
              <a:rPr lang="en-US" sz="1400" i="1" dirty="0" err="1" smtClean="0"/>
              <a:t>gei</a:t>
            </a:r>
            <a:r>
              <a:rPr lang="en-US" sz="1400" dirty="0" smtClean="0"/>
              <a:t> (Affect) and lower than </a:t>
            </a:r>
            <a:r>
              <a:rPr lang="zh-CN" altLang="en-US" sz="1400" dirty="0" smtClean="0"/>
              <a:t>被 </a:t>
            </a:r>
            <a:r>
              <a:rPr lang="en-US" sz="1400" i="1" dirty="0" err="1" smtClean="0"/>
              <a:t>bei</a:t>
            </a:r>
            <a:r>
              <a:rPr lang="en-US" sz="1400" dirty="0" smtClean="0"/>
              <a:t>: </a:t>
            </a:r>
          </a:p>
          <a:p>
            <a:pPr algn="l"/>
            <a:r>
              <a:rPr lang="zh-CN" altLang="en-US" sz="1400" dirty="0" smtClean="0"/>
              <a:t>他 被  朋友    把 一個 太太 給  騙走了</a:t>
            </a:r>
            <a:endParaRPr lang="en-US" altLang="zh-CN" sz="1400" dirty="0" smtClean="0"/>
          </a:p>
          <a:p>
            <a:pPr algn="l"/>
            <a:r>
              <a:rPr lang="en-US" altLang="zh-CN" sz="1400" dirty="0" smtClean="0"/>
              <a:t>Ta  BEI friend BA one   wife  GEI </a:t>
            </a:r>
            <a:r>
              <a:rPr lang="en-US" altLang="zh-CN" sz="1400" dirty="0" err="1" smtClean="0"/>
              <a:t>cheat.away</a:t>
            </a:r>
            <a:r>
              <a:rPr lang="en-US" altLang="zh-CN" sz="1400" dirty="0" smtClean="0"/>
              <a:t>-PERF</a:t>
            </a:r>
          </a:p>
          <a:p>
            <a:pPr algn="l"/>
            <a:r>
              <a:rPr lang="en-US" sz="1400" dirty="0" smtClean="0"/>
              <a:t>‘He was cheated by a friend of one of his wife.’ (Chen (2003:1173))</a:t>
            </a:r>
          </a:p>
          <a:p>
            <a:pPr algn="l"/>
            <a:r>
              <a:rPr lang="en-US" sz="1400" dirty="0" smtClean="0"/>
              <a:t>The cartographic structure in the area between T and little v, therefore, can be schematized thus: </a:t>
            </a:r>
          </a:p>
          <a:p>
            <a:pPr algn="l"/>
            <a:r>
              <a:rPr lang="en-US" sz="1400" dirty="0" smtClean="0"/>
              <a:t>T… Mod… Voice (Passive) </a:t>
            </a:r>
            <a:r>
              <a:rPr lang="en-US" sz="1400" b="1" dirty="0" smtClean="0"/>
              <a:t>BEI</a:t>
            </a:r>
            <a:r>
              <a:rPr lang="en-US" sz="1400" dirty="0" smtClean="0"/>
              <a:t>… Voice (Active) </a:t>
            </a:r>
            <a:r>
              <a:rPr lang="en-US" sz="1400" b="1" dirty="0" smtClean="0"/>
              <a:t>BA</a:t>
            </a:r>
            <a:r>
              <a:rPr lang="en-US" sz="1400" dirty="0" smtClean="0"/>
              <a:t>… Affect </a:t>
            </a:r>
            <a:r>
              <a:rPr lang="en-US" sz="1400" b="1" dirty="0" smtClean="0"/>
              <a:t>GEI</a:t>
            </a:r>
            <a:r>
              <a:rPr lang="en-US" sz="1400" dirty="0" smtClean="0"/>
              <a:t>… Asp… v… V</a:t>
            </a:r>
            <a:endParaRPr lang="en-US" sz="1400" dirty="0"/>
          </a:p>
        </p:txBody>
      </p:sp>
      <p:sp>
        <p:nvSpPr>
          <p:cNvPr id="6" name="Subtitle 2"/>
          <p:cNvSpPr txBox="1">
            <a:spLocks/>
          </p:cNvSpPr>
          <p:nvPr/>
        </p:nvSpPr>
        <p:spPr>
          <a:xfrm>
            <a:off x="5465618" y="8717789"/>
            <a:ext cx="5491942" cy="3717972"/>
          </a:xfrm>
          <a:prstGeom prst="rect">
            <a:avLst/>
          </a:prstGeom>
        </p:spPr>
        <p:txBody>
          <a:bodyPr vert="horz" lIns="91440" tIns="45720" rIns="91440" bIns="45720" rtlCol="0">
            <a:normAutofit lnSpcReduction="10000"/>
          </a:bodyPr>
          <a:lstStyle>
            <a:lvl1pPr marL="0" indent="0" algn="ctr" defTabSz="1097280" rtl="0" eaLnBrk="1" latinLnBrk="0" hangingPunct="1">
              <a:lnSpc>
                <a:spcPct val="90000"/>
              </a:lnSpc>
              <a:spcBef>
                <a:spcPts val="1200"/>
              </a:spcBef>
              <a:buFont typeface="Arial" panose="020B0604020202020204" pitchFamily="34" charset="0"/>
              <a:buNone/>
              <a:defRPr sz="2880" kern="1200">
                <a:solidFill>
                  <a:schemeClr val="tx1"/>
                </a:solidFill>
                <a:latin typeface="+mn-lt"/>
                <a:ea typeface="+mn-ea"/>
                <a:cs typeface="+mn-cs"/>
              </a:defRPr>
            </a:lvl1pPr>
            <a:lvl2pPr marL="548640" indent="0" algn="ctr" defTabSz="1097280" rtl="0" eaLnBrk="1" latinLnBrk="0" hangingPunct="1">
              <a:lnSpc>
                <a:spcPct val="90000"/>
              </a:lnSpc>
              <a:spcBef>
                <a:spcPts val="600"/>
              </a:spcBef>
              <a:buFont typeface="Arial" panose="020B0604020202020204" pitchFamily="34" charset="0"/>
              <a:buNone/>
              <a:defRPr sz="2400" kern="1200">
                <a:solidFill>
                  <a:schemeClr val="tx1"/>
                </a:solidFill>
                <a:latin typeface="+mn-lt"/>
                <a:ea typeface="+mn-ea"/>
                <a:cs typeface="+mn-cs"/>
              </a:defRPr>
            </a:lvl2pPr>
            <a:lvl3pPr marL="1097280" indent="0" algn="ctr" defTabSz="1097280" rtl="0" eaLnBrk="1" latinLnBrk="0" hangingPunct="1">
              <a:lnSpc>
                <a:spcPct val="90000"/>
              </a:lnSpc>
              <a:spcBef>
                <a:spcPts val="600"/>
              </a:spcBef>
              <a:buFont typeface="Arial" panose="020B0604020202020204" pitchFamily="34" charset="0"/>
              <a:buNone/>
              <a:defRPr sz="2160" kern="1200">
                <a:solidFill>
                  <a:schemeClr val="tx1"/>
                </a:solidFill>
                <a:latin typeface="+mn-lt"/>
                <a:ea typeface="+mn-ea"/>
                <a:cs typeface="+mn-cs"/>
              </a:defRPr>
            </a:lvl3pPr>
            <a:lvl4pPr marL="164592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4pPr>
            <a:lvl5pPr marL="219456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5pPr>
            <a:lvl6pPr marL="274320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6pPr>
            <a:lvl7pPr marL="329184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7pPr>
            <a:lvl8pPr marL="384048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8pPr>
            <a:lvl9pPr marL="4389120" indent="0" algn="ctr" defTabSz="1097280" rtl="0" eaLnBrk="1" latinLnBrk="0" hangingPunct="1">
              <a:lnSpc>
                <a:spcPct val="90000"/>
              </a:lnSpc>
              <a:spcBef>
                <a:spcPts val="600"/>
              </a:spcBef>
              <a:buFont typeface="Arial" panose="020B0604020202020204" pitchFamily="34" charset="0"/>
              <a:buNone/>
              <a:defRPr sz="1920" kern="1200">
                <a:solidFill>
                  <a:schemeClr val="tx1"/>
                </a:solidFill>
                <a:latin typeface="+mn-lt"/>
                <a:ea typeface="+mn-ea"/>
                <a:cs typeface="+mn-cs"/>
              </a:defRPr>
            </a:lvl9pPr>
          </a:lstStyle>
          <a:p>
            <a:pPr algn="l"/>
            <a:r>
              <a:rPr lang="en-US" sz="1600" dirty="0" smtClean="0"/>
              <a:t>In this cartographic structure, it becomes impossible for movement to derive the surface word order, since the internal argument, being base-generated in a specific A-position (</a:t>
            </a:r>
            <a:r>
              <a:rPr lang="en-US" sz="1600" dirty="0" err="1" smtClean="0"/>
              <a:t>SpecV</a:t>
            </a:r>
            <a:r>
              <a:rPr lang="en-US" sz="1600" dirty="0" smtClean="0"/>
              <a:t>) in the lower matrix VP, cannot move to </a:t>
            </a:r>
            <a:r>
              <a:rPr lang="en-US" sz="1600" dirty="0" err="1" smtClean="0"/>
              <a:t>SpecAffect</a:t>
            </a:r>
            <a:r>
              <a:rPr lang="en-US" sz="1600" dirty="0" smtClean="0"/>
              <a:t> without crossing over the internal subject (</a:t>
            </a:r>
            <a:r>
              <a:rPr lang="en-US" sz="1600" dirty="0" err="1" smtClean="0"/>
              <a:t>SpecPred</a:t>
            </a:r>
            <a:r>
              <a:rPr lang="en-US" sz="1600" dirty="0" smtClean="0"/>
              <a:t>) (Bowers (1993, 2002)), which is a violation of the locality in Spec-to-Spec movement. Rather, there needs to be a different mechanism of displacement whereby a </a:t>
            </a:r>
            <a:r>
              <a:rPr lang="en-US" sz="1600" dirty="0" err="1" smtClean="0"/>
              <a:t>coindexed</a:t>
            </a:r>
            <a:r>
              <a:rPr lang="en-US" sz="1600" dirty="0" smtClean="0"/>
              <a:t> internal argument is (re)merged in </a:t>
            </a:r>
            <a:r>
              <a:rPr lang="en-US" sz="1600" dirty="0" err="1" smtClean="0"/>
              <a:t>SpecAff</a:t>
            </a:r>
            <a:r>
              <a:rPr lang="en-US" sz="1600" dirty="0" smtClean="0"/>
              <a:t>, and the internal subject is likewise (re)merged in </a:t>
            </a:r>
            <a:r>
              <a:rPr lang="en-US" sz="1600" dirty="0" err="1" smtClean="0"/>
              <a:t>SpecBA</a:t>
            </a:r>
            <a:r>
              <a:rPr lang="en-US" sz="1600" dirty="0" smtClean="0"/>
              <a:t> and the internal argument is in turn (re)merged in </a:t>
            </a:r>
            <a:r>
              <a:rPr lang="en-US" sz="1600" dirty="0" err="1" smtClean="0"/>
              <a:t>SpecBEI</a:t>
            </a:r>
            <a:r>
              <a:rPr lang="en-US" sz="1600" dirty="0" smtClean="0"/>
              <a:t>. This series of functional heads and A-Remerge resembles </a:t>
            </a:r>
            <a:r>
              <a:rPr lang="en-US" sz="1600" dirty="0" err="1" smtClean="0"/>
              <a:t>Pylkannen’s</a:t>
            </a:r>
            <a:r>
              <a:rPr lang="en-US" sz="1600" dirty="0" smtClean="0"/>
              <a:t> (2004) High </a:t>
            </a:r>
            <a:r>
              <a:rPr lang="en-US" sz="1600" dirty="0" err="1" smtClean="0"/>
              <a:t>Applicatives</a:t>
            </a:r>
            <a:r>
              <a:rPr lang="en-US" sz="1600" dirty="0" smtClean="0"/>
              <a:t>, and the event/argument structure of </a:t>
            </a:r>
            <a:r>
              <a:rPr lang="zh-CN" altLang="en-US" sz="1600" dirty="0" smtClean="0"/>
              <a:t>把 </a:t>
            </a:r>
            <a:r>
              <a:rPr lang="en-US" altLang="zh-CN" sz="1600" i="1" dirty="0" err="1" smtClean="0"/>
              <a:t>ba</a:t>
            </a:r>
            <a:r>
              <a:rPr lang="en-US" altLang="zh-CN" sz="1600" dirty="0" smtClean="0"/>
              <a:t> </a:t>
            </a:r>
            <a:r>
              <a:rPr lang="zh-CN" altLang="en-US" sz="1600" dirty="0"/>
              <a:t> </a:t>
            </a:r>
            <a:r>
              <a:rPr lang="en-US" altLang="zh-CN" sz="1600" dirty="0" smtClean="0"/>
              <a:t>and </a:t>
            </a:r>
            <a:r>
              <a:rPr lang="zh-CN" altLang="en-US" sz="1600" dirty="0" smtClean="0"/>
              <a:t>被 </a:t>
            </a:r>
            <a:r>
              <a:rPr lang="en-US" altLang="zh-CN" sz="1600" i="1" dirty="0" err="1" smtClean="0"/>
              <a:t>bei</a:t>
            </a:r>
            <a:r>
              <a:rPr lang="en-US" altLang="zh-CN" sz="1600" dirty="0" smtClean="0"/>
              <a:t> can be accounted for by the inherent semantic properties of Active Voice (agentive/volitional) and Passive Voice (sufferer/experiencer). Chinese Voice alternations, therefore, differ radically from purely Case-driven derivations in Western Indo-European languages (</a:t>
            </a:r>
            <a:r>
              <a:rPr lang="en-US" altLang="zh-CN" sz="1600" dirty="0" err="1" smtClean="0"/>
              <a:t>cf</a:t>
            </a:r>
            <a:r>
              <a:rPr lang="en-US" altLang="zh-CN" sz="1600" dirty="0" smtClean="0"/>
              <a:t> Chomsky (1981), Roberts (1986)).  </a:t>
            </a:r>
            <a:r>
              <a:rPr lang="en-US" sz="1600" dirty="0" smtClean="0"/>
              <a:t>  </a:t>
            </a:r>
            <a:endParaRPr lang="en-US" sz="1600" dirty="0"/>
          </a:p>
        </p:txBody>
      </p:sp>
      <p:sp>
        <p:nvSpPr>
          <p:cNvPr id="7" name="Content Placeholder 2"/>
          <p:cNvSpPr txBox="1">
            <a:spLocks/>
          </p:cNvSpPr>
          <p:nvPr/>
        </p:nvSpPr>
        <p:spPr>
          <a:xfrm>
            <a:off x="0" y="12409672"/>
            <a:ext cx="10972800" cy="326136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beiP</a:t>
            </a:r>
            <a:endParaRPr lang="en-US" dirty="0" smtClean="0"/>
          </a:p>
          <a:p>
            <a:pPr marL="0" indent="0">
              <a:buFont typeface="Arial" panose="020B0604020202020204" pitchFamily="34" charset="0"/>
              <a:buNone/>
            </a:pPr>
            <a:r>
              <a:rPr lang="en-US" dirty="0" err="1" smtClean="0"/>
              <a:t>Specbei</a:t>
            </a:r>
            <a:r>
              <a:rPr lang="en-US" dirty="0" smtClean="0"/>
              <a:t>		</a:t>
            </a:r>
            <a:r>
              <a:rPr lang="en-US" dirty="0" err="1" smtClean="0"/>
              <a:t>bei</a:t>
            </a:r>
            <a:r>
              <a:rPr lang="en-US" dirty="0" smtClean="0"/>
              <a:t>’</a:t>
            </a:r>
          </a:p>
          <a:p>
            <a:pPr marL="0" indent="0">
              <a:buFont typeface="Arial" panose="020B0604020202020204" pitchFamily="34" charset="0"/>
              <a:buNone/>
            </a:pPr>
            <a:r>
              <a:rPr lang="en-US" b="1" dirty="0"/>
              <a:t>i</a:t>
            </a:r>
            <a:r>
              <a:rPr lang="en-US" b="1" dirty="0" smtClean="0"/>
              <a:t>nt.</a:t>
            </a:r>
            <a:r>
              <a:rPr lang="en-US" dirty="0" smtClean="0"/>
              <a:t>	</a:t>
            </a:r>
            <a:r>
              <a:rPr lang="en-US" dirty="0" err="1" smtClean="0"/>
              <a:t>beiP</a:t>
            </a:r>
            <a:r>
              <a:rPr lang="en-US" dirty="0" smtClean="0"/>
              <a:t> (Passive)		</a:t>
            </a:r>
            <a:r>
              <a:rPr lang="en-US" dirty="0" err="1" smtClean="0"/>
              <a:t>baP</a:t>
            </a:r>
            <a:r>
              <a:rPr lang="en-US" dirty="0" smtClean="0"/>
              <a:t>		</a:t>
            </a:r>
          </a:p>
          <a:p>
            <a:pPr marL="0" indent="0">
              <a:buNone/>
            </a:pPr>
            <a:r>
              <a:rPr lang="en-US" b="1" dirty="0"/>
              <a:t>a</a:t>
            </a:r>
            <a:r>
              <a:rPr lang="en-US" b="1" dirty="0" smtClean="0"/>
              <a:t>rg.</a:t>
            </a:r>
            <a:r>
              <a:rPr lang="en-US" dirty="0" smtClean="0"/>
              <a:t>			</a:t>
            </a:r>
            <a:r>
              <a:rPr lang="en-US" dirty="0" err="1" smtClean="0"/>
              <a:t>Specba</a:t>
            </a:r>
            <a:r>
              <a:rPr lang="en-US" dirty="0" smtClean="0"/>
              <a:t>		</a:t>
            </a:r>
            <a:r>
              <a:rPr lang="en-US" dirty="0" err="1" smtClean="0"/>
              <a:t>ba</a:t>
            </a:r>
            <a:r>
              <a:rPr lang="en-US" dirty="0" smtClean="0"/>
              <a:t>’</a:t>
            </a:r>
          </a:p>
          <a:p>
            <a:pPr marL="0" indent="0">
              <a:buNone/>
            </a:pPr>
            <a:r>
              <a:rPr lang="en-US" dirty="0" smtClean="0"/>
              <a:t>(‘sufferer’)		</a:t>
            </a:r>
            <a:r>
              <a:rPr lang="en-US" b="1" dirty="0" smtClean="0"/>
              <a:t>ext.</a:t>
            </a:r>
            <a:r>
              <a:rPr lang="en-US" dirty="0" smtClean="0"/>
              <a:t>	</a:t>
            </a:r>
            <a:r>
              <a:rPr lang="en-US" dirty="0" err="1" smtClean="0"/>
              <a:t>ba</a:t>
            </a:r>
            <a:r>
              <a:rPr lang="en-US" dirty="0" smtClean="0"/>
              <a:t> (Active)	</a:t>
            </a:r>
            <a:r>
              <a:rPr lang="en-US" dirty="0" err="1" smtClean="0"/>
              <a:t>A</a:t>
            </a:r>
            <a:r>
              <a:rPr lang="en-US" altLang="zh-CN" dirty="0" err="1" smtClean="0"/>
              <a:t>ff</a:t>
            </a:r>
            <a:r>
              <a:rPr lang="en-US" dirty="0" err="1" smtClean="0"/>
              <a:t>P</a:t>
            </a:r>
            <a:endParaRPr lang="en-US" dirty="0"/>
          </a:p>
          <a:p>
            <a:pPr marL="0" indent="0">
              <a:buNone/>
            </a:pPr>
            <a:r>
              <a:rPr lang="en-US" dirty="0" smtClean="0"/>
              <a:t>			</a:t>
            </a:r>
            <a:r>
              <a:rPr lang="en-US" b="1" dirty="0" smtClean="0"/>
              <a:t>arg.</a:t>
            </a:r>
            <a:r>
              <a:rPr lang="en-US" dirty="0"/>
              <a:t>	</a:t>
            </a:r>
            <a:r>
              <a:rPr lang="en-US" dirty="0" smtClean="0"/>
              <a:t>	</a:t>
            </a:r>
            <a:r>
              <a:rPr lang="en-US" dirty="0" err="1" smtClean="0"/>
              <a:t>SpecAff</a:t>
            </a:r>
            <a:r>
              <a:rPr lang="en-US" dirty="0" smtClean="0"/>
              <a:t>		</a:t>
            </a:r>
            <a:r>
              <a:rPr lang="en-US" dirty="0" err="1" smtClean="0"/>
              <a:t>Aff</a:t>
            </a:r>
            <a:r>
              <a:rPr lang="en-US" dirty="0" smtClean="0"/>
              <a:t>’</a:t>
            </a:r>
          </a:p>
          <a:p>
            <a:r>
              <a:rPr lang="en-US" dirty="0"/>
              <a:t>	</a:t>
            </a:r>
            <a:r>
              <a:rPr lang="en-US" dirty="0" smtClean="0"/>
              <a:t>		(‘agentive’)	</a:t>
            </a:r>
            <a:r>
              <a:rPr lang="en-US" b="1" dirty="0"/>
              <a:t>int.</a:t>
            </a:r>
            <a:r>
              <a:rPr lang="en-US" dirty="0" smtClean="0"/>
              <a:t>	</a:t>
            </a:r>
            <a:r>
              <a:rPr lang="en-US" dirty="0" err="1" smtClean="0"/>
              <a:t>Aff</a:t>
            </a:r>
            <a:r>
              <a:rPr lang="en-US" dirty="0" smtClean="0"/>
              <a:t>		</a:t>
            </a:r>
            <a:r>
              <a:rPr lang="en-US" dirty="0" err="1" smtClean="0"/>
              <a:t>vP</a:t>
            </a:r>
            <a:endParaRPr lang="en-US" dirty="0" smtClean="0"/>
          </a:p>
          <a:p>
            <a:r>
              <a:rPr lang="en-US" dirty="0"/>
              <a:t>	</a:t>
            </a:r>
            <a:r>
              <a:rPr lang="en-US" dirty="0" smtClean="0"/>
              <a:t>				</a:t>
            </a:r>
            <a:r>
              <a:rPr lang="en-US" b="1" dirty="0"/>
              <a:t>arg.</a:t>
            </a:r>
            <a:r>
              <a:rPr lang="en-US" dirty="0" smtClean="0"/>
              <a:t>	</a:t>
            </a:r>
            <a:r>
              <a:rPr lang="en-US" dirty="0" smtClean="0"/>
              <a:t>(</a:t>
            </a:r>
            <a:r>
              <a:rPr lang="en-US" dirty="0" err="1" smtClean="0"/>
              <a:t>gei</a:t>
            </a:r>
            <a:r>
              <a:rPr lang="en-US" smtClean="0"/>
              <a:t>)</a:t>
            </a:r>
            <a:r>
              <a:rPr lang="en-US" dirty="0" smtClean="0"/>
              <a:t>	</a:t>
            </a:r>
            <a:r>
              <a:rPr lang="en-US" dirty="0" err="1" smtClean="0"/>
              <a:t>Specv</a:t>
            </a:r>
            <a:r>
              <a:rPr lang="en-US" dirty="0" smtClean="0"/>
              <a:t>		v’		</a:t>
            </a:r>
          </a:p>
          <a:p>
            <a:pPr marL="0" indent="0">
              <a:buFont typeface="Arial" panose="020B0604020202020204" pitchFamily="34" charset="0"/>
              <a:buNone/>
            </a:pPr>
            <a:r>
              <a:rPr lang="en-US" dirty="0"/>
              <a:t>	</a:t>
            </a:r>
            <a:r>
              <a:rPr lang="en-US" dirty="0" smtClean="0"/>
              <a:t>				(‘affected’)	</a:t>
            </a:r>
            <a:r>
              <a:rPr lang="en-US" b="1" dirty="0" smtClean="0"/>
              <a:t>ext.</a:t>
            </a:r>
            <a:r>
              <a:rPr lang="en-US" dirty="0" smtClean="0"/>
              <a:t>	v		VP</a:t>
            </a:r>
          </a:p>
          <a:p>
            <a:pPr marL="0" indent="0">
              <a:buFont typeface="Arial" panose="020B0604020202020204" pitchFamily="34" charset="0"/>
              <a:buNone/>
            </a:pPr>
            <a:r>
              <a:rPr lang="en-US" b="1" dirty="0"/>
              <a:t>	</a:t>
            </a:r>
            <a:r>
              <a:rPr lang="en-US" b="1" dirty="0" smtClean="0"/>
              <a:t>						arg.		</a:t>
            </a:r>
            <a:r>
              <a:rPr lang="en-US" dirty="0" err="1" smtClean="0"/>
              <a:t>SpecV</a:t>
            </a:r>
            <a:r>
              <a:rPr lang="en-US" dirty="0" smtClean="0"/>
              <a:t>		</a:t>
            </a:r>
            <a:r>
              <a:rPr lang="en-US" altLang="zh-CN" dirty="0" smtClean="0"/>
              <a:t>V’</a:t>
            </a:r>
          </a:p>
          <a:p>
            <a:pPr marL="0" indent="0">
              <a:buFont typeface="Arial" panose="020B0604020202020204" pitchFamily="34" charset="0"/>
              <a:buNone/>
            </a:pPr>
            <a:r>
              <a:rPr lang="en-US" dirty="0"/>
              <a:t>	</a:t>
            </a:r>
            <a:r>
              <a:rPr lang="en-US" dirty="0" smtClean="0"/>
              <a:t>								</a:t>
            </a:r>
            <a:r>
              <a:rPr lang="en-US" b="1" dirty="0" err="1" smtClean="0"/>
              <a:t>int.arg</a:t>
            </a:r>
            <a:r>
              <a:rPr lang="en-US" dirty="0" smtClean="0"/>
              <a:t>	V	…</a:t>
            </a:r>
          </a:p>
        </p:txBody>
      </p:sp>
      <p:cxnSp>
        <p:nvCxnSpPr>
          <p:cNvPr id="9" name="Curved Connector 8"/>
          <p:cNvCxnSpPr/>
          <p:nvPr/>
        </p:nvCxnSpPr>
        <p:spPr>
          <a:xfrm rot="10800000">
            <a:off x="3189514" y="14369143"/>
            <a:ext cx="3626576" cy="812382"/>
          </a:xfrm>
          <a:prstGeom prst="curvedConnector3">
            <a:avLst>
              <a:gd name="adj1" fmla="val 99827"/>
            </a:avLst>
          </a:prstGeom>
          <a:ln>
            <a:tailEnd type="triangle"/>
          </a:ln>
        </p:spPr>
        <p:style>
          <a:lnRef idx="1">
            <a:schemeClr val="dk1"/>
          </a:lnRef>
          <a:fillRef idx="0">
            <a:schemeClr val="dk1"/>
          </a:fillRef>
          <a:effectRef idx="0">
            <a:schemeClr val="dk1"/>
          </a:effectRef>
          <a:fontRef idx="minor">
            <a:schemeClr val="tx1"/>
          </a:fontRef>
        </p:style>
      </p:cxnSp>
      <p:cxnSp>
        <p:nvCxnSpPr>
          <p:cNvPr id="12" name="Curved Connector 11"/>
          <p:cNvCxnSpPr/>
          <p:nvPr/>
        </p:nvCxnSpPr>
        <p:spPr>
          <a:xfrm rot="10800000">
            <a:off x="556261" y="13794684"/>
            <a:ext cx="4396741" cy="1158241"/>
          </a:xfrm>
          <a:prstGeom prst="curvedConnector3">
            <a:avLst>
              <a:gd name="adj1" fmla="val 100012"/>
            </a:avLst>
          </a:prstGeom>
          <a:ln>
            <a:tailEnd type="triangle"/>
          </a:ln>
        </p:spPr>
        <p:style>
          <a:lnRef idx="1">
            <a:schemeClr val="dk1"/>
          </a:lnRef>
          <a:fillRef idx="0">
            <a:schemeClr val="dk1"/>
          </a:fillRef>
          <a:effectRef idx="0">
            <a:schemeClr val="dk1"/>
          </a:effectRef>
          <a:fontRef idx="minor">
            <a:schemeClr val="tx1"/>
          </a:fontRef>
        </p:style>
      </p:cxnSp>
      <p:cxnSp>
        <p:nvCxnSpPr>
          <p:cNvPr id="15" name="Curved Connector 14"/>
          <p:cNvCxnSpPr/>
          <p:nvPr/>
        </p:nvCxnSpPr>
        <p:spPr>
          <a:xfrm rot="10800000">
            <a:off x="4953001" y="14952924"/>
            <a:ext cx="3690259" cy="515679"/>
          </a:xfrm>
          <a:prstGeom prst="curvedConnector3">
            <a:avLst>
              <a:gd name="adj1" fmla="val 99852"/>
            </a:avLst>
          </a:prstGeom>
          <a:ln>
            <a:tailEnd type="triangle"/>
          </a:ln>
        </p:spPr>
        <p:style>
          <a:lnRef idx="1">
            <a:schemeClr val="dk1"/>
          </a:lnRef>
          <a:fillRef idx="0">
            <a:schemeClr val="dk1"/>
          </a:fillRef>
          <a:effectRef idx="0">
            <a:schemeClr val="dk1"/>
          </a:effectRef>
          <a:fontRef idx="minor">
            <a:schemeClr val="tx1"/>
          </a:fontRef>
        </p:style>
      </p:cxnSp>
      <p:sp>
        <p:nvSpPr>
          <p:cNvPr id="17" name="Rectangle 16"/>
          <p:cNvSpPr/>
          <p:nvPr/>
        </p:nvSpPr>
        <p:spPr>
          <a:xfrm>
            <a:off x="0" y="6095563"/>
            <a:ext cx="5465618" cy="6340197"/>
          </a:xfrm>
          <a:prstGeom prst="rect">
            <a:avLst/>
          </a:prstGeom>
        </p:spPr>
        <p:txBody>
          <a:bodyPr wrap="square">
            <a:spAutoFit/>
          </a:bodyPr>
          <a:lstStyle/>
          <a:p>
            <a:r>
              <a:rPr lang="en-US" altLang="zh-CN" sz="1400" dirty="0"/>
              <a:t>Hence differences in constituency, as other CVs can be </a:t>
            </a:r>
            <a:r>
              <a:rPr lang="en-US" altLang="zh-CN" sz="1400" dirty="0" err="1"/>
              <a:t>preposed</a:t>
            </a:r>
            <a:r>
              <a:rPr lang="en-US" altLang="zh-CN" sz="1400" dirty="0"/>
              <a:t> together with their arguments, whereas </a:t>
            </a:r>
            <a:r>
              <a:rPr lang="en-US" altLang="zh-CN" sz="1400" i="1" dirty="0" err="1"/>
              <a:t>ba</a:t>
            </a:r>
            <a:r>
              <a:rPr lang="en-US" altLang="zh-CN" sz="1400" dirty="0"/>
              <a:t> and </a:t>
            </a:r>
            <a:r>
              <a:rPr lang="en-US" altLang="zh-CN" sz="1400" i="1" dirty="0" err="1"/>
              <a:t>bei</a:t>
            </a:r>
            <a:r>
              <a:rPr lang="en-US" altLang="zh-CN" sz="1400" dirty="0"/>
              <a:t> display coordination of verb phrases, which suggests </a:t>
            </a:r>
            <a:r>
              <a:rPr lang="en-US" altLang="zh-CN" sz="1400" dirty="0" smtClean="0"/>
              <a:t>that other CVs form prepositional phrases, whereas the </a:t>
            </a:r>
            <a:r>
              <a:rPr lang="en-US" altLang="zh-CN" sz="1400" dirty="0"/>
              <a:t>argument </a:t>
            </a:r>
            <a:r>
              <a:rPr lang="en-US" altLang="zh-CN" sz="1400" dirty="0" smtClean="0"/>
              <a:t>in </a:t>
            </a:r>
            <a:r>
              <a:rPr lang="zh-CN" altLang="en-US" sz="1400" dirty="0" smtClean="0"/>
              <a:t>把 </a:t>
            </a:r>
            <a:r>
              <a:rPr lang="en-US" altLang="zh-CN" sz="1400" i="1" dirty="0" err="1" smtClean="0"/>
              <a:t>ba</a:t>
            </a:r>
            <a:r>
              <a:rPr lang="en-US" altLang="zh-CN" sz="1400" dirty="0" smtClean="0"/>
              <a:t> and </a:t>
            </a:r>
            <a:r>
              <a:rPr lang="zh-CN" altLang="en-US" sz="1400" dirty="0" smtClean="0"/>
              <a:t>被 </a:t>
            </a:r>
            <a:r>
              <a:rPr lang="en-US" altLang="zh-CN" sz="1400" i="1" dirty="0" err="1" smtClean="0"/>
              <a:t>bei</a:t>
            </a:r>
            <a:r>
              <a:rPr lang="en-US" altLang="zh-CN" sz="1400" dirty="0" smtClean="0"/>
              <a:t> is </a:t>
            </a:r>
            <a:r>
              <a:rPr lang="en-US" altLang="zh-CN" sz="1400" dirty="0"/>
              <a:t>in the specifier of the matrix lexical </a:t>
            </a:r>
            <a:r>
              <a:rPr lang="en-US" altLang="zh-CN" sz="1400" dirty="0" smtClean="0"/>
              <a:t>verb (Li (2006)): </a:t>
            </a:r>
          </a:p>
          <a:p>
            <a:r>
              <a:rPr lang="zh-CN" altLang="en-US" sz="1400" dirty="0" smtClean="0"/>
              <a:t>跟    張三         我 很     處</a:t>
            </a:r>
            <a:r>
              <a:rPr lang="zh-CN" altLang="en-US" sz="1400" dirty="0"/>
              <a:t>得</a:t>
            </a:r>
            <a:r>
              <a:rPr lang="zh-CN" altLang="en-US" sz="1400" dirty="0" smtClean="0"/>
              <a:t>來 </a:t>
            </a:r>
            <a:r>
              <a:rPr lang="en-US" altLang="zh-CN" sz="1400" dirty="0" smtClean="0"/>
              <a:t>/  </a:t>
            </a:r>
            <a:r>
              <a:rPr lang="zh-CN" altLang="en-US" sz="1400" dirty="0" smtClean="0"/>
              <a:t>用   刀     他  殺了        很多雞 </a:t>
            </a:r>
            <a:r>
              <a:rPr lang="en-US" altLang="zh-CN" sz="1400" dirty="0" smtClean="0"/>
              <a:t>/</a:t>
            </a:r>
          </a:p>
          <a:p>
            <a:r>
              <a:rPr lang="en-US" altLang="zh-CN" sz="1400" dirty="0" smtClean="0"/>
              <a:t>with </a:t>
            </a:r>
            <a:r>
              <a:rPr lang="en-US" altLang="zh-CN" sz="1400" dirty="0" err="1" smtClean="0"/>
              <a:t>shangsan</a:t>
            </a:r>
            <a:r>
              <a:rPr lang="en-US" altLang="zh-CN" sz="1400" dirty="0" smtClean="0"/>
              <a:t> I    very </a:t>
            </a:r>
            <a:r>
              <a:rPr lang="en-US" altLang="zh-CN" sz="1400" dirty="0" err="1" smtClean="0"/>
              <a:t>get.along</a:t>
            </a:r>
            <a:r>
              <a:rPr lang="en-US" altLang="zh-CN" sz="1400" dirty="0" smtClean="0"/>
              <a:t> use knife he  kill-PERF many chicken</a:t>
            </a:r>
          </a:p>
          <a:p>
            <a:r>
              <a:rPr lang="zh-CN" altLang="en-US" sz="1400" dirty="0" smtClean="0"/>
              <a:t>在  桌</a:t>
            </a:r>
            <a:r>
              <a:rPr lang="zh-CN" altLang="en-US" sz="1400" dirty="0"/>
              <a:t>子</a:t>
            </a:r>
            <a:r>
              <a:rPr lang="zh-CN" altLang="en-US" sz="1400" dirty="0" smtClean="0"/>
              <a:t>上           我  擺了  一盆  花</a:t>
            </a:r>
            <a:endParaRPr lang="en-US" altLang="zh-CN" sz="1400" dirty="0" smtClean="0"/>
          </a:p>
          <a:p>
            <a:r>
              <a:rPr lang="en-US" altLang="zh-CN" sz="1400" dirty="0" err="1" smtClean="0"/>
              <a:t>Zai</a:t>
            </a:r>
            <a:r>
              <a:rPr lang="en-US" altLang="zh-CN" sz="1400" dirty="0" smtClean="0"/>
              <a:t> </a:t>
            </a:r>
            <a:r>
              <a:rPr lang="en-US" altLang="zh-CN" sz="1400" dirty="0" err="1" smtClean="0"/>
              <a:t>zhuozi-shang</a:t>
            </a:r>
            <a:r>
              <a:rPr lang="en-US" altLang="zh-CN" sz="1400" dirty="0" smtClean="0"/>
              <a:t> wo </a:t>
            </a:r>
            <a:r>
              <a:rPr lang="en-US" altLang="zh-CN" sz="1400" dirty="0" err="1" smtClean="0"/>
              <a:t>bai</a:t>
            </a:r>
            <a:r>
              <a:rPr lang="en-US" altLang="zh-CN" sz="1400" dirty="0" smtClean="0"/>
              <a:t>-le </a:t>
            </a:r>
            <a:r>
              <a:rPr lang="en-US" altLang="zh-CN" sz="1400" dirty="0" err="1" smtClean="0"/>
              <a:t>yipen</a:t>
            </a:r>
            <a:r>
              <a:rPr lang="en-US" altLang="zh-CN" sz="1400" dirty="0" smtClean="0"/>
              <a:t> </a:t>
            </a:r>
            <a:r>
              <a:rPr lang="en-US" altLang="zh-CN" sz="1400" dirty="0" err="1" smtClean="0"/>
              <a:t>hua</a:t>
            </a:r>
            <a:endParaRPr lang="en-US" altLang="zh-CN" sz="1400" dirty="0" smtClean="0"/>
          </a:p>
          <a:p>
            <a:r>
              <a:rPr lang="en-US" altLang="zh-CN" sz="1400" dirty="0" smtClean="0"/>
              <a:t>‘with </a:t>
            </a:r>
            <a:r>
              <a:rPr lang="en-US" altLang="zh-CN" sz="1400" dirty="0" err="1" smtClean="0"/>
              <a:t>Zhangsan</a:t>
            </a:r>
            <a:r>
              <a:rPr lang="en-US" altLang="zh-CN" sz="1400" dirty="0" smtClean="0"/>
              <a:t> I get along very well’ / ‘with a knife he killed many chicken’ / ‘on the table I put a pot of flowers’ (Huang, Li, Li (2009))</a:t>
            </a:r>
            <a:endParaRPr lang="en-US" altLang="zh-CN" sz="1400" dirty="0"/>
          </a:p>
          <a:p>
            <a:r>
              <a:rPr lang="zh-CN" altLang="en-US" sz="1400" dirty="0" smtClean="0"/>
              <a:t>你 把 門     洗好             和    窗戶       擦乾净      吧</a:t>
            </a:r>
            <a:endParaRPr lang="en-US" altLang="zh-CN" sz="1400" dirty="0" smtClean="0"/>
          </a:p>
          <a:p>
            <a:r>
              <a:rPr lang="en-US" altLang="zh-CN" sz="1400" dirty="0" smtClean="0"/>
              <a:t>Ni  BA door wash-finish and window wipe-clean </a:t>
            </a:r>
            <a:r>
              <a:rPr lang="en-US" altLang="zh-CN" sz="1400" dirty="0" err="1" smtClean="0"/>
              <a:t>ba</a:t>
            </a:r>
            <a:endParaRPr lang="en-US" altLang="zh-CN" sz="1400" dirty="0" smtClean="0"/>
          </a:p>
          <a:p>
            <a:r>
              <a:rPr lang="en-US" altLang="zh-CN" sz="1400" dirty="0" smtClean="0"/>
              <a:t>‘You wash the door and wipe clean the window.’ (Li (2006))</a:t>
            </a:r>
          </a:p>
          <a:p>
            <a:r>
              <a:rPr lang="zh-CN" altLang="en-US" sz="1400" dirty="0" smtClean="0"/>
              <a:t>他 被  親人      懷疑      和    外人       指</a:t>
            </a:r>
            <a:r>
              <a:rPr lang="zh-CN" altLang="en-US" sz="1400" dirty="0"/>
              <a:t>責</a:t>
            </a:r>
            <a:endParaRPr lang="en-US" altLang="zh-CN" sz="1400" dirty="0" smtClean="0"/>
          </a:p>
          <a:p>
            <a:r>
              <a:rPr lang="en-US" altLang="zh-CN" sz="1400" dirty="0" smtClean="0"/>
              <a:t>Ta  BEI relative suspect and outsider condemn</a:t>
            </a:r>
          </a:p>
          <a:p>
            <a:r>
              <a:rPr lang="en-US" altLang="zh-CN" sz="1400" dirty="0" smtClean="0"/>
              <a:t>‘He was suspected by relatives and condemned by outsiders.’ (Yin (2015))</a:t>
            </a:r>
            <a:endParaRPr lang="en-US" altLang="zh-CN" sz="1400" dirty="0"/>
          </a:p>
          <a:p>
            <a:r>
              <a:rPr lang="en-US" altLang="zh-CN" sz="1400" dirty="0"/>
              <a:t>Furthermore, </a:t>
            </a:r>
            <a:r>
              <a:rPr lang="en-US" altLang="zh-CN" sz="1400" i="1" dirty="0" err="1"/>
              <a:t>ba</a:t>
            </a:r>
            <a:r>
              <a:rPr lang="en-US" altLang="zh-CN" sz="1400" dirty="0"/>
              <a:t> and </a:t>
            </a:r>
            <a:r>
              <a:rPr lang="en-US" altLang="zh-CN" sz="1400" i="1" dirty="0" err="1"/>
              <a:t>bei</a:t>
            </a:r>
            <a:r>
              <a:rPr lang="en-US" altLang="zh-CN" sz="1400" dirty="0"/>
              <a:t> typically display DAM properties, as the matrix verb cannot be bare but phrasal (Feng (2002)), and it always has to denote strong ‘affectedness’ towards the argument (Li (2006)), display bounded aspect (Zou (1995)), and be optionally prefixed by </a:t>
            </a:r>
            <a:r>
              <a:rPr lang="zh-CN" altLang="en-US" sz="1400" dirty="0" smtClean="0"/>
              <a:t>給 </a:t>
            </a:r>
            <a:r>
              <a:rPr lang="en-US" altLang="zh-CN" sz="1400" i="1" dirty="0" err="1" smtClean="0"/>
              <a:t>gei</a:t>
            </a:r>
            <a:r>
              <a:rPr lang="en-US" altLang="zh-CN" sz="1400" i="1" smtClean="0"/>
              <a:t> </a:t>
            </a:r>
            <a:r>
              <a:rPr lang="en-US" altLang="zh-CN" sz="1400" smtClean="0"/>
              <a:t>(</a:t>
            </a:r>
            <a:r>
              <a:rPr lang="en-US" altLang="zh-CN" sz="1400" dirty="0"/>
              <a:t>Tang (2001), Cao (2009</a:t>
            </a:r>
            <a:r>
              <a:rPr lang="en-US" altLang="zh-CN" sz="1400" dirty="0" smtClean="0"/>
              <a:t>)), which can be derived via V-to-v movement so as to assign Case to the argument in </a:t>
            </a:r>
            <a:r>
              <a:rPr lang="en-US" altLang="zh-CN" sz="1400" dirty="0" err="1" smtClean="0"/>
              <a:t>Specv</a:t>
            </a:r>
            <a:r>
              <a:rPr lang="en-US" altLang="zh-CN" sz="1400" dirty="0" smtClean="0"/>
              <a:t>: </a:t>
            </a:r>
          </a:p>
          <a:p>
            <a:r>
              <a:rPr lang="zh-CN" altLang="en-US" sz="1400" dirty="0" smtClean="0"/>
              <a:t>一   把 火   就     把   阿方宮          給   廢了</a:t>
            </a:r>
            <a:endParaRPr lang="en-US" altLang="zh-CN" sz="1400" dirty="0" smtClean="0"/>
          </a:p>
          <a:p>
            <a:r>
              <a:rPr lang="en-US" altLang="zh-CN" sz="1400" dirty="0" smtClean="0"/>
              <a:t>one CL fire then BA  </a:t>
            </a:r>
            <a:r>
              <a:rPr lang="en-US" altLang="zh-CN" sz="1400" dirty="0" err="1" smtClean="0"/>
              <a:t>afang</a:t>
            </a:r>
            <a:r>
              <a:rPr lang="en-US" altLang="zh-CN" sz="1400" dirty="0" smtClean="0"/>
              <a:t>-palace GEI ruin-PERF</a:t>
            </a:r>
          </a:p>
          <a:p>
            <a:r>
              <a:rPr lang="en-US" altLang="zh-CN" sz="1400" dirty="0" smtClean="0"/>
              <a:t>‘It took just one fire to ruin the palace of </a:t>
            </a:r>
            <a:r>
              <a:rPr lang="en-US" altLang="zh-CN" sz="1400" dirty="0" err="1" smtClean="0"/>
              <a:t>Afang</a:t>
            </a:r>
            <a:r>
              <a:rPr lang="en-US" altLang="zh-CN" sz="1400" dirty="0" smtClean="0"/>
              <a:t>.’ (Chappell and Shi (2016))</a:t>
            </a:r>
          </a:p>
          <a:p>
            <a:r>
              <a:rPr lang="zh-CN" altLang="en-US" sz="1400" dirty="0" smtClean="0"/>
              <a:t>杯子 被   他  給   打破了</a:t>
            </a:r>
            <a:endParaRPr lang="en-US" altLang="zh-CN" sz="1400" dirty="0" smtClean="0"/>
          </a:p>
          <a:p>
            <a:r>
              <a:rPr lang="en-US" altLang="zh-CN" sz="1400" dirty="0" err="1" smtClean="0"/>
              <a:t>Beizi</a:t>
            </a:r>
            <a:r>
              <a:rPr lang="en-US" altLang="zh-CN" sz="1400" dirty="0" smtClean="0"/>
              <a:t>  BEI he  GEI hit-break-PERF</a:t>
            </a:r>
          </a:p>
          <a:p>
            <a:r>
              <a:rPr lang="en-US" altLang="zh-CN" sz="1400" dirty="0" smtClean="0"/>
              <a:t>The cup was broken by him. (Yin (2015))</a:t>
            </a:r>
            <a:endParaRPr lang="en-US" altLang="zh-CN" sz="1400" dirty="0"/>
          </a:p>
        </p:txBody>
      </p:sp>
    </p:spTree>
    <p:extLst>
      <p:ext uri="{BB962C8B-B14F-4D97-AF65-F5344CB8AC3E}">
        <p14:creationId xmlns:p14="http://schemas.microsoft.com/office/powerpoint/2010/main" val="6844063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TotalTime>
  <Words>858</Words>
  <Application>Microsoft Office PowerPoint</Application>
  <PresentationFormat>Custom</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等线</vt:lpstr>
      <vt:lpstr>Arial</vt:lpstr>
      <vt:lpstr>Calibri</vt:lpstr>
      <vt:lpstr>Calibri Light</vt:lpstr>
      <vt:lpstr>Office Theme</vt:lpstr>
      <vt:lpstr>Chinese Voice (ba/bei) 漢語主動和被動句：把字句和被字句 Keith Tse (謝嘉麒) University of York/Ronin Institute (英國約克大學/浪人協會)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Voice (ba/bei) 漢語主動和被動句：把字句和被字句 Keith Tse (謝嘉麒) University of York/Ronin Institute (英國約克大學/浪人協會)</dc:title>
  <dc:creator>Keith Tse</dc:creator>
  <cp:lastModifiedBy>Keith Tse</cp:lastModifiedBy>
  <cp:revision>16</cp:revision>
  <dcterms:created xsi:type="dcterms:W3CDTF">2018-10-29T23:43:28Z</dcterms:created>
  <dcterms:modified xsi:type="dcterms:W3CDTF">2018-12-04T02:55:21Z</dcterms:modified>
</cp:coreProperties>
</file>