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76" r:id="rId6"/>
    <p:sldId id="263" r:id="rId7"/>
    <p:sldId id="259" r:id="rId8"/>
    <p:sldId id="261" r:id="rId9"/>
    <p:sldId id="270" r:id="rId10"/>
    <p:sldId id="277" r:id="rId11"/>
    <p:sldId id="264" r:id="rId12"/>
    <p:sldId id="271" r:id="rId13"/>
    <p:sldId id="272" r:id="rId14"/>
    <p:sldId id="273" r:id="rId15"/>
    <p:sldId id="265" r:id="rId16"/>
    <p:sldId id="266" r:id="rId17"/>
    <p:sldId id="274" r:id="rId18"/>
    <p:sldId id="267" r:id="rId19"/>
    <p:sldId id="269"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45" d="100"/>
          <a:sy n="45" d="100"/>
        </p:scale>
        <p:origin x="53" y="97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58F164-4E25-4A27-842B-0AF0306A3A8C}"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69A7A6-62D4-4B6A-978B-BF908A064A31}" type="slidenum">
              <a:rPr lang="en-GB" smtClean="0"/>
              <a:t>‹#›</a:t>
            </a:fld>
            <a:endParaRPr lang="en-GB"/>
          </a:p>
        </p:txBody>
      </p:sp>
    </p:spTree>
    <p:extLst>
      <p:ext uri="{BB962C8B-B14F-4D97-AF65-F5344CB8AC3E}">
        <p14:creationId xmlns:p14="http://schemas.microsoft.com/office/powerpoint/2010/main" val="821966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58F164-4E25-4A27-842B-0AF0306A3A8C}"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69A7A6-62D4-4B6A-978B-BF908A064A31}" type="slidenum">
              <a:rPr lang="en-GB" smtClean="0"/>
              <a:t>‹#›</a:t>
            </a:fld>
            <a:endParaRPr lang="en-GB"/>
          </a:p>
        </p:txBody>
      </p:sp>
    </p:spTree>
    <p:extLst>
      <p:ext uri="{BB962C8B-B14F-4D97-AF65-F5344CB8AC3E}">
        <p14:creationId xmlns:p14="http://schemas.microsoft.com/office/powerpoint/2010/main" val="2480198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58F164-4E25-4A27-842B-0AF0306A3A8C}"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69A7A6-62D4-4B6A-978B-BF908A064A31}" type="slidenum">
              <a:rPr lang="en-GB" smtClean="0"/>
              <a:t>‹#›</a:t>
            </a:fld>
            <a:endParaRPr lang="en-GB"/>
          </a:p>
        </p:txBody>
      </p:sp>
    </p:spTree>
    <p:extLst>
      <p:ext uri="{BB962C8B-B14F-4D97-AF65-F5344CB8AC3E}">
        <p14:creationId xmlns:p14="http://schemas.microsoft.com/office/powerpoint/2010/main" val="230610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58F164-4E25-4A27-842B-0AF0306A3A8C}"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69A7A6-62D4-4B6A-978B-BF908A064A31}" type="slidenum">
              <a:rPr lang="en-GB" smtClean="0"/>
              <a:t>‹#›</a:t>
            </a:fld>
            <a:endParaRPr lang="en-GB"/>
          </a:p>
        </p:txBody>
      </p:sp>
    </p:spTree>
    <p:extLst>
      <p:ext uri="{BB962C8B-B14F-4D97-AF65-F5344CB8AC3E}">
        <p14:creationId xmlns:p14="http://schemas.microsoft.com/office/powerpoint/2010/main" val="241917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58F164-4E25-4A27-842B-0AF0306A3A8C}"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69A7A6-62D4-4B6A-978B-BF908A064A31}" type="slidenum">
              <a:rPr lang="en-GB" smtClean="0"/>
              <a:t>‹#›</a:t>
            </a:fld>
            <a:endParaRPr lang="en-GB"/>
          </a:p>
        </p:txBody>
      </p:sp>
    </p:spTree>
    <p:extLst>
      <p:ext uri="{BB962C8B-B14F-4D97-AF65-F5344CB8AC3E}">
        <p14:creationId xmlns:p14="http://schemas.microsoft.com/office/powerpoint/2010/main" val="215165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58F164-4E25-4A27-842B-0AF0306A3A8C}"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69A7A6-62D4-4B6A-978B-BF908A064A31}" type="slidenum">
              <a:rPr lang="en-GB" smtClean="0"/>
              <a:t>‹#›</a:t>
            </a:fld>
            <a:endParaRPr lang="en-GB"/>
          </a:p>
        </p:txBody>
      </p:sp>
    </p:spTree>
    <p:extLst>
      <p:ext uri="{BB962C8B-B14F-4D97-AF65-F5344CB8AC3E}">
        <p14:creationId xmlns:p14="http://schemas.microsoft.com/office/powerpoint/2010/main" val="1899147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58F164-4E25-4A27-842B-0AF0306A3A8C}" type="datetimeFigureOut">
              <a:rPr lang="en-GB" smtClean="0"/>
              <a:t>08/10/2020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69A7A6-62D4-4B6A-978B-BF908A064A31}" type="slidenum">
              <a:rPr lang="en-GB" smtClean="0"/>
              <a:t>‹#›</a:t>
            </a:fld>
            <a:endParaRPr lang="en-GB"/>
          </a:p>
        </p:txBody>
      </p:sp>
    </p:spTree>
    <p:extLst>
      <p:ext uri="{BB962C8B-B14F-4D97-AF65-F5344CB8AC3E}">
        <p14:creationId xmlns:p14="http://schemas.microsoft.com/office/powerpoint/2010/main" val="2180933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58F164-4E25-4A27-842B-0AF0306A3A8C}" type="datetimeFigureOut">
              <a:rPr lang="en-GB" smtClean="0"/>
              <a:t>08/10/2020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69A7A6-62D4-4B6A-978B-BF908A064A31}" type="slidenum">
              <a:rPr lang="en-GB" smtClean="0"/>
              <a:t>‹#›</a:t>
            </a:fld>
            <a:endParaRPr lang="en-GB"/>
          </a:p>
        </p:txBody>
      </p:sp>
    </p:spTree>
    <p:extLst>
      <p:ext uri="{BB962C8B-B14F-4D97-AF65-F5344CB8AC3E}">
        <p14:creationId xmlns:p14="http://schemas.microsoft.com/office/powerpoint/2010/main" val="3251872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8F164-4E25-4A27-842B-0AF0306A3A8C}" type="datetimeFigureOut">
              <a:rPr lang="en-GB" smtClean="0"/>
              <a:t>08/10/2020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69A7A6-62D4-4B6A-978B-BF908A064A31}" type="slidenum">
              <a:rPr lang="en-GB" smtClean="0"/>
              <a:t>‹#›</a:t>
            </a:fld>
            <a:endParaRPr lang="en-GB"/>
          </a:p>
        </p:txBody>
      </p:sp>
    </p:spTree>
    <p:extLst>
      <p:ext uri="{BB962C8B-B14F-4D97-AF65-F5344CB8AC3E}">
        <p14:creationId xmlns:p14="http://schemas.microsoft.com/office/powerpoint/2010/main" val="3774125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58F164-4E25-4A27-842B-0AF0306A3A8C}"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69A7A6-62D4-4B6A-978B-BF908A064A31}" type="slidenum">
              <a:rPr lang="en-GB" smtClean="0"/>
              <a:t>‹#›</a:t>
            </a:fld>
            <a:endParaRPr lang="en-GB"/>
          </a:p>
        </p:txBody>
      </p:sp>
    </p:spTree>
    <p:extLst>
      <p:ext uri="{BB962C8B-B14F-4D97-AF65-F5344CB8AC3E}">
        <p14:creationId xmlns:p14="http://schemas.microsoft.com/office/powerpoint/2010/main" val="930760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58F164-4E25-4A27-842B-0AF0306A3A8C}"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69A7A6-62D4-4B6A-978B-BF908A064A31}" type="slidenum">
              <a:rPr lang="en-GB" smtClean="0"/>
              <a:t>‹#›</a:t>
            </a:fld>
            <a:endParaRPr lang="en-GB"/>
          </a:p>
        </p:txBody>
      </p:sp>
    </p:spTree>
    <p:extLst>
      <p:ext uri="{BB962C8B-B14F-4D97-AF65-F5344CB8AC3E}">
        <p14:creationId xmlns:p14="http://schemas.microsoft.com/office/powerpoint/2010/main" val="3117605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8F164-4E25-4A27-842B-0AF0306A3A8C}" type="datetimeFigureOut">
              <a:rPr lang="en-GB" smtClean="0"/>
              <a:t>08/10/2020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69A7A6-62D4-4B6A-978B-BF908A064A31}" type="slidenum">
              <a:rPr lang="en-GB" smtClean="0"/>
              <a:t>‹#›</a:t>
            </a:fld>
            <a:endParaRPr lang="en-GB"/>
          </a:p>
        </p:txBody>
      </p:sp>
    </p:spTree>
    <p:extLst>
      <p:ext uri="{BB962C8B-B14F-4D97-AF65-F5344CB8AC3E}">
        <p14:creationId xmlns:p14="http://schemas.microsoft.com/office/powerpoint/2010/main" val="451025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eith.tse@balliol-oxford.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Keith.tse@balliol-oxford.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8287" y="138418"/>
            <a:ext cx="9144000" cy="2387600"/>
          </a:xfrm>
        </p:spPr>
        <p:txBody>
          <a:bodyPr>
            <a:normAutofit fontScale="90000"/>
          </a:bodyPr>
          <a:lstStyle/>
          <a:p>
            <a:r>
              <a:rPr lang="en-US" dirty="0" smtClean="0"/>
              <a:t>Differential Object Marking and Event Structure: Perspectives from Romance and Chinese</a:t>
            </a:r>
            <a:endParaRPr lang="en-GB" dirty="0"/>
          </a:p>
        </p:txBody>
      </p:sp>
      <p:sp>
        <p:nvSpPr>
          <p:cNvPr id="3" name="Subtitle 2"/>
          <p:cNvSpPr>
            <a:spLocks noGrp="1"/>
          </p:cNvSpPr>
          <p:nvPr>
            <p:ph type="subTitle" idx="1"/>
          </p:nvPr>
        </p:nvSpPr>
        <p:spPr>
          <a:xfrm>
            <a:off x="1748287" y="2515870"/>
            <a:ext cx="9144000" cy="2206095"/>
          </a:xfrm>
        </p:spPr>
        <p:txBody>
          <a:bodyPr>
            <a:normAutofit fontScale="92500" lnSpcReduction="20000"/>
          </a:bodyPr>
          <a:lstStyle/>
          <a:p>
            <a:r>
              <a:rPr lang="en-US" dirty="0" smtClean="0"/>
              <a:t>Keith Tse (MCIL CL)</a:t>
            </a:r>
          </a:p>
          <a:p>
            <a:r>
              <a:rPr lang="en-US" dirty="0" smtClean="0"/>
              <a:t>Ronin Institute/IGDORE</a:t>
            </a:r>
          </a:p>
          <a:p>
            <a:r>
              <a:rPr lang="en-US" dirty="0" smtClean="0">
                <a:hlinkClick r:id="rId2"/>
              </a:rPr>
              <a:t>keith.tse@balliol-oxford.com</a:t>
            </a:r>
            <a:endParaRPr lang="en-US" dirty="0" smtClean="0"/>
          </a:p>
          <a:p>
            <a:r>
              <a:rPr lang="en-US" dirty="0" smtClean="0"/>
              <a:t>Presented at Workshop on Events and Event Structure and the Limits of Grammar (</a:t>
            </a:r>
            <a:r>
              <a:rPr lang="en-US" dirty="0" err="1" smtClean="0"/>
              <a:t>EESLiG</a:t>
            </a:r>
            <a:r>
              <a:rPr lang="en-US" dirty="0" smtClean="0"/>
              <a:t>) (Oxford University)</a:t>
            </a:r>
          </a:p>
          <a:p>
            <a:r>
              <a:rPr lang="en-US" dirty="0" smtClean="0"/>
              <a:t>15</a:t>
            </a:r>
            <a:r>
              <a:rPr lang="en-US" baseline="30000" dirty="0" smtClean="0"/>
              <a:t>th</a:t>
            </a:r>
            <a:r>
              <a:rPr lang="en-US" dirty="0" smtClean="0"/>
              <a:t> September 2020</a:t>
            </a:r>
            <a:endParaRPr lang="en-GB" dirty="0"/>
          </a:p>
        </p:txBody>
      </p:sp>
      <p:sp>
        <p:nvSpPr>
          <p:cNvPr id="4" name="Content Placeholder 2"/>
          <p:cNvSpPr txBox="1">
            <a:spLocks/>
          </p:cNvSpPr>
          <p:nvPr/>
        </p:nvSpPr>
        <p:spPr>
          <a:xfrm>
            <a:off x="1062487" y="4682331"/>
            <a:ext cx="10515600" cy="21756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smtClean="0"/>
              <a:t>My gratitude to the Ronin Institute and the Institute of Globally Distributed Open Research and Education (IGDORE) for their constant support, especially to two funding grants which supported several conference presentations that preceded this one. My thanks also to Professor Edith Aldridge who encouraged me to compare the two types of Differential Object Marking Systems in Romance and Chinese, and to the University of York syntax-semantics research group to whom an earlier version of this paper was presented in May 2018.  </a:t>
            </a:r>
            <a:endParaRPr lang="en-GB" sz="2000" dirty="0"/>
          </a:p>
        </p:txBody>
      </p:sp>
    </p:spTree>
    <p:extLst>
      <p:ext uri="{BB962C8B-B14F-4D97-AF65-F5344CB8AC3E}">
        <p14:creationId xmlns:p14="http://schemas.microsoft.com/office/powerpoint/2010/main" val="3449547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Differential Object Marking Factors (nominal/verbal)</a:t>
            </a:r>
            <a:endParaRPr lang="en-GB" dirty="0"/>
          </a:p>
        </p:txBody>
      </p:sp>
      <p:sp>
        <p:nvSpPr>
          <p:cNvPr id="3" name="Content Placeholder 2"/>
          <p:cNvSpPr>
            <a:spLocks noGrp="1"/>
          </p:cNvSpPr>
          <p:nvPr>
            <p:ph idx="1"/>
          </p:nvPr>
        </p:nvSpPr>
        <p:spPr>
          <a:xfrm>
            <a:off x="838200" y="1325563"/>
            <a:ext cx="10515600" cy="1703964"/>
          </a:xfrm>
        </p:spPr>
        <p:txBody>
          <a:bodyPr/>
          <a:lstStyle/>
          <a:p>
            <a:pPr marL="0" indent="0">
              <a:buNone/>
            </a:pPr>
            <a:r>
              <a:rPr lang="en-US" dirty="0"/>
              <a:t>1</a:t>
            </a:r>
            <a:r>
              <a:rPr lang="en-US" baseline="30000" dirty="0"/>
              <a:t>st</a:t>
            </a:r>
            <a:r>
              <a:rPr lang="en-US" dirty="0"/>
              <a:t> Person Pronoun &gt; 2</a:t>
            </a:r>
            <a:r>
              <a:rPr lang="en-US" baseline="30000" dirty="0"/>
              <a:t>nd</a:t>
            </a:r>
            <a:r>
              <a:rPr lang="en-US" dirty="0"/>
              <a:t> Person Pronoun &gt; 3</a:t>
            </a:r>
            <a:r>
              <a:rPr lang="en-US" baseline="30000" dirty="0"/>
              <a:t>rd</a:t>
            </a:r>
            <a:r>
              <a:rPr lang="en-US" dirty="0"/>
              <a:t> Person Pronoun &gt; Proper Nouns &gt; Human Common Nouns &gt; Animate Common Nouns &gt; Inanimate Common Nouns (Dixon 1979; Lazard 1984; </a:t>
            </a:r>
            <a:r>
              <a:rPr lang="en-US" dirty="0" err="1"/>
              <a:t>Heusinger</a:t>
            </a:r>
            <a:r>
              <a:rPr lang="en-US" dirty="0"/>
              <a:t> 2003; </a:t>
            </a:r>
            <a:r>
              <a:rPr lang="en-US" dirty="0" err="1"/>
              <a:t>Laca</a:t>
            </a:r>
            <a:r>
              <a:rPr lang="en-US" dirty="0"/>
              <a:t> 2006</a:t>
            </a:r>
            <a:r>
              <a:rPr lang="en-US" dirty="0" smtClean="0"/>
              <a:t>) (nominal) </a:t>
            </a:r>
            <a:endParaRPr lang="en-GB" dirty="0"/>
          </a:p>
          <a:p>
            <a:pPr marL="0" indent="0">
              <a:buNone/>
            </a:pPr>
            <a:endParaRPr lang="en-GB" dirty="0"/>
          </a:p>
        </p:txBody>
      </p:sp>
      <p:sp>
        <p:nvSpPr>
          <p:cNvPr id="4" name="Content Placeholder 2"/>
          <p:cNvSpPr txBox="1">
            <a:spLocks/>
          </p:cNvSpPr>
          <p:nvPr/>
        </p:nvSpPr>
        <p:spPr>
          <a:xfrm>
            <a:off x="838200" y="3029527"/>
            <a:ext cx="11353800" cy="238298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err="1" smtClean="0"/>
              <a:t>Stative</a:t>
            </a:r>
            <a:r>
              <a:rPr lang="en-US" dirty="0" smtClean="0"/>
              <a:t>		[BE]</a:t>
            </a:r>
          </a:p>
          <a:p>
            <a:pPr marL="0" indent="0">
              <a:buFont typeface="Arial" panose="020B0604020202020204" pitchFamily="34" charset="0"/>
              <a:buNone/>
            </a:pPr>
            <a:r>
              <a:rPr lang="en-US" dirty="0" smtClean="0"/>
              <a:t>Activity		[DO]</a:t>
            </a:r>
          </a:p>
          <a:p>
            <a:pPr marL="0" indent="0">
              <a:buFont typeface="Arial" panose="020B0604020202020204" pitchFamily="34" charset="0"/>
              <a:buNone/>
            </a:pPr>
            <a:r>
              <a:rPr lang="en-US" dirty="0" smtClean="0"/>
              <a:t>Achievement 	[BECOME]</a:t>
            </a:r>
          </a:p>
          <a:p>
            <a:pPr marL="0" indent="0">
              <a:buFont typeface="Arial" panose="020B0604020202020204" pitchFamily="34" charset="0"/>
              <a:buNone/>
            </a:pPr>
            <a:r>
              <a:rPr lang="en-US" dirty="0" smtClean="0"/>
              <a:t>Accomplishment	[CAUSE [BECOME]] 		BECOME </a:t>
            </a:r>
          </a:p>
          <a:p>
            <a:pPr marL="0" indent="0">
              <a:buFont typeface="Arial" panose="020B0604020202020204" pitchFamily="34" charset="0"/>
              <a:buNone/>
            </a:pPr>
            <a:r>
              <a:rPr lang="en-US" dirty="0"/>
              <a:t>	</a:t>
            </a:r>
            <a:r>
              <a:rPr lang="en-US" dirty="0" smtClean="0"/>
              <a:t>							(affectedness/ transitivity)</a:t>
            </a:r>
            <a:endParaRPr lang="en-GB" dirty="0"/>
          </a:p>
        </p:txBody>
      </p:sp>
      <p:sp>
        <p:nvSpPr>
          <p:cNvPr id="5" name="Content Placeholder 2"/>
          <p:cNvSpPr txBox="1">
            <a:spLocks/>
          </p:cNvSpPr>
          <p:nvPr/>
        </p:nvSpPr>
        <p:spPr>
          <a:xfrm>
            <a:off x="838200" y="5241923"/>
            <a:ext cx="10515600" cy="19855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err="1" smtClean="0"/>
              <a:t>Aissen</a:t>
            </a:r>
            <a:r>
              <a:rPr lang="en-US" dirty="0" smtClean="0"/>
              <a:t> (OT): ‘</a:t>
            </a:r>
            <a:r>
              <a:rPr lang="en-US" dirty="0" err="1" smtClean="0"/>
              <a:t>markedness</a:t>
            </a:r>
            <a:r>
              <a:rPr lang="en-US" dirty="0" smtClean="0"/>
              <a:t>’ </a:t>
            </a:r>
          </a:p>
          <a:p>
            <a:pPr marL="0" indent="0">
              <a:buFont typeface="Arial" panose="020B0604020202020204" pitchFamily="34" charset="0"/>
              <a:buNone/>
            </a:pPr>
            <a:r>
              <a:rPr lang="en-US" dirty="0" smtClean="0"/>
              <a:t>The more marked the category, the more there is DOM</a:t>
            </a:r>
            <a:endParaRPr lang="en-GB" dirty="0"/>
          </a:p>
        </p:txBody>
      </p:sp>
    </p:spTree>
    <p:extLst>
      <p:ext uri="{BB962C8B-B14F-4D97-AF65-F5344CB8AC3E}">
        <p14:creationId xmlns:p14="http://schemas.microsoft.com/office/powerpoint/2010/main" val="19267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Romance </a:t>
            </a:r>
            <a:r>
              <a:rPr lang="en-US" i="1" dirty="0" smtClean="0"/>
              <a:t>ad</a:t>
            </a:r>
            <a:r>
              <a:rPr lang="en-US" dirty="0" smtClean="0"/>
              <a:t> </a:t>
            </a:r>
            <a:endParaRPr lang="en-GB" dirty="0"/>
          </a:p>
        </p:txBody>
      </p:sp>
      <p:sp>
        <p:nvSpPr>
          <p:cNvPr id="3" name="Content Placeholder 2"/>
          <p:cNvSpPr>
            <a:spLocks noGrp="1"/>
          </p:cNvSpPr>
          <p:nvPr>
            <p:ph idx="1"/>
          </p:nvPr>
        </p:nvSpPr>
        <p:spPr>
          <a:xfrm>
            <a:off x="838200" y="1325563"/>
            <a:ext cx="10515600" cy="4351338"/>
          </a:xfrm>
        </p:spPr>
        <p:txBody>
          <a:bodyPr/>
          <a:lstStyle/>
          <a:p>
            <a:pPr marL="0" indent="0">
              <a:buNone/>
            </a:pPr>
            <a:r>
              <a:rPr lang="en-US" dirty="0" smtClean="0"/>
              <a:t>Western Romance ad (DOM) (</a:t>
            </a:r>
            <a:r>
              <a:rPr lang="en-US" dirty="0" err="1" smtClean="0"/>
              <a:t>Rolhfs</a:t>
            </a:r>
            <a:r>
              <a:rPr lang="en-US" dirty="0" smtClean="0"/>
              <a:t> 1971, </a:t>
            </a:r>
            <a:r>
              <a:rPr lang="en-US" dirty="0" err="1" smtClean="0"/>
              <a:t>Nocentini</a:t>
            </a:r>
            <a:r>
              <a:rPr lang="en-US" dirty="0" smtClean="0"/>
              <a:t> 1985, 1992): pan-historical/comparative distribution </a:t>
            </a:r>
            <a:endParaRPr lang="en-GB" dirty="0"/>
          </a:p>
        </p:txBody>
      </p:sp>
      <p:sp>
        <p:nvSpPr>
          <p:cNvPr id="4" name="Content Placeholder 2"/>
          <p:cNvSpPr txBox="1">
            <a:spLocks/>
          </p:cNvSpPr>
          <p:nvPr/>
        </p:nvSpPr>
        <p:spPr>
          <a:xfrm>
            <a:off x="7255934" y="1715030"/>
            <a:ext cx="509693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Proto-Romance (&lt; Latin AD) (</a:t>
            </a:r>
            <a:r>
              <a:rPr lang="en-US" dirty="0" err="1" smtClean="0"/>
              <a:t>Sornicola</a:t>
            </a:r>
            <a:r>
              <a:rPr lang="en-US" dirty="0" smtClean="0"/>
              <a:t> 1997, 1998; </a:t>
            </a:r>
            <a:r>
              <a:rPr lang="en-US" dirty="0" err="1" smtClean="0"/>
              <a:t>Mardale</a:t>
            </a:r>
            <a:r>
              <a:rPr lang="en-US" dirty="0" smtClean="0"/>
              <a:t> 2017)</a:t>
            </a:r>
            <a:endParaRPr lang="en-GB" dirty="0"/>
          </a:p>
        </p:txBody>
      </p:sp>
      <p:sp>
        <p:nvSpPr>
          <p:cNvPr id="5" name="Content Placeholder 2"/>
          <p:cNvSpPr txBox="1">
            <a:spLocks/>
          </p:cNvSpPr>
          <p:nvPr/>
        </p:nvSpPr>
        <p:spPr>
          <a:xfrm>
            <a:off x="838200" y="3018896"/>
            <a:ext cx="10515600" cy="38391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Pinkster (1990), Adams (2011, 2013), Adams and de </a:t>
            </a:r>
            <a:r>
              <a:rPr lang="en-US" dirty="0" err="1" smtClean="0"/>
              <a:t>Melo</a:t>
            </a:r>
            <a:r>
              <a:rPr lang="en-US" dirty="0" smtClean="0"/>
              <a:t> (2016): </a:t>
            </a:r>
          </a:p>
          <a:p>
            <a:pPr marL="0" indent="0">
              <a:buFont typeface="Arial" panose="020B0604020202020204" pitchFamily="34" charset="0"/>
              <a:buNone/>
            </a:pPr>
            <a:r>
              <a:rPr lang="en-US" dirty="0" smtClean="0"/>
              <a:t>Latin </a:t>
            </a:r>
            <a:r>
              <a:rPr lang="en-US" dirty="0" err="1" smtClean="0"/>
              <a:t>verba</a:t>
            </a:r>
            <a:r>
              <a:rPr lang="en-US" dirty="0" smtClean="0"/>
              <a:t> + AD + object (indirect object)</a:t>
            </a:r>
            <a:endParaRPr lang="en-GB" dirty="0"/>
          </a:p>
        </p:txBody>
      </p:sp>
      <p:sp>
        <p:nvSpPr>
          <p:cNvPr id="6" name="Content Placeholder 2"/>
          <p:cNvSpPr txBox="1">
            <a:spLocks/>
          </p:cNvSpPr>
          <p:nvPr/>
        </p:nvSpPr>
        <p:spPr>
          <a:xfrm>
            <a:off x="838200" y="409178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err="1" smtClean="0"/>
              <a:t>Verba</a:t>
            </a:r>
            <a:r>
              <a:rPr lang="en-US" i="1" dirty="0" smtClean="0"/>
              <a:t> </a:t>
            </a:r>
            <a:r>
              <a:rPr lang="en-US" i="1" dirty="0" err="1" smtClean="0"/>
              <a:t>videndi</a:t>
            </a:r>
            <a:r>
              <a:rPr lang="en-US" i="1" dirty="0" smtClean="0"/>
              <a:t> </a:t>
            </a:r>
            <a:r>
              <a:rPr lang="en-US" dirty="0" smtClean="0"/>
              <a:t>+ AD + object</a:t>
            </a:r>
          </a:p>
          <a:p>
            <a:pPr marL="0" indent="0">
              <a:buFont typeface="Arial" panose="020B0604020202020204" pitchFamily="34" charset="0"/>
              <a:buNone/>
            </a:pPr>
            <a:r>
              <a:rPr lang="en-US" i="1" dirty="0" err="1" smtClean="0"/>
              <a:t>Verba</a:t>
            </a:r>
            <a:r>
              <a:rPr lang="en-US" i="1" dirty="0" smtClean="0"/>
              <a:t> </a:t>
            </a:r>
            <a:r>
              <a:rPr lang="en-US" i="1" dirty="0" err="1" smtClean="0"/>
              <a:t>serviendi</a:t>
            </a:r>
            <a:r>
              <a:rPr lang="en-US" i="1" dirty="0" smtClean="0"/>
              <a:t> </a:t>
            </a:r>
            <a:r>
              <a:rPr lang="en-US" dirty="0" smtClean="0"/>
              <a:t>+ AD + object</a:t>
            </a:r>
          </a:p>
          <a:p>
            <a:pPr marL="0" indent="0">
              <a:buFont typeface="Arial" panose="020B0604020202020204" pitchFamily="34" charset="0"/>
              <a:buNone/>
            </a:pPr>
            <a:r>
              <a:rPr lang="en-US" i="1" dirty="0" err="1" smtClean="0"/>
              <a:t>Verba</a:t>
            </a:r>
            <a:r>
              <a:rPr lang="en-US" i="1" dirty="0" smtClean="0"/>
              <a:t> </a:t>
            </a:r>
            <a:r>
              <a:rPr lang="en-US" i="1" dirty="0" err="1" smtClean="0"/>
              <a:t>clamandi</a:t>
            </a:r>
            <a:r>
              <a:rPr lang="en-US" dirty="0" smtClean="0"/>
              <a:t> + AD + object</a:t>
            </a:r>
          </a:p>
          <a:p>
            <a:pPr marL="0" indent="0">
              <a:buFont typeface="Arial" panose="020B0604020202020204" pitchFamily="34" charset="0"/>
              <a:buNone/>
            </a:pPr>
            <a:r>
              <a:rPr lang="en-US" i="1" dirty="0" err="1" smtClean="0"/>
              <a:t>Verba</a:t>
            </a:r>
            <a:r>
              <a:rPr lang="en-US" i="1" dirty="0" smtClean="0"/>
              <a:t> </a:t>
            </a:r>
            <a:r>
              <a:rPr lang="en-US" i="1" dirty="0" err="1" smtClean="0"/>
              <a:t>orandi</a:t>
            </a:r>
            <a:r>
              <a:rPr lang="en-US" i="1" dirty="0" smtClean="0"/>
              <a:t> </a:t>
            </a:r>
            <a:r>
              <a:rPr lang="en-US" dirty="0" smtClean="0"/>
              <a:t>+ AD/AB + object </a:t>
            </a:r>
            <a:endParaRPr lang="en-GB" dirty="0"/>
          </a:p>
        </p:txBody>
      </p:sp>
    </p:spTree>
    <p:extLst>
      <p:ext uri="{BB962C8B-B14F-4D97-AF65-F5344CB8AC3E}">
        <p14:creationId xmlns:p14="http://schemas.microsoft.com/office/powerpoint/2010/main" val="192901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Plautus (3</a:t>
            </a:r>
            <a:r>
              <a:rPr lang="en-US" baseline="30000" dirty="0" smtClean="0"/>
              <a:t>rd</a:t>
            </a:r>
            <a:r>
              <a:rPr lang="en-US" dirty="0" smtClean="0"/>
              <a:t> century BC)</a:t>
            </a:r>
            <a:endParaRPr lang="en-GB" dirty="0"/>
          </a:p>
        </p:txBody>
      </p:sp>
      <p:sp>
        <p:nvSpPr>
          <p:cNvPr id="3" name="Content Placeholder 2"/>
          <p:cNvSpPr>
            <a:spLocks noGrp="1"/>
          </p:cNvSpPr>
          <p:nvPr>
            <p:ph idx="1"/>
          </p:nvPr>
        </p:nvSpPr>
        <p:spPr>
          <a:xfrm>
            <a:off x="0" y="2334703"/>
            <a:ext cx="12192000" cy="1927315"/>
          </a:xfrm>
        </p:spPr>
        <p:txBody>
          <a:bodyPr>
            <a:normAutofit fontScale="92500" lnSpcReduction="20000"/>
          </a:bodyPr>
          <a:lstStyle/>
          <a:p>
            <a:pPr marL="0" indent="0">
              <a:buNone/>
            </a:pPr>
            <a:r>
              <a:rPr lang="en-US" dirty="0" smtClean="0"/>
              <a:t>Classical Latin: </a:t>
            </a:r>
          </a:p>
          <a:p>
            <a:pPr marL="0" indent="0">
              <a:buNone/>
            </a:pPr>
            <a:r>
              <a:rPr lang="en-US" i="1" dirty="0" err="1" smtClean="0"/>
              <a:t>Vereor</a:t>
            </a:r>
            <a:r>
              <a:rPr lang="en-US" i="1" dirty="0" smtClean="0"/>
              <a:t> ne </a:t>
            </a:r>
            <a:r>
              <a:rPr lang="en-US" i="1" dirty="0" err="1" smtClean="0"/>
              <a:t>nunc</a:t>
            </a:r>
            <a:r>
              <a:rPr lang="en-US" i="1" dirty="0" smtClean="0"/>
              <a:t> </a:t>
            </a:r>
            <a:r>
              <a:rPr lang="en-US" b="1" i="1" dirty="0" smtClean="0"/>
              <a:t>ad</a:t>
            </a:r>
            <a:r>
              <a:rPr lang="en-US" i="1" dirty="0" smtClean="0"/>
              <a:t> </a:t>
            </a:r>
            <a:r>
              <a:rPr lang="en-US" i="1" dirty="0" err="1" smtClean="0"/>
              <a:t>Caecilianam</a:t>
            </a:r>
            <a:r>
              <a:rPr lang="en-US" i="1" dirty="0" smtClean="0"/>
              <a:t> </a:t>
            </a:r>
            <a:r>
              <a:rPr lang="en-US" i="1" dirty="0" err="1" smtClean="0"/>
              <a:t>fabulam</a:t>
            </a:r>
            <a:r>
              <a:rPr lang="en-US" i="1" dirty="0" smtClean="0"/>
              <a:t> </a:t>
            </a:r>
            <a:r>
              <a:rPr lang="en-US" i="1" dirty="0" err="1" smtClean="0"/>
              <a:t>spectet</a:t>
            </a:r>
            <a:r>
              <a:rPr lang="en-US" i="1" dirty="0" smtClean="0"/>
              <a:t> </a:t>
            </a:r>
            <a:r>
              <a:rPr lang="en-US" dirty="0" smtClean="0"/>
              <a:t>‘I fear lest that he may watch the play of </a:t>
            </a:r>
            <a:r>
              <a:rPr lang="en-US" dirty="0" err="1" smtClean="0"/>
              <a:t>Caecilius</a:t>
            </a:r>
            <a:r>
              <a:rPr lang="en-US" dirty="0" smtClean="0"/>
              <a:t>’ (Cicero ad </a:t>
            </a:r>
            <a:r>
              <a:rPr lang="en-US" dirty="0" err="1" smtClean="0"/>
              <a:t>Atticum</a:t>
            </a:r>
            <a:r>
              <a:rPr lang="en-US" dirty="0" smtClean="0"/>
              <a:t> 1.16.6)</a:t>
            </a:r>
          </a:p>
          <a:p>
            <a:pPr marL="0" indent="0">
              <a:buNone/>
            </a:pPr>
            <a:r>
              <a:rPr lang="en-US" i="1" dirty="0" err="1" smtClean="0"/>
              <a:t>Patriae</a:t>
            </a:r>
            <a:r>
              <a:rPr lang="en-US" i="1" dirty="0" smtClean="0"/>
              <a:t> </a:t>
            </a:r>
            <a:r>
              <a:rPr lang="en-US" i="1" dirty="0" err="1" smtClean="0"/>
              <a:t>quoque</a:t>
            </a:r>
            <a:r>
              <a:rPr lang="en-US" i="1" dirty="0" smtClean="0"/>
              <a:t> </a:t>
            </a:r>
            <a:r>
              <a:rPr lang="en-US" i="1" dirty="0" err="1" smtClean="0"/>
              <a:t>vellet</a:t>
            </a:r>
            <a:r>
              <a:rPr lang="en-US" i="1" dirty="0" smtClean="0"/>
              <a:t> </a:t>
            </a:r>
            <a:r>
              <a:rPr lang="en-US" b="1" i="1" dirty="0" smtClean="0"/>
              <a:t>ad</a:t>
            </a:r>
            <a:r>
              <a:rPr lang="en-US" i="1" dirty="0" smtClean="0"/>
              <a:t> </a:t>
            </a:r>
            <a:r>
              <a:rPr lang="en-US" i="1" dirty="0" err="1" smtClean="0"/>
              <a:t>oras</a:t>
            </a:r>
            <a:r>
              <a:rPr lang="en-US" i="1" dirty="0" smtClean="0"/>
              <a:t> </a:t>
            </a:r>
            <a:r>
              <a:rPr lang="en-US" i="1" dirty="0" err="1" smtClean="0"/>
              <a:t>respicere</a:t>
            </a:r>
            <a:r>
              <a:rPr lang="en-US" i="1" dirty="0" smtClean="0"/>
              <a:t> </a:t>
            </a:r>
            <a:r>
              <a:rPr lang="en-US" dirty="0" smtClean="0"/>
              <a:t>‘she might also want to look back at the shores of her fatherland’ (Ovid Metamorphosis 11.546)</a:t>
            </a:r>
            <a:endParaRPr lang="en-GB" dirty="0"/>
          </a:p>
        </p:txBody>
      </p:sp>
      <p:sp>
        <p:nvSpPr>
          <p:cNvPr id="4" name="Content Placeholder 2">
            <a:extLst>
              <a:ext uri="{FF2B5EF4-FFF2-40B4-BE49-F238E27FC236}">
                <a16:creationId xmlns:a16="http://schemas.microsoft.com/office/drawing/2014/main" id="{7B112B5A-44A2-4237-BDB8-E3E85C7474AD}"/>
              </a:ext>
            </a:extLst>
          </p:cNvPr>
          <p:cNvSpPr txBox="1">
            <a:spLocks/>
          </p:cNvSpPr>
          <p:nvPr/>
        </p:nvSpPr>
        <p:spPr>
          <a:xfrm>
            <a:off x="0" y="1009140"/>
            <a:ext cx="12192000" cy="12509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sz="2600" i="1" dirty="0" err="1"/>
              <a:t>Verba</a:t>
            </a:r>
            <a:r>
              <a:rPr lang="en-GB" altLang="zh-HK" sz="2600" i="1" dirty="0"/>
              <a:t> </a:t>
            </a:r>
            <a:r>
              <a:rPr lang="en-GB" altLang="zh-HK" sz="2600" i="1" dirty="0" err="1"/>
              <a:t>videndi</a:t>
            </a:r>
            <a:r>
              <a:rPr lang="en-GB" altLang="zh-HK" sz="2600" i="1" dirty="0"/>
              <a:t>: </a:t>
            </a:r>
          </a:p>
          <a:p>
            <a:pPr marL="0" indent="0">
              <a:buFont typeface="Arial" panose="020B0604020202020204" pitchFamily="34" charset="0"/>
              <a:buNone/>
            </a:pPr>
            <a:r>
              <a:rPr lang="en-GB" altLang="zh-HK" sz="2600" b="1" i="1" dirty="0"/>
              <a:t>Ad</a:t>
            </a:r>
            <a:r>
              <a:rPr lang="en-GB" altLang="zh-HK" sz="2600" i="1" dirty="0"/>
              <a:t> </a:t>
            </a:r>
            <a:r>
              <a:rPr lang="en-GB" altLang="zh-HK" sz="2600" i="1" dirty="0" err="1"/>
              <a:t>eram</a:t>
            </a:r>
            <a:r>
              <a:rPr lang="en-GB" altLang="zh-HK" sz="2600" i="1" dirty="0"/>
              <a:t> </a:t>
            </a:r>
            <a:r>
              <a:rPr lang="en-GB" altLang="zh-HK" sz="2600" i="1" dirty="0" err="1"/>
              <a:t>revidebo</a:t>
            </a:r>
            <a:r>
              <a:rPr lang="en-GB" altLang="zh-HK" sz="2600" i="1" dirty="0"/>
              <a:t> </a:t>
            </a:r>
            <a:r>
              <a:rPr lang="en-GB" altLang="zh-HK" sz="2600" dirty="0"/>
              <a:t>‘I shall see our mistress again…’ (</a:t>
            </a:r>
            <a:r>
              <a:rPr lang="en-GB" altLang="zh-HK" sz="2600" i="1" dirty="0" err="1"/>
              <a:t>Truculentus</a:t>
            </a:r>
            <a:r>
              <a:rPr lang="en-GB" altLang="zh-HK" sz="2600" i="1" dirty="0"/>
              <a:t> </a:t>
            </a:r>
            <a:r>
              <a:rPr lang="en-GB" altLang="zh-HK" sz="2600" dirty="0"/>
              <a:t>320</a:t>
            </a:r>
            <a:r>
              <a:rPr lang="en-GB" altLang="zh-HK" sz="2600" i="1" dirty="0"/>
              <a:t>)</a:t>
            </a:r>
          </a:p>
          <a:p>
            <a:pPr marL="0" indent="0">
              <a:buFont typeface="Arial" panose="020B0604020202020204" pitchFamily="34" charset="0"/>
              <a:buNone/>
            </a:pPr>
            <a:r>
              <a:rPr lang="en-GB" altLang="zh-HK" sz="2600" i="1" dirty="0" err="1"/>
              <a:t>Respice</a:t>
            </a:r>
            <a:r>
              <a:rPr lang="en-GB" altLang="zh-HK" sz="2600" i="1" dirty="0"/>
              <a:t> </a:t>
            </a:r>
            <a:r>
              <a:rPr lang="en-GB" altLang="zh-HK" sz="2600" b="1" i="1" dirty="0"/>
              <a:t>ad</a:t>
            </a:r>
            <a:r>
              <a:rPr lang="en-GB" altLang="zh-HK" sz="2600" i="1" dirty="0"/>
              <a:t> me… </a:t>
            </a:r>
            <a:r>
              <a:rPr lang="en-GB" altLang="zh-HK" sz="2600" dirty="0"/>
              <a:t>‘Look back at me…’ (</a:t>
            </a:r>
            <a:r>
              <a:rPr lang="en-GB" altLang="zh-HK" sz="2600" i="1" dirty="0" err="1"/>
              <a:t>Stilus</a:t>
            </a:r>
            <a:r>
              <a:rPr lang="en-GB" altLang="zh-HK" sz="2600" i="1" dirty="0"/>
              <a:t> </a:t>
            </a:r>
            <a:r>
              <a:rPr lang="en-GB" altLang="zh-HK" sz="2600" dirty="0"/>
              <a:t>331)</a:t>
            </a:r>
          </a:p>
        </p:txBody>
      </p:sp>
      <p:sp>
        <p:nvSpPr>
          <p:cNvPr id="5" name="Content Placeholder 2"/>
          <p:cNvSpPr txBox="1">
            <a:spLocks/>
          </p:cNvSpPr>
          <p:nvPr/>
        </p:nvSpPr>
        <p:spPr>
          <a:xfrm>
            <a:off x="0" y="4088922"/>
            <a:ext cx="12192000" cy="156500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Christian Latin: </a:t>
            </a:r>
          </a:p>
          <a:p>
            <a:pPr marL="0" indent="0">
              <a:buFont typeface="Arial" panose="020B0604020202020204" pitchFamily="34" charset="0"/>
              <a:buNone/>
            </a:pPr>
            <a:r>
              <a:rPr lang="en-US" i="1" dirty="0" smtClean="0"/>
              <a:t>Et </a:t>
            </a:r>
            <a:r>
              <a:rPr lang="en-US" i="1" dirty="0" err="1" smtClean="0"/>
              <a:t>respexit</a:t>
            </a:r>
            <a:r>
              <a:rPr lang="en-US" i="1" dirty="0" smtClean="0"/>
              <a:t> Dominus </a:t>
            </a:r>
            <a:r>
              <a:rPr lang="en-US" b="1" i="1" dirty="0" smtClean="0"/>
              <a:t>ad</a:t>
            </a:r>
            <a:r>
              <a:rPr lang="en-US" i="1" dirty="0" smtClean="0"/>
              <a:t> Abel et </a:t>
            </a:r>
            <a:r>
              <a:rPr lang="en-US" b="1" i="1" dirty="0" smtClean="0"/>
              <a:t>ad</a:t>
            </a:r>
            <a:r>
              <a:rPr lang="en-US" i="1" dirty="0" smtClean="0"/>
              <a:t> </a:t>
            </a:r>
            <a:r>
              <a:rPr lang="en-US" i="1" dirty="0" err="1" smtClean="0"/>
              <a:t>munera</a:t>
            </a:r>
            <a:r>
              <a:rPr lang="en-US" i="1" dirty="0" smtClean="0"/>
              <a:t> </a:t>
            </a:r>
            <a:r>
              <a:rPr lang="en-US" i="1" dirty="0" err="1" smtClean="0"/>
              <a:t>eius</a:t>
            </a:r>
            <a:r>
              <a:rPr lang="en-US" i="1" dirty="0" smtClean="0"/>
              <a:t> </a:t>
            </a:r>
            <a:r>
              <a:rPr lang="en-US" dirty="0" smtClean="0"/>
              <a:t>‘and the Lord looked back at Abel and at his gifts’ (Latin Bible Genesis 4.4)</a:t>
            </a:r>
          </a:p>
          <a:p>
            <a:pPr marL="0" indent="0">
              <a:buFont typeface="Arial" panose="020B0604020202020204" pitchFamily="34" charset="0"/>
              <a:buNone/>
            </a:pPr>
            <a:r>
              <a:rPr lang="en-US" i="1" dirty="0" smtClean="0"/>
              <a:t>Et </a:t>
            </a:r>
            <a:r>
              <a:rPr lang="en-US" i="1" dirty="0" err="1" smtClean="0"/>
              <a:t>aspicient</a:t>
            </a:r>
            <a:r>
              <a:rPr lang="en-US" i="1" dirty="0" smtClean="0"/>
              <a:t> </a:t>
            </a:r>
            <a:r>
              <a:rPr lang="en-US" b="1" i="1" dirty="0" smtClean="0"/>
              <a:t>ad</a:t>
            </a:r>
            <a:r>
              <a:rPr lang="en-US" i="1" dirty="0" smtClean="0"/>
              <a:t> me </a:t>
            </a:r>
            <a:r>
              <a:rPr lang="en-US" dirty="0" smtClean="0"/>
              <a:t>‘and they will look at me’ (Jerome </a:t>
            </a:r>
            <a:r>
              <a:rPr lang="en-US" dirty="0" err="1" smtClean="0"/>
              <a:t>Epistulae</a:t>
            </a:r>
            <a:r>
              <a:rPr lang="en-US" dirty="0" smtClean="0"/>
              <a:t> LVII.7)</a:t>
            </a:r>
          </a:p>
        </p:txBody>
      </p:sp>
      <p:sp>
        <p:nvSpPr>
          <p:cNvPr id="6" name="Content Placeholder 2"/>
          <p:cNvSpPr txBox="1">
            <a:spLocks/>
          </p:cNvSpPr>
          <p:nvPr/>
        </p:nvSpPr>
        <p:spPr>
          <a:xfrm>
            <a:off x="0" y="5464148"/>
            <a:ext cx="12192000" cy="15650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600" dirty="0" smtClean="0"/>
              <a:t>Medieval Latin: </a:t>
            </a:r>
          </a:p>
          <a:p>
            <a:pPr marL="0" indent="0">
              <a:buFont typeface="Arial" panose="020B0604020202020204" pitchFamily="34" charset="0"/>
              <a:buNone/>
            </a:pPr>
            <a:r>
              <a:rPr lang="en-US" sz="2600" i="1" dirty="0" smtClean="0"/>
              <a:t>ipse </a:t>
            </a:r>
            <a:r>
              <a:rPr lang="en-US" sz="2600" i="1" dirty="0" err="1" smtClean="0"/>
              <a:t>farinarius</a:t>
            </a:r>
            <a:r>
              <a:rPr lang="en-US" sz="2600" i="1" dirty="0" smtClean="0"/>
              <a:t> </a:t>
            </a:r>
            <a:r>
              <a:rPr lang="en-US" sz="2600" b="1" i="1" dirty="0" smtClean="0"/>
              <a:t>ad</a:t>
            </a:r>
            <a:r>
              <a:rPr lang="en-US" sz="2600" i="1" dirty="0" smtClean="0"/>
              <a:t> ipso </a:t>
            </a:r>
            <a:r>
              <a:rPr lang="en-US" sz="2600" i="1" dirty="0" err="1" smtClean="0"/>
              <a:t>Verno</a:t>
            </a:r>
            <a:r>
              <a:rPr lang="en-US" sz="2600" i="1" dirty="0" smtClean="0"/>
              <a:t> </a:t>
            </a:r>
            <a:r>
              <a:rPr lang="en-US" sz="2600" i="1" dirty="0" err="1" smtClean="0"/>
              <a:t>nonquam</a:t>
            </a:r>
            <a:r>
              <a:rPr lang="en-US" sz="2600" i="1" dirty="0" smtClean="0"/>
              <a:t> </a:t>
            </a:r>
            <a:r>
              <a:rPr lang="en-US" sz="2600" i="1" dirty="0" err="1" smtClean="0"/>
              <a:t>aspexissit</a:t>
            </a:r>
            <a:r>
              <a:rPr lang="en-US" sz="2600" i="1" dirty="0" smtClean="0"/>
              <a:t> </a:t>
            </a:r>
            <a:r>
              <a:rPr lang="en-US" sz="2600" dirty="0" smtClean="0"/>
              <a:t>‘the baker never looked at </a:t>
            </a:r>
            <a:r>
              <a:rPr lang="en-US" sz="2600" dirty="0" err="1" smtClean="0"/>
              <a:t>Vernus</a:t>
            </a:r>
            <a:r>
              <a:rPr lang="en-US" sz="2600" dirty="0" smtClean="0"/>
              <a:t>’ (Merovingian documents XXXII)</a:t>
            </a:r>
            <a:endParaRPr lang="en-GB" sz="2600" dirty="0"/>
          </a:p>
        </p:txBody>
      </p:sp>
      <p:sp>
        <p:nvSpPr>
          <p:cNvPr id="7" name="Content Placeholder 2"/>
          <p:cNvSpPr txBox="1">
            <a:spLocks/>
          </p:cNvSpPr>
          <p:nvPr/>
        </p:nvSpPr>
        <p:spPr>
          <a:xfrm>
            <a:off x="7050657" y="16374"/>
            <a:ext cx="5141343" cy="19855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smtClean="0"/>
              <a:t>Ad</a:t>
            </a:r>
            <a:r>
              <a:rPr lang="en-US" dirty="0" smtClean="0"/>
              <a:t> (</a:t>
            </a:r>
            <a:r>
              <a:rPr lang="en-US" dirty="0" err="1" smtClean="0"/>
              <a:t>P</a:t>
            </a:r>
            <a:r>
              <a:rPr lang="en-US" sz="2400" dirty="0" err="1" smtClean="0"/>
              <a:t>allative</a:t>
            </a:r>
            <a:r>
              <a:rPr lang="en-US" dirty="0" smtClean="0"/>
              <a:t>) + object (referential) </a:t>
            </a:r>
          </a:p>
          <a:p>
            <a:pPr marL="0" indent="0">
              <a:buFont typeface="Arial" panose="020B0604020202020204" pitchFamily="34" charset="0"/>
              <a:buNone/>
            </a:pPr>
            <a:r>
              <a:rPr lang="en-US" dirty="0" smtClean="0"/>
              <a:t>(Adams 2011, 2013)</a:t>
            </a:r>
            <a:endParaRPr lang="en-GB" dirty="0"/>
          </a:p>
        </p:txBody>
      </p:sp>
    </p:spTree>
    <p:extLst>
      <p:ext uri="{BB962C8B-B14F-4D97-AF65-F5344CB8AC3E}">
        <p14:creationId xmlns:p14="http://schemas.microsoft.com/office/powerpoint/2010/main" val="2450967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Christian/Medieval Latin</a:t>
            </a:r>
            <a:endParaRPr lang="en-GB" dirty="0"/>
          </a:p>
        </p:txBody>
      </p:sp>
      <p:sp>
        <p:nvSpPr>
          <p:cNvPr id="3" name="Content Placeholder 2"/>
          <p:cNvSpPr>
            <a:spLocks noGrp="1"/>
          </p:cNvSpPr>
          <p:nvPr>
            <p:ph idx="1"/>
          </p:nvPr>
        </p:nvSpPr>
        <p:spPr>
          <a:xfrm>
            <a:off x="-8471" y="1064283"/>
            <a:ext cx="12192000" cy="1946772"/>
          </a:xfrm>
        </p:spPr>
        <p:txBody>
          <a:bodyPr>
            <a:normAutofit/>
          </a:bodyPr>
          <a:lstStyle/>
          <a:p>
            <a:pPr marL="0" indent="0">
              <a:buNone/>
            </a:pPr>
            <a:r>
              <a:rPr lang="en-US" dirty="0" smtClean="0"/>
              <a:t>Christian Latin: </a:t>
            </a:r>
          </a:p>
          <a:p>
            <a:pPr marL="0" indent="0">
              <a:buNone/>
            </a:pPr>
            <a:r>
              <a:rPr lang="en-US" i="1" dirty="0" err="1" smtClean="0"/>
              <a:t>Videmus</a:t>
            </a:r>
            <a:r>
              <a:rPr lang="en-US" i="1" dirty="0" smtClean="0"/>
              <a:t> exempla </a:t>
            </a:r>
            <a:r>
              <a:rPr lang="en-US" i="1" dirty="0" err="1" smtClean="0"/>
              <a:t>captiva</a:t>
            </a:r>
            <a:r>
              <a:rPr lang="en-US" i="1" dirty="0" smtClean="0"/>
              <a:t> </a:t>
            </a:r>
            <a:r>
              <a:rPr lang="en-US" i="1" dirty="0" err="1" smtClean="0"/>
              <a:t>servire</a:t>
            </a:r>
            <a:r>
              <a:rPr lang="en-US" i="1" dirty="0" smtClean="0"/>
              <a:t> </a:t>
            </a:r>
            <a:r>
              <a:rPr lang="en-US" i="1" dirty="0" err="1" smtClean="0"/>
              <a:t>tibi</a:t>
            </a:r>
            <a:r>
              <a:rPr lang="en-US" i="1" dirty="0" smtClean="0"/>
              <a:t> </a:t>
            </a:r>
            <a:r>
              <a:rPr lang="en-US" b="1" i="1" dirty="0" smtClean="0"/>
              <a:t>ad</a:t>
            </a:r>
            <a:r>
              <a:rPr lang="en-US" i="1" dirty="0" smtClean="0"/>
              <a:t> </a:t>
            </a:r>
            <a:r>
              <a:rPr lang="en-US" i="1" dirty="0" err="1" smtClean="0"/>
              <a:t>victoriam</a:t>
            </a:r>
            <a:r>
              <a:rPr lang="en-US" i="1" dirty="0" smtClean="0"/>
              <a:t> ‘</a:t>
            </a:r>
            <a:r>
              <a:rPr lang="en-US" dirty="0" smtClean="0"/>
              <a:t>we see captive example serve you for the purpose of victory’ (Jerome </a:t>
            </a:r>
            <a:r>
              <a:rPr lang="en-US" i="1" dirty="0" err="1" smtClean="0"/>
              <a:t>Epistulae</a:t>
            </a:r>
            <a:r>
              <a:rPr lang="en-US" dirty="0" smtClean="0"/>
              <a:t> 48.13)</a:t>
            </a:r>
          </a:p>
          <a:p>
            <a:pPr marL="0" indent="0">
              <a:buNone/>
            </a:pPr>
            <a:r>
              <a:rPr lang="en-US" b="1" i="1" dirty="0" smtClean="0"/>
              <a:t>Ad</a:t>
            </a:r>
            <a:r>
              <a:rPr lang="en-US" i="1" dirty="0" smtClean="0"/>
              <a:t> </a:t>
            </a:r>
            <a:r>
              <a:rPr lang="en-US" i="1" dirty="0" err="1" smtClean="0"/>
              <a:t>cuius</a:t>
            </a:r>
            <a:r>
              <a:rPr lang="en-US" i="1" dirty="0" smtClean="0"/>
              <a:t> imperium </a:t>
            </a:r>
            <a:r>
              <a:rPr lang="en-US" i="1" dirty="0" err="1" smtClean="0"/>
              <a:t>caelum</a:t>
            </a:r>
            <a:r>
              <a:rPr lang="en-US" i="1" dirty="0" smtClean="0"/>
              <a:t> terra </a:t>
            </a:r>
            <a:r>
              <a:rPr lang="en-US" i="1" dirty="0" err="1" smtClean="0"/>
              <a:t>maria</a:t>
            </a:r>
            <a:r>
              <a:rPr lang="en-US" i="1" dirty="0" smtClean="0"/>
              <a:t> </a:t>
            </a:r>
            <a:r>
              <a:rPr lang="en-US" i="1" dirty="0" err="1" smtClean="0"/>
              <a:t>serviebant</a:t>
            </a:r>
            <a:r>
              <a:rPr lang="en-US" i="1" dirty="0" smtClean="0"/>
              <a:t> </a:t>
            </a:r>
            <a:r>
              <a:rPr lang="en-US" dirty="0" smtClean="0"/>
              <a:t>(Jerome </a:t>
            </a:r>
            <a:r>
              <a:rPr lang="en-US" dirty="0" err="1" smtClean="0"/>
              <a:t>Epistulae</a:t>
            </a:r>
            <a:r>
              <a:rPr lang="en-US" dirty="0" smtClean="0"/>
              <a:t> 82.3)</a:t>
            </a:r>
            <a:endParaRPr lang="en-GB" dirty="0"/>
          </a:p>
        </p:txBody>
      </p:sp>
      <p:sp>
        <p:nvSpPr>
          <p:cNvPr id="4" name="Content Placeholder 2"/>
          <p:cNvSpPr txBox="1">
            <a:spLocks/>
          </p:cNvSpPr>
          <p:nvPr/>
        </p:nvSpPr>
        <p:spPr>
          <a:xfrm>
            <a:off x="8471" y="4397275"/>
            <a:ext cx="12192000" cy="15650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600" dirty="0" smtClean="0"/>
              <a:t>Medieval Latin: </a:t>
            </a:r>
          </a:p>
          <a:p>
            <a:pPr marL="0" indent="0">
              <a:buFont typeface="Arial" panose="020B0604020202020204" pitchFamily="34" charset="0"/>
              <a:buNone/>
            </a:pPr>
            <a:r>
              <a:rPr lang="en-US" sz="2600" i="1" dirty="0" err="1" smtClean="0"/>
              <a:t>Ibi</a:t>
            </a:r>
            <a:r>
              <a:rPr lang="en-US" sz="2600" i="1" dirty="0" smtClean="0"/>
              <a:t> </a:t>
            </a:r>
            <a:r>
              <a:rPr lang="en-US" sz="2600" i="1" dirty="0" err="1" smtClean="0"/>
              <a:t>debent</a:t>
            </a:r>
            <a:r>
              <a:rPr lang="en-US" sz="2600" i="1" dirty="0" smtClean="0"/>
              <a:t> </a:t>
            </a:r>
            <a:r>
              <a:rPr lang="en-US" sz="2600" i="1" dirty="0" err="1" smtClean="0"/>
              <a:t>servire</a:t>
            </a:r>
            <a:r>
              <a:rPr lang="en-US" sz="2600" i="1" dirty="0" smtClean="0"/>
              <a:t> </a:t>
            </a:r>
            <a:r>
              <a:rPr lang="en-US" sz="2600" b="1" i="1" dirty="0" smtClean="0"/>
              <a:t>a</a:t>
            </a:r>
            <a:r>
              <a:rPr lang="en-US" sz="2600" i="1" dirty="0" smtClean="0"/>
              <a:t> Sancta Maria </a:t>
            </a:r>
            <a:r>
              <a:rPr lang="en-US" sz="2600" dirty="0" smtClean="0"/>
              <a:t>(</a:t>
            </a:r>
            <a:r>
              <a:rPr lang="en-US" sz="2600" i="1" dirty="0" err="1" smtClean="0"/>
              <a:t>Sahagun</a:t>
            </a:r>
            <a:r>
              <a:rPr lang="en-US" sz="2600" dirty="0" smtClean="0"/>
              <a:t> 423)</a:t>
            </a:r>
          </a:p>
          <a:p>
            <a:pPr marL="0" indent="0">
              <a:buFont typeface="Arial" panose="020B0604020202020204" pitchFamily="34" charset="0"/>
              <a:buNone/>
            </a:pPr>
            <a:r>
              <a:rPr lang="en-US" sz="2600" i="1" dirty="0" err="1" smtClean="0"/>
              <a:t>Veniam</a:t>
            </a:r>
            <a:r>
              <a:rPr lang="en-US" sz="2600" i="1" dirty="0" smtClean="0"/>
              <a:t>… </a:t>
            </a:r>
            <a:r>
              <a:rPr lang="en-US" sz="2600" b="1" i="1" dirty="0" smtClean="0"/>
              <a:t>ad</a:t>
            </a:r>
            <a:r>
              <a:rPr lang="en-US" sz="2600" i="1" dirty="0" smtClean="0"/>
              <a:t> Domino </a:t>
            </a:r>
            <a:r>
              <a:rPr lang="en-US" sz="2600" i="1" dirty="0" err="1" smtClean="0"/>
              <a:t>poposcebat</a:t>
            </a:r>
            <a:r>
              <a:rPr lang="en-US" sz="2600" i="1" dirty="0" smtClean="0"/>
              <a:t> </a:t>
            </a:r>
            <a:r>
              <a:rPr lang="en-US" sz="2600" dirty="0" smtClean="0"/>
              <a:t>(</a:t>
            </a:r>
            <a:r>
              <a:rPr lang="en-US" sz="2600" i="1" dirty="0" err="1" smtClean="0"/>
              <a:t>Chronicon</a:t>
            </a:r>
            <a:r>
              <a:rPr lang="en-US" sz="2600" i="1" dirty="0" smtClean="0"/>
              <a:t> </a:t>
            </a:r>
            <a:r>
              <a:rPr lang="en-US" sz="2600" i="1" dirty="0" err="1" smtClean="0"/>
              <a:t>Salernitanum</a:t>
            </a:r>
            <a:r>
              <a:rPr lang="en-US" sz="2600" i="1" dirty="0" smtClean="0"/>
              <a:t> </a:t>
            </a:r>
            <a:r>
              <a:rPr lang="en-US" sz="2600" dirty="0" smtClean="0"/>
              <a:t>11)</a:t>
            </a:r>
          </a:p>
          <a:p>
            <a:pPr marL="0" indent="0">
              <a:buFont typeface="Arial" panose="020B0604020202020204" pitchFamily="34" charset="0"/>
              <a:buNone/>
            </a:pPr>
            <a:endParaRPr lang="en-GB" sz="2600" dirty="0"/>
          </a:p>
        </p:txBody>
      </p:sp>
      <p:sp>
        <p:nvSpPr>
          <p:cNvPr id="6" name="Content Placeholder 2"/>
          <p:cNvSpPr txBox="1">
            <a:spLocks/>
          </p:cNvSpPr>
          <p:nvPr/>
        </p:nvSpPr>
        <p:spPr>
          <a:xfrm>
            <a:off x="0" y="3011055"/>
            <a:ext cx="12192000" cy="15650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De </a:t>
            </a:r>
            <a:r>
              <a:rPr lang="en-US" i="1" dirty="0" err="1" smtClean="0"/>
              <a:t>profundis</a:t>
            </a:r>
            <a:r>
              <a:rPr lang="en-US" i="1" dirty="0" smtClean="0"/>
              <a:t> </a:t>
            </a:r>
            <a:r>
              <a:rPr lang="en-US" i="1" dirty="0" err="1" smtClean="0"/>
              <a:t>clamavi</a:t>
            </a:r>
            <a:r>
              <a:rPr lang="en-US" i="1" dirty="0" smtClean="0"/>
              <a:t> </a:t>
            </a:r>
            <a:r>
              <a:rPr lang="en-US" b="1" i="1" dirty="0" smtClean="0"/>
              <a:t>ad</a:t>
            </a:r>
            <a:r>
              <a:rPr lang="en-US" i="1" dirty="0" smtClean="0"/>
              <a:t> </a:t>
            </a:r>
            <a:r>
              <a:rPr lang="en-US" i="1" dirty="0" err="1" smtClean="0"/>
              <a:t>te</a:t>
            </a:r>
            <a:r>
              <a:rPr lang="en-US" i="1" dirty="0" smtClean="0"/>
              <a:t>, </a:t>
            </a:r>
            <a:r>
              <a:rPr lang="en-US" i="1" dirty="0" err="1" smtClean="0"/>
              <a:t>Domine</a:t>
            </a:r>
            <a:r>
              <a:rPr lang="en-US" i="1" dirty="0" smtClean="0"/>
              <a:t> </a:t>
            </a:r>
            <a:r>
              <a:rPr lang="en-US" dirty="0" smtClean="0"/>
              <a:t>(</a:t>
            </a:r>
            <a:r>
              <a:rPr lang="en-US" i="1" dirty="0" err="1" smtClean="0"/>
              <a:t>Psalmi</a:t>
            </a:r>
            <a:r>
              <a:rPr lang="en-US" dirty="0" smtClean="0"/>
              <a:t> 129) </a:t>
            </a:r>
          </a:p>
          <a:p>
            <a:pPr marL="0" indent="0">
              <a:buFont typeface="Arial" panose="020B0604020202020204" pitchFamily="34" charset="0"/>
              <a:buNone/>
            </a:pPr>
            <a:r>
              <a:rPr lang="en-US" i="1" dirty="0" err="1" smtClean="0"/>
              <a:t>Adversus</a:t>
            </a:r>
            <a:r>
              <a:rPr lang="en-US" i="1" dirty="0" smtClean="0"/>
              <a:t> </a:t>
            </a:r>
            <a:r>
              <a:rPr lang="en-US" i="1" dirty="0" err="1" smtClean="0"/>
              <a:t>nos</a:t>
            </a:r>
            <a:r>
              <a:rPr lang="en-US" i="1" dirty="0" smtClean="0"/>
              <a:t> </a:t>
            </a:r>
            <a:r>
              <a:rPr lang="en-US" i="1" dirty="0" err="1" smtClean="0"/>
              <a:t>facta</a:t>
            </a:r>
            <a:r>
              <a:rPr lang="en-US" i="1" dirty="0" smtClean="0"/>
              <a:t> </a:t>
            </a:r>
            <a:r>
              <a:rPr lang="en-US" i="1" dirty="0" err="1" smtClean="0"/>
              <a:t>sua</a:t>
            </a:r>
            <a:r>
              <a:rPr lang="en-US" i="1" dirty="0" smtClean="0"/>
              <a:t> clamant </a:t>
            </a:r>
            <a:r>
              <a:rPr lang="en-US" dirty="0" smtClean="0"/>
              <a:t>(</a:t>
            </a:r>
            <a:r>
              <a:rPr lang="en-US" i="1" dirty="0" err="1" smtClean="0"/>
              <a:t>Augustinus</a:t>
            </a:r>
            <a:r>
              <a:rPr lang="en-US" i="1" dirty="0" smtClean="0"/>
              <a:t>, Contra </a:t>
            </a:r>
            <a:r>
              <a:rPr lang="en-US" i="1" dirty="0" err="1" smtClean="0"/>
              <a:t>Epistulam</a:t>
            </a:r>
            <a:r>
              <a:rPr lang="en-US" i="1" dirty="0" smtClean="0"/>
              <a:t> </a:t>
            </a:r>
            <a:r>
              <a:rPr lang="en-US" i="1" dirty="0" err="1" smtClean="0"/>
              <a:t>Parmeniani</a:t>
            </a:r>
            <a:r>
              <a:rPr lang="en-US" i="1" dirty="0" smtClean="0"/>
              <a:t> </a:t>
            </a:r>
            <a:r>
              <a:rPr lang="en-US" dirty="0" smtClean="0"/>
              <a:t>2.1.2)</a:t>
            </a:r>
            <a:endParaRPr lang="en-GB" dirty="0"/>
          </a:p>
        </p:txBody>
      </p:sp>
      <p:sp>
        <p:nvSpPr>
          <p:cNvPr id="8" name="Content Placeholder 2"/>
          <p:cNvSpPr txBox="1">
            <a:spLocks/>
          </p:cNvSpPr>
          <p:nvPr/>
        </p:nvSpPr>
        <p:spPr>
          <a:xfrm>
            <a:off x="7549464" y="3011055"/>
            <a:ext cx="5412509" cy="19855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smtClean="0"/>
              <a:t>Ad</a:t>
            </a:r>
            <a:r>
              <a:rPr lang="en-US" sz="2400" dirty="0" smtClean="0"/>
              <a:t> (K(dative) (</a:t>
            </a:r>
            <a:r>
              <a:rPr lang="en-US" sz="2400" dirty="0" err="1" smtClean="0"/>
              <a:t>Sornicola</a:t>
            </a:r>
            <a:r>
              <a:rPr lang="en-US" sz="2400" dirty="0" smtClean="0"/>
              <a:t> 1997, 1998)</a:t>
            </a:r>
            <a:endParaRPr lang="en-GB" sz="2400" dirty="0"/>
          </a:p>
        </p:txBody>
      </p:sp>
      <p:sp>
        <p:nvSpPr>
          <p:cNvPr id="9" name="Content Placeholder 2"/>
          <p:cNvSpPr txBox="1">
            <a:spLocks/>
          </p:cNvSpPr>
          <p:nvPr/>
        </p:nvSpPr>
        <p:spPr>
          <a:xfrm>
            <a:off x="-8471" y="3976750"/>
            <a:ext cx="10515600" cy="5266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err="1"/>
              <a:t>c</a:t>
            </a:r>
            <a:r>
              <a:rPr lang="en-US" i="1" dirty="0" err="1" smtClean="0"/>
              <a:t>lamare</a:t>
            </a:r>
            <a:r>
              <a:rPr lang="en-US" dirty="0" smtClean="0"/>
              <a:t> ‘to shout’ (X3) &gt; ‘to call’ (X2) </a:t>
            </a:r>
            <a:endParaRPr lang="en-GB" dirty="0"/>
          </a:p>
        </p:txBody>
      </p:sp>
      <p:sp>
        <p:nvSpPr>
          <p:cNvPr id="10" name="Content Placeholder 2"/>
          <p:cNvSpPr txBox="1">
            <a:spLocks/>
          </p:cNvSpPr>
          <p:nvPr/>
        </p:nvSpPr>
        <p:spPr>
          <a:xfrm>
            <a:off x="7032166" y="4024505"/>
            <a:ext cx="5245489" cy="5152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Ad</a:t>
            </a:r>
            <a:r>
              <a:rPr lang="en-US" dirty="0" smtClean="0"/>
              <a:t> (indirect object &gt; direct object) </a:t>
            </a:r>
            <a:endParaRPr lang="en-GB" dirty="0"/>
          </a:p>
        </p:txBody>
      </p:sp>
      <p:sp>
        <p:nvSpPr>
          <p:cNvPr id="11" name="Content Placeholder 2"/>
          <p:cNvSpPr txBox="1">
            <a:spLocks/>
          </p:cNvSpPr>
          <p:nvPr/>
        </p:nvSpPr>
        <p:spPr>
          <a:xfrm>
            <a:off x="7032166" y="5704672"/>
            <a:ext cx="5245489" cy="5152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Ad</a:t>
            </a:r>
            <a:r>
              <a:rPr lang="en-US" dirty="0" smtClean="0"/>
              <a:t> (indirect object &gt; direct object) </a:t>
            </a:r>
            <a:endParaRPr lang="en-GB" dirty="0"/>
          </a:p>
        </p:txBody>
      </p:sp>
      <p:sp>
        <p:nvSpPr>
          <p:cNvPr id="12" name="Content Placeholder 2"/>
          <p:cNvSpPr txBox="1">
            <a:spLocks/>
          </p:cNvSpPr>
          <p:nvPr/>
        </p:nvSpPr>
        <p:spPr>
          <a:xfrm>
            <a:off x="2790172" y="6204882"/>
            <a:ext cx="6190198" cy="5152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Ad</a:t>
            </a:r>
            <a:r>
              <a:rPr lang="en-US" dirty="0" smtClean="0"/>
              <a:t> (human/animate) vs ø (inanimate) </a:t>
            </a:r>
            <a:endParaRPr lang="en-GB" dirty="0"/>
          </a:p>
        </p:txBody>
      </p:sp>
    </p:spTree>
    <p:extLst>
      <p:ext uri="{BB962C8B-B14F-4D97-AF65-F5344CB8AC3E}">
        <p14:creationId xmlns:p14="http://schemas.microsoft.com/office/powerpoint/2010/main" val="286114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8" grpId="0"/>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Latin/proto-Romance formation of DOM (</a:t>
            </a:r>
            <a:r>
              <a:rPr lang="en-US" i="1" dirty="0" smtClean="0"/>
              <a:t>ad</a:t>
            </a:r>
            <a:r>
              <a:rPr lang="en-US" dirty="0" smtClean="0"/>
              <a:t>)</a:t>
            </a:r>
            <a:endParaRPr lang="en-GB" dirty="0"/>
          </a:p>
        </p:txBody>
      </p:sp>
      <p:sp>
        <p:nvSpPr>
          <p:cNvPr id="3" name="Content Placeholder 2"/>
          <p:cNvSpPr>
            <a:spLocks noGrp="1"/>
          </p:cNvSpPr>
          <p:nvPr>
            <p:ph idx="1"/>
          </p:nvPr>
        </p:nvSpPr>
        <p:spPr>
          <a:xfrm>
            <a:off x="0" y="1075306"/>
            <a:ext cx="10515600" cy="4351338"/>
          </a:xfrm>
        </p:spPr>
        <p:txBody>
          <a:bodyPr/>
          <a:lstStyle/>
          <a:p>
            <a:pPr marL="0" indent="0">
              <a:buNone/>
            </a:pPr>
            <a:r>
              <a:rPr lang="en-US" i="1" dirty="0" err="1" smtClean="0"/>
              <a:t>Verba</a:t>
            </a:r>
            <a:r>
              <a:rPr lang="en-US" i="1" dirty="0" smtClean="0"/>
              <a:t> </a:t>
            </a:r>
            <a:r>
              <a:rPr lang="en-US" i="1" dirty="0" err="1" smtClean="0"/>
              <a:t>videndi</a:t>
            </a:r>
            <a:r>
              <a:rPr lang="en-US" i="1" dirty="0" smtClean="0"/>
              <a:t> </a:t>
            </a:r>
            <a:r>
              <a:rPr lang="en-US" dirty="0" smtClean="0"/>
              <a:t>+ AD + object (referential) </a:t>
            </a:r>
            <a:endParaRPr lang="en-GB" dirty="0"/>
          </a:p>
        </p:txBody>
      </p:sp>
      <p:sp>
        <p:nvSpPr>
          <p:cNvPr id="4" name="Content Placeholder 2"/>
          <p:cNvSpPr txBox="1">
            <a:spLocks/>
          </p:cNvSpPr>
          <p:nvPr/>
        </p:nvSpPr>
        <p:spPr>
          <a:xfrm>
            <a:off x="0" y="3518805"/>
            <a:ext cx="6718540" cy="51517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err="1" smtClean="0"/>
              <a:t>Verba</a:t>
            </a:r>
            <a:r>
              <a:rPr lang="en-US" i="1" dirty="0" smtClean="0"/>
              <a:t> </a:t>
            </a:r>
            <a:r>
              <a:rPr lang="en-US" i="1" dirty="0" err="1" smtClean="0"/>
              <a:t>orandi</a:t>
            </a:r>
            <a:r>
              <a:rPr lang="en-US" i="1" dirty="0" smtClean="0"/>
              <a:t> </a:t>
            </a:r>
            <a:r>
              <a:rPr lang="en-US" dirty="0" smtClean="0"/>
              <a:t>+ AD/AB + object (human/animate)</a:t>
            </a:r>
            <a:endParaRPr lang="en-GB" dirty="0"/>
          </a:p>
        </p:txBody>
      </p:sp>
      <p:sp>
        <p:nvSpPr>
          <p:cNvPr id="5" name="Content Placeholder 2"/>
          <p:cNvSpPr txBox="1">
            <a:spLocks/>
          </p:cNvSpPr>
          <p:nvPr/>
        </p:nvSpPr>
        <p:spPr>
          <a:xfrm>
            <a:off x="0" y="1830492"/>
            <a:ext cx="7297947" cy="5470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err="1" smtClean="0"/>
              <a:t>Verba</a:t>
            </a:r>
            <a:r>
              <a:rPr lang="en-US" i="1" dirty="0" smtClean="0"/>
              <a:t> </a:t>
            </a:r>
            <a:r>
              <a:rPr lang="en-US" i="1" dirty="0" err="1" smtClean="0"/>
              <a:t>serviendi</a:t>
            </a:r>
            <a:r>
              <a:rPr lang="en-US" i="1" dirty="0" smtClean="0"/>
              <a:t> </a:t>
            </a:r>
            <a:r>
              <a:rPr lang="en-US" dirty="0" smtClean="0"/>
              <a:t>+ AD + object (human/animate)</a:t>
            </a:r>
            <a:endParaRPr lang="en-GB" dirty="0"/>
          </a:p>
        </p:txBody>
      </p:sp>
      <p:sp>
        <p:nvSpPr>
          <p:cNvPr id="6" name="Content Placeholder 2"/>
          <p:cNvSpPr txBox="1">
            <a:spLocks/>
          </p:cNvSpPr>
          <p:nvPr/>
        </p:nvSpPr>
        <p:spPr>
          <a:xfrm>
            <a:off x="7229722" y="1815861"/>
            <a:ext cx="4962277" cy="6333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Ad</a:t>
            </a:r>
            <a:r>
              <a:rPr lang="en-US" dirty="0" smtClean="0"/>
              <a:t> (dative): recipient/beneficiary</a:t>
            </a:r>
            <a:endParaRPr lang="en-GB" dirty="0"/>
          </a:p>
        </p:txBody>
      </p:sp>
      <p:sp>
        <p:nvSpPr>
          <p:cNvPr id="7" name="Content Placeholder 2"/>
          <p:cNvSpPr txBox="1">
            <a:spLocks/>
          </p:cNvSpPr>
          <p:nvPr/>
        </p:nvSpPr>
        <p:spPr>
          <a:xfrm>
            <a:off x="0" y="2724496"/>
            <a:ext cx="7132608" cy="5617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err="1" smtClean="0"/>
              <a:t>Verba</a:t>
            </a:r>
            <a:r>
              <a:rPr lang="en-US" i="1" dirty="0" smtClean="0"/>
              <a:t> </a:t>
            </a:r>
            <a:r>
              <a:rPr lang="en-US" i="1" dirty="0" err="1" smtClean="0"/>
              <a:t>clamandi</a:t>
            </a:r>
            <a:r>
              <a:rPr lang="en-US" i="1" dirty="0" smtClean="0"/>
              <a:t> </a:t>
            </a:r>
            <a:r>
              <a:rPr lang="en-US" dirty="0" smtClean="0"/>
              <a:t>+ AD + object (human/animate)</a:t>
            </a:r>
            <a:endParaRPr lang="en-GB" dirty="0"/>
          </a:p>
        </p:txBody>
      </p:sp>
      <p:sp>
        <p:nvSpPr>
          <p:cNvPr id="8" name="Content Placeholder 2"/>
          <p:cNvSpPr txBox="1">
            <a:spLocks/>
          </p:cNvSpPr>
          <p:nvPr/>
        </p:nvSpPr>
        <p:spPr>
          <a:xfrm>
            <a:off x="7297947" y="2610358"/>
            <a:ext cx="5607170" cy="6333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Ad</a:t>
            </a:r>
            <a:r>
              <a:rPr lang="en-US" dirty="0" smtClean="0"/>
              <a:t> (</a:t>
            </a:r>
            <a:r>
              <a:rPr lang="en-US" dirty="0" err="1" smtClean="0"/>
              <a:t>P</a:t>
            </a:r>
            <a:r>
              <a:rPr lang="en-US" sz="2400" dirty="0" err="1" smtClean="0"/>
              <a:t>allative</a:t>
            </a:r>
            <a:r>
              <a:rPr lang="en-US" dirty="0" smtClean="0"/>
              <a:t>): direction/recipient</a:t>
            </a:r>
            <a:endParaRPr lang="en-GB" dirty="0"/>
          </a:p>
        </p:txBody>
      </p:sp>
      <p:sp>
        <p:nvSpPr>
          <p:cNvPr id="9" name="Content Placeholder 2"/>
          <p:cNvSpPr txBox="1">
            <a:spLocks/>
          </p:cNvSpPr>
          <p:nvPr/>
        </p:nvSpPr>
        <p:spPr>
          <a:xfrm>
            <a:off x="7229723" y="1038802"/>
            <a:ext cx="5186867" cy="6333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Ad</a:t>
            </a:r>
            <a:r>
              <a:rPr lang="en-US" dirty="0" smtClean="0"/>
              <a:t> (</a:t>
            </a:r>
            <a:r>
              <a:rPr lang="en-US" dirty="0" err="1" smtClean="0"/>
              <a:t>P</a:t>
            </a:r>
            <a:r>
              <a:rPr lang="en-US" sz="2200" dirty="0" err="1" smtClean="0"/>
              <a:t>allative</a:t>
            </a:r>
            <a:r>
              <a:rPr lang="en-US" dirty="0" smtClean="0"/>
              <a:t>): direction/destination</a:t>
            </a:r>
            <a:endParaRPr lang="en-GB" dirty="0"/>
          </a:p>
        </p:txBody>
      </p:sp>
      <p:sp>
        <p:nvSpPr>
          <p:cNvPr id="10" name="Content Placeholder 2"/>
          <p:cNvSpPr txBox="1">
            <a:spLocks/>
          </p:cNvSpPr>
          <p:nvPr/>
        </p:nvSpPr>
        <p:spPr>
          <a:xfrm>
            <a:off x="7297947" y="3315784"/>
            <a:ext cx="4762508" cy="6333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smtClean="0"/>
              <a:t>Ad/Ab</a:t>
            </a:r>
            <a:r>
              <a:rPr lang="en-US" sz="2400" dirty="0" smtClean="0"/>
              <a:t> (</a:t>
            </a:r>
            <a:r>
              <a:rPr lang="en-US" sz="2400" dirty="0" err="1" smtClean="0"/>
              <a:t>Pallative</a:t>
            </a:r>
            <a:r>
              <a:rPr lang="en-US" sz="2400" dirty="0" smtClean="0"/>
              <a:t>/ablative): beneficiary/source</a:t>
            </a:r>
            <a:endParaRPr lang="en-GB" sz="2400" dirty="0"/>
          </a:p>
        </p:txBody>
      </p:sp>
      <p:sp>
        <p:nvSpPr>
          <p:cNvPr id="11" name="Content Placeholder 2"/>
          <p:cNvSpPr txBox="1">
            <a:spLocks/>
          </p:cNvSpPr>
          <p:nvPr/>
        </p:nvSpPr>
        <p:spPr>
          <a:xfrm>
            <a:off x="3842125" y="5144015"/>
            <a:ext cx="5245489" cy="5152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Ad</a:t>
            </a:r>
            <a:r>
              <a:rPr lang="en-US" dirty="0" smtClean="0"/>
              <a:t> (human/referential objects) </a:t>
            </a:r>
            <a:endParaRPr lang="en-GB" dirty="0"/>
          </a:p>
        </p:txBody>
      </p:sp>
    </p:spTree>
    <p:extLst>
      <p:ext uri="{BB962C8B-B14F-4D97-AF65-F5344CB8AC3E}">
        <p14:creationId xmlns:p14="http://schemas.microsoft.com/office/powerpoint/2010/main" val="342593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Chinese </a:t>
            </a:r>
            <a:r>
              <a:rPr lang="en-US" dirty="0" err="1" smtClean="0"/>
              <a:t>ba</a:t>
            </a:r>
            <a:r>
              <a:rPr lang="en-US" dirty="0" smtClean="0"/>
              <a:t> (</a:t>
            </a:r>
            <a:r>
              <a:rPr lang="zh-CN" altLang="en-US" dirty="0" smtClean="0"/>
              <a:t>把</a:t>
            </a:r>
            <a:r>
              <a:rPr lang="en-US" altLang="zh-CN" dirty="0" smtClean="0"/>
              <a:t>) </a:t>
            </a:r>
            <a:r>
              <a:rPr lang="en-US" dirty="0" smtClean="0"/>
              <a:t>/ </a:t>
            </a:r>
            <a:r>
              <a:rPr lang="en-US" dirty="0" err="1" smtClean="0"/>
              <a:t>jiang</a:t>
            </a:r>
            <a:r>
              <a:rPr lang="en-US" dirty="0" smtClean="0"/>
              <a:t> (</a:t>
            </a:r>
            <a:r>
              <a:rPr lang="zh-CN" altLang="en-US" dirty="0" smtClean="0"/>
              <a:t>將</a:t>
            </a:r>
            <a:r>
              <a:rPr lang="en-US" altLang="zh-CN" dirty="0" smtClean="0"/>
              <a:t>)</a:t>
            </a:r>
            <a:endParaRPr lang="en-GB" dirty="0"/>
          </a:p>
        </p:txBody>
      </p:sp>
      <p:sp>
        <p:nvSpPr>
          <p:cNvPr id="3" name="Content Placeholder 2"/>
          <p:cNvSpPr>
            <a:spLocks noGrp="1"/>
          </p:cNvSpPr>
          <p:nvPr>
            <p:ph idx="1"/>
          </p:nvPr>
        </p:nvSpPr>
        <p:spPr>
          <a:xfrm>
            <a:off x="838200" y="1325563"/>
            <a:ext cx="10515600" cy="4351338"/>
          </a:xfrm>
        </p:spPr>
        <p:txBody>
          <a:bodyPr/>
          <a:lstStyle/>
          <a:p>
            <a:pPr marL="0" indent="0">
              <a:buNone/>
            </a:pPr>
            <a:r>
              <a:rPr lang="en-US" dirty="0" smtClean="0"/>
              <a:t>Chinese </a:t>
            </a:r>
            <a:r>
              <a:rPr lang="en-US" i="1" dirty="0" err="1" smtClean="0"/>
              <a:t>ba</a:t>
            </a:r>
            <a:r>
              <a:rPr lang="en-US" i="1" dirty="0" smtClean="0"/>
              <a:t>/</a:t>
            </a:r>
            <a:r>
              <a:rPr lang="en-US" i="1" dirty="0" err="1" smtClean="0"/>
              <a:t>jiang</a:t>
            </a:r>
            <a:r>
              <a:rPr lang="en-US" dirty="0" smtClean="0"/>
              <a:t> (co-verbs) (Thompson 1974; Li and Thompson 1981): </a:t>
            </a:r>
            <a:endParaRPr lang="en-GB" dirty="0"/>
          </a:p>
        </p:txBody>
      </p:sp>
      <p:sp>
        <p:nvSpPr>
          <p:cNvPr id="4" name="Content Placeholder 2"/>
          <p:cNvSpPr txBox="1">
            <a:spLocks/>
          </p:cNvSpPr>
          <p:nvPr/>
        </p:nvSpPr>
        <p:spPr>
          <a:xfrm>
            <a:off x="880532" y="1985963"/>
            <a:ext cx="1047326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Subject + CV + VP &lt; serial verb constructions (Chinese, African languages)</a:t>
            </a:r>
            <a:endParaRPr lang="en-GB" dirty="0"/>
          </a:p>
        </p:txBody>
      </p:sp>
      <p:sp>
        <p:nvSpPr>
          <p:cNvPr id="5" name="Content Placeholder 2"/>
          <p:cNvSpPr txBox="1">
            <a:spLocks/>
          </p:cNvSpPr>
          <p:nvPr/>
        </p:nvSpPr>
        <p:spPr>
          <a:xfrm>
            <a:off x="838199" y="2917297"/>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CV: </a:t>
            </a:r>
            <a:r>
              <a:rPr lang="en-US" i="1" dirty="0" err="1" smtClean="0"/>
              <a:t>ba</a:t>
            </a:r>
            <a:r>
              <a:rPr lang="en-US" i="1" dirty="0" smtClean="0"/>
              <a:t>/</a:t>
            </a:r>
            <a:r>
              <a:rPr lang="en-US" i="1" dirty="0" err="1" smtClean="0"/>
              <a:t>jiang</a:t>
            </a:r>
            <a:r>
              <a:rPr lang="en-US" dirty="0" smtClean="0"/>
              <a:t> ‘take/hold’ &gt; Active Voice, </a:t>
            </a:r>
            <a:r>
              <a:rPr lang="en-US" i="1" dirty="0" err="1" smtClean="0"/>
              <a:t>bei</a:t>
            </a:r>
            <a:r>
              <a:rPr lang="en-US" dirty="0" smtClean="0"/>
              <a:t> (</a:t>
            </a:r>
            <a:r>
              <a:rPr lang="zh-CN" altLang="en-US" dirty="0" smtClean="0"/>
              <a:t>被</a:t>
            </a:r>
            <a:r>
              <a:rPr lang="en-US" altLang="zh-CN" dirty="0" smtClean="0"/>
              <a:t>) </a:t>
            </a:r>
            <a:r>
              <a:rPr lang="en-US" dirty="0" smtClean="0"/>
              <a:t>‘receive’ &gt; Passive Voice, </a:t>
            </a:r>
            <a:r>
              <a:rPr lang="en-US" i="1" dirty="0" smtClean="0"/>
              <a:t>gen</a:t>
            </a:r>
            <a:r>
              <a:rPr lang="en-US" dirty="0" smtClean="0"/>
              <a:t> (</a:t>
            </a:r>
            <a:r>
              <a:rPr lang="zh-CN" altLang="en-US" dirty="0" smtClean="0"/>
              <a:t>跟</a:t>
            </a:r>
            <a:r>
              <a:rPr lang="en-US" altLang="zh-CN" dirty="0" smtClean="0"/>
              <a:t>) </a:t>
            </a:r>
            <a:r>
              <a:rPr lang="en-US" dirty="0" smtClean="0"/>
              <a:t>‘follow’ &gt; </a:t>
            </a:r>
            <a:r>
              <a:rPr lang="en-US" dirty="0" err="1" smtClean="0"/>
              <a:t>comitative</a:t>
            </a:r>
            <a:r>
              <a:rPr lang="en-US" dirty="0" smtClean="0"/>
              <a:t>, </a:t>
            </a:r>
            <a:r>
              <a:rPr lang="en-US" i="1" dirty="0" err="1" smtClean="0"/>
              <a:t>yong</a:t>
            </a:r>
            <a:r>
              <a:rPr lang="en-US" dirty="0" smtClean="0"/>
              <a:t> (</a:t>
            </a:r>
            <a:r>
              <a:rPr lang="zh-CN" altLang="en-US" dirty="0" smtClean="0"/>
              <a:t>用</a:t>
            </a:r>
            <a:r>
              <a:rPr lang="en-US" altLang="zh-CN" dirty="0" smtClean="0"/>
              <a:t>) </a:t>
            </a:r>
            <a:r>
              <a:rPr lang="en-US" dirty="0" smtClean="0"/>
              <a:t>‘use’ &gt; instrumental, </a:t>
            </a:r>
            <a:r>
              <a:rPr lang="en-US" i="1" dirty="0" err="1" smtClean="0"/>
              <a:t>zai</a:t>
            </a:r>
            <a:r>
              <a:rPr lang="en-US" dirty="0" smtClean="0"/>
              <a:t> </a:t>
            </a:r>
            <a:r>
              <a:rPr lang="zh-CN" altLang="en-US" dirty="0" smtClean="0"/>
              <a:t>在 </a:t>
            </a:r>
            <a:r>
              <a:rPr lang="en-US" altLang="zh-CN" dirty="0" smtClean="0"/>
              <a:t>‘to be at’ &gt; locative, </a:t>
            </a:r>
            <a:r>
              <a:rPr lang="en-US" altLang="zh-CN" i="1" dirty="0" err="1" smtClean="0"/>
              <a:t>wang</a:t>
            </a:r>
            <a:r>
              <a:rPr lang="en-US" altLang="zh-CN" dirty="0" smtClean="0"/>
              <a:t> (</a:t>
            </a:r>
            <a:r>
              <a:rPr lang="zh-CN" altLang="en-US" dirty="0" smtClean="0"/>
              <a:t>往</a:t>
            </a:r>
            <a:r>
              <a:rPr lang="en-US" altLang="zh-CN" dirty="0" smtClean="0"/>
              <a:t>) ‘face’ &gt; ‘towards’ etc. </a:t>
            </a:r>
            <a:r>
              <a:rPr lang="en-US" dirty="0" smtClean="0"/>
              <a:t>  </a:t>
            </a:r>
            <a:endParaRPr lang="en-GB" dirty="0"/>
          </a:p>
        </p:txBody>
      </p:sp>
      <p:sp>
        <p:nvSpPr>
          <p:cNvPr id="6" name="Content Placeholder 2"/>
          <p:cNvSpPr txBox="1">
            <a:spLocks/>
          </p:cNvSpPr>
          <p:nvPr/>
        </p:nvSpPr>
        <p:spPr>
          <a:xfrm>
            <a:off x="838198" y="4324146"/>
            <a:ext cx="10515601" cy="7688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CV formation: serial verb constructions &gt; </a:t>
            </a:r>
            <a:r>
              <a:rPr lang="en-US" dirty="0" err="1" smtClean="0"/>
              <a:t>monoclausal</a:t>
            </a:r>
            <a:r>
              <a:rPr lang="en-US" dirty="0" smtClean="0"/>
              <a:t> reanalysis</a:t>
            </a:r>
            <a:endParaRPr lang="en-GB" dirty="0"/>
          </a:p>
        </p:txBody>
      </p:sp>
    </p:spTree>
    <p:extLst>
      <p:ext uri="{BB962C8B-B14F-4D97-AF65-F5344CB8AC3E}">
        <p14:creationId xmlns:p14="http://schemas.microsoft.com/office/powerpoint/2010/main" val="367586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Diachronic formation of Chinese </a:t>
            </a:r>
            <a:r>
              <a:rPr lang="en-US" i="1" dirty="0" err="1" smtClean="0"/>
              <a:t>ba</a:t>
            </a:r>
            <a:r>
              <a:rPr lang="en-US" i="1" dirty="0" smtClean="0"/>
              <a:t>/</a:t>
            </a:r>
            <a:r>
              <a:rPr lang="en-US" i="1" dirty="0" err="1" smtClean="0"/>
              <a:t>jiang</a:t>
            </a:r>
            <a:endParaRPr lang="en-GB" i="1" dirty="0"/>
          </a:p>
        </p:txBody>
      </p:sp>
      <p:sp>
        <p:nvSpPr>
          <p:cNvPr id="3" name="Content Placeholder 2"/>
          <p:cNvSpPr>
            <a:spLocks noGrp="1"/>
          </p:cNvSpPr>
          <p:nvPr>
            <p:ph idx="1"/>
          </p:nvPr>
        </p:nvSpPr>
        <p:spPr>
          <a:xfrm>
            <a:off x="5934815" y="1183777"/>
            <a:ext cx="4953000" cy="4351338"/>
          </a:xfrm>
        </p:spPr>
        <p:txBody>
          <a:bodyPr/>
          <a:lstStyle/>
          <a:p>
            <a:pPr marL="0" indent="0">
              <a:buNone/>
            </a:pPr>
            <a:r>
              <a:rPr lang="en-US" dirty="0" err="1" smtClean="0"/>
              <a:t>Monoclausal</a:t>
            </a:r>
            <a:r>
              <a:rPr lang="en-US" dirty="0" smtClean="0"/>
              <a:t> (restructuring)</a:t>
            </a:r>
            <a:endParaRPr lang="en-GB" dirty="0"/>
          </a:p>
        </p:txBody>
      </p:sp>
      <p:sp>
        <p:nvSpPr>
          <p:cNvPr id="4" name="Content Placeholder 2"/>
          <p:cNvSpPr txBox="1">
            <a:spLocks/>
          </p:cNvSpPr>
          <p:nvPr/>
        </p:nvSpPr>
        <p:spPr>
          <a:xfrm>
            <a:off x="990600" y="1183777"/>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CVs- serial verb constructions</a:t>
            </a:r>
            <a:endParaRPr lang="en-GB" dirty="0"/>
          </a:p>
        </p:txBody>
      </p:sp>
      <p:sp>
        <p:nvSpPr>
          <p:cNvPr id="5" name="Content Placeholder 2"/>
          <p:cNvSpPr txBox="1">
            <a:spLocks/>
          </p:cNvSpPr>
          <p:nvPr/>
        </p:nvSpPr>
        <p:spPr>
          <a:xfrm>
            <a:off x="990600" y="1622057"/>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Subject </a:t>
            </a:r>
            <a:r>
              <a:rPr lang="en-US" i="1" dirty="0" smtClean="0"/>
              <a:t>Ba/</a:t>
            </a:r>
            <a:r>
              <a:rPr lang="en-US" i="1" dirty="0" err="1" smtClean="0"/>
              <a:t>jiang</a:t>
            </a:r>
            <a:r>
              <a:rPr lang="en-US" dirty="0" smtClean="0"/>
              <a:t> ‘</a:t>
            </a:r>
            <a:r>
              <a:rPr lang="en-US" dirty="0" err="1" smtClean="0"/>
              <a:t>take’hold</a:t>
            </a:r>
            <a:r>
              <a:rPr lang="en-US" dirty="0" smtClean="0"/>
              <a:t>’ + object </a:t>
            </a:r>
            <a:r>
              <a:rPr lang="en-US" dirty="0" err="1" smtClean="0"/>
              <a:t>i</a:t>
            </a:r>
            <a:r>
              <a:rPr lang="en-US" dirty="0" smtClean="0"/>
              <a:t> + verb + object </a:t>
            </a:r>
            <a:r>
              <a:rPr lang="en-US" dirty="0" err="1" smtClean="0"/>
              <a:t>i</a:t>
            </a:r>
            <a:endParaRPr lang="en-GB" dirty="0"/>
          </a:p>
        </p:txBody>
      </p:sp>
      <p:sp>
        <p:nvSpPr>
          <p:cNvPr id="6" name="Content Placeholder 2"/>
          <p:cNvSpPr txBox="1">
            <a:spLocks/>
          </p:cNvSpPr>
          <p:nvPr/>
        </p:nvSpPr>
        <p:spPr>
          <a:xfrm>
            <a:off x="990600" y="2195884"/>
            <a:ext cx="11201400" cy="16442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zh-CN" altLang="en-US" dirty="0" smtClean="0"/>
              <a:t>閑</a:t>
            </a:r>
            <a:r>
              <a:rPr lang="en-US" altLang="zh-CN" dirty="0" smtClean="0"/>
              <a:t>	</a:t>
            </a:r>
            <a:r>
              <a:rPr lang="zh-CN" altLang="en-US" dirty="0" smtClean="0"/>
              <a:t>常</a:t>
            </a:r>
            <a:r>
              <a:rPr lang="en-US" altLang="zh-CN" dirty="0" smtClean="0"/>
              <a:t>	</a:t>
            </a:r>
            <a:r>
              <a:rPr lang="zh-CN" altLang="en-US" dirty="0" smtClean="0"/>
              <a:t>把</a:t>
            </a:r>
            <a:r>
              <a:rPr lang="en-US" altLang="zh-CN" dirty="0" smtClean="0"/>
              <a:t>	</a:t>
            </a:r>
            <a:r>
              <a:rPr lang="zh-CN" altLang="en-US" dirty="0" smtClean="0"/>
              <a:t>琴</a:t>
            </a:r>
            <a:r>
              <a:rPr lang="en-US" altLang="zh-CN" dirty="0" smtClean="0"/>
              <a:t>	</a:t>
            </a:r>
            <a:r>
              <a:rPr lang="zh-CN" altLang="en-US" dirty="0" smtClean="0"/>
              <a:t>弄</a:t>
            </a:r>
            <a:endParaRPr lang="en-US" altLang="zh-CN" dirty="0" smtClean="0"/>
          </a:p>
          <a:p>
            <a:pPr marL="0" indent="0">
              <a:buFont typeface="Arial" panose="020B0604020202020204" pitchFamily="34" charset="0"/>
              <a:buNone/>
            </a:pPr>
            <a:r>
              <a:rPr lang="en-US" dirty="0" smtClean="0"/>
              <a:t>Xian	</a:t>
            </a:r>
            <a:r>
              <a:rPr lang="en-US" dirty="0" err="1" smtClean="0"/>
              <a:t>chang</a:t>
            </a:r>
            <a:r>
              <a:rPr lang="en-US" dirty="0" smtClean="0"/>
              <a:t>	</a:t>
            </a:r>
            <a:r>
              <a:rPr lang="en-US" dirty="0" err="1" smtClean="0"/>
              <a:t>ba</a:t>
            </a:r>
            <a:r>
              <a:rPr lang="en-US" dirty="0" smtClean="0"/>
              <a:t>	</a:t>
            </a:r>
            <a:r>
              <a:rPr lang="en-US" dirty="0" err="1" smtClean="0"/>
              <a:t>qin</a:t>
            </a:r>
            <a:r>
              <a:rPr lang="en-US" dirty="0" smtClean="0"/>
              <a:t>	</a:t>
            </a:r>
            <a:r>
              <a:rPr lang="en-US" dirty="0" err="1" smtClean="0"/>
              <a:t>nong</a:t>
            </a:r>
            <a:endParaRPr lang="en-US" dirty="0" smtClean="0"/>
          </a:p>
          <a:p>
            <a:pPr marL="0" indent="0">
              <a:buFont typeface="Arial" panose="020B0604020202020204" pitchFamily="34" charset="0"/>
              <a:buNone/>
            </a:pPr>
            <a:r>
              <a:rPr lang="en-US" dirty="0" smtClean="0"/>
              <a:t>‘at leisure he often takes a lute to play.’ </a:t>
            </a:r>
            <a:endParaRPr lang="en-US" dirty="0"/>
          </a:p>
          <a:p>
            <a:pPr marL="0" indent="0">
              <a:buFont typeface="Arial" panose="020B0604020202020204" pitchFamily="34" charset="0"/>
              <a:buNone/>
            </a:pPr>
            <a:endParaRPr lang="en-GB" dirty="0"/>
          </a:p>
        </p:txBody>
      </p:sp>
      <p:sp>
        <p:nvSpPr>
          <p:cNvPr id="7" name="Content Placeholder 2"/>
          <p:cNvSpPr txBox="1">
            <a:spLocks/>
          </p:cNvSpPr>
          <p:nvPr/>
        </p:nvSpPr>
        <p:spPr>
          <a:xfrm>
            <a:off x="990600" y="5293685"/>
            <a:ext cx="11201400" cy="142520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smtClean="0"/>
              <a:t>汝</a:t>
            </a:r>
            <a:r>
              <a:rPr lang="en-US" altLang="zh-CN" dirty="0" smtClean="0"/>
              <a:t>	</a:t>
            </a:r>
            <a:r>
              <a:rPr lang="zh-CN" altLang="en-US" dirty="0" smtClean="0"/>
              <a:t>將</a:t>
            </a:r>
            <a:r>
              <a:rPr lang="en-US" altLang="zh-CN" dirty="0" smtClean="0"/>
              <a:t>	</a:t>
            </a:r>
            <a:r>
              <a:rPr lang="zh-CN" altLang="en-US" dirty="0" smtClean="0"/>
              <a:t>此</a:t>
            </a:r>
            <a:r>
              <a:rPr lang="en-US" altLang="zh-CN" dirty="0" smtClean="0"/>
              <a:t>	</a:t>
            </a:r>
            <a:r>
              <a:rPr lang="zh-CN" altLang="en-US" dirty="0" smtClean="0"/>
              <a:t>人</a:t>
            </a:r>
            <a:r>
              <a:rPr lang="en-US" altLang="zh-CN" dirty="0" smtClean="0"/>
              <a:t>	</a:t>
            </a:r>
            <a:r>
              <a:rPr lang="zh-TW" altLang="en-US" dirty="0" smtClean="0"/>
              <a:t>安徐</a:t>
            </a:r>
            <a:r>
              <a:rPr lang="en-US" altLang="zh-TW" dirty="0" smtClean="0"/>
              <a:t>	</a:t>
            </a:r>
            <a:r>
              <a:rPr lang="zh-TW" altLang="en-US" dirty="0" smtClean="0"/>
              <a:t>殺</a:t>
            </a:r>
            <a:r>
              <a:rPr lang="en-US" altLang="zh-TW" dirty="0" smtClean="0"/>
              <a:t>	</a:t>
            </a:r>
            <a:r>
              <a:rPr lang="zh-TW" altLang="en-US" dirty="0" smtClean="0"/>
              <a:t>之</a:t>
            </a:r>
            <a:endParaRPr lang="en-US" altLang="zh-TW" dirty="0" smtClean="0"/>
          </a:p>
          <a:p>
            <a:pPr marL="0" indent="0">
              <a:buNone/>
            </a:pPr>
            <a:r>
              <a:rPr lang="en-US" altLang="zh-CN" dirty="0" smtClean="0"/>
              <a:t>Ru	</a:t>
            </a:r>
            <a:r>
              <a:rPr lang="en-US" altLang="zh-CN" dirty="0" err="1" smtClean="0"/>
              <a:t>jiang</a:t>
            </a:r>
            <a:r>
              <a:rPr lang="en-US" altLang="zh-CN" dirty="0" smtClean="0"/>
              <a:t>	ci	</a:t>
            </a:r>
            <a:r>
              <a:rPr lang="en-US" altLang="zh-CN" dirty="0" err="1" smtClean="0"/>
              <a:t>ren</a:t>
            </a:r>
            <a:r>
              <a:rPr lang="en-US" altLang="zh-CN" dirty="0" smtClean="0"/>
              <a:t>	</a:t>
            </a:r>
            <a:r>
              <a:rPr lang="en-US" altLang="zh-CN" dirty="0" err="1" smtClean="0"/>
              <a:t>anxu</a:t>
            </a:r>
            <a:r>
              <a:rPr lang="en-US" altLang="zh-CN" dirty="0" smtClean="0"/>
              <a:t>	</a:t>
            </a:r>
            <a:r>
              <a:rPr lang="en-US" altLang="zh-CN" dirty="0" err="1" smtClean="0"/>
              <a:t>sha</a:t>
            </a:r>
            <a:r>
              <a:rPr lang="en-US" altLang="zh-CN" dirty="0" smtClean="0"/>
              <a:t>	</a:t>
            </a:r>
            <a:r>
              <a:rPr lang="en-US" altLang="zh-CN" dirty="0" err="1" smtClean="0"/>
              <a:t>zhi</a:t>
            </a:r>
            <a:endParaRPr lang="en-US" dirty="0"/>
          </a:p>
          <a:p>
            <a:pPr marL="0" indent="0">
              <a:buNone/>
            </a:pPr>
            <a:r>
              <a:rPr lang="en-US" dirty="0" smtClean="0"/>
              <a:t>‘You take this man and kill him carefully.’ (</a:t>
            </a:r>
            <a:r>
              <a:rPr lang="zh-CN" altLang="en-US" dirty="0" smtClean="0"/>
              <a:t>佛説長阿含經</a:t>
            </a:r>
            <a:r>
              <a:rPr lang="en-US" altLang="zh-CN" dirty="0" smtClean="0"/>
              <a:t>)</a:t>
            </a:r>
            <a:endParaRPr lang="en-GB" dirty="0"/>
          </a:p>
        </p:txBody>
      </p:sp>
      <p:sp>
        <p:nvSpPr>
          <p:cNvPr id="8" name="Content Placeholder 2"/>
          <p:cNvSpPr txBox="1">
            <a:spLocks/>
          </p:cNvSpPr>
          <p:nvPr/>
        </p:nvSpPr>
        <p:spPr>
          <a:xfrm>
            <a:off x="990600" y="3679997"/>
            <a:ext cx="11201400" cy="21778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zh-CN" altLang="en-US" dirty="0" smtClean="0"/>
              <a:t>武</a:t>
            </a:r>
            <a:r>
              <a:rPr lang="en-US" altLang="zh-CN" dirty="0" smtClean="0"/>
              <a:t>	</a:t>
            </a:r>
            <a:r>
              <a:rPr lang="zh-CN" altLang="en-US" dirty="0" smtClean="0"/>
              <a:t>把</a:t>
            </a:r>
            <a:r>
              <a:rPr lang="en-US" altLang="zh-CN" dirty="0" smtClean="0"/>
              <a:t>	</a:t>
            </a:r>
            <a:r>
              <a:rPr lang="zh-CN" altLang="en-US" dirty="0" smtClean="0"/>
              <a:t>高皇</a:t>
            </a:r>
            <a:r>
              <a:rPr lang="en-US" altLang="zh-CN" dirty="0" smtClean="0"/>
              <a:t>		</a:t>
            </a:r>
            <a:r>
              <a:rPr lang="zh-CN" altLang="en-US" dirty="0" smtClean="0"/>
              <a:t>用</a:t>
            </a:r>
            <a:r>
              <a:rPr lang="en-US" altLang="zh-CN" dirty="0" smtClean="0"/>
              <a:t>	</a:t>
            </a:r>
            <a:r>
              <a:rPr lang="zh-CN" altLang="en-US" dirty="0" smtClean="0"/>
              <a:t>刃</a:t>
            </a:r>
            <a:r>
              <a:rPr lang="en-US" altLang="zh-CN" dirty="0" smtClean="0"/>
              <a:t>	</a:t>
            </a:r>
            <a:r>
              <a:rPr lang="zh-CN" altLang="en-US" dirty="0" smtClean="0"/>
              <a:t>刺</a:t>
            </a:r>
            <a:r>
              <a:rPr lang="en-US" altLang="zh-CN" dirty="0" smtClean="0"/>
              <a:t>	</a:t>
            </a:r>
            <a:r>
              <a:rPr lang="zh-CN" altLang="en-US" dirty="0" smtClean="0"/>
              <a:t>之</a:t>
            </a:r>
            <a:endParaRPr lang="en-US" altLang="zh-CN" dirty="0" smtClean="0"/>
          </a:p>
          <a:p>
            <a:pPr marL="0" indent="0">
              <a:buFont typeface="Arial" panose="020B0604020202020204" pitchFamily="34" charset="0"/>
              <a:buNone/>
            </a:pPr>
            <a:r>
              <a:rPr lang="en-US" dirty="0" smtClean="0"/>
              <a:t>Wu	</a:t>
            </a:r>
            <a:r>
              <a:rPr lang="en-US" dirty="0" err="1" smtClean="0"/>
              <a:t>ba</a:t>
            </a:r>
            <a:r>
              <a:rPr lang="en-US" dirty="0" smtClean="0"/>
              <a:t>	</a:t>
            </a:r>
            <a:r>
              <a:rPr lang="en-US" dirty="0" err="1" smtClean="0"/>
              <a:t>gaohuang</a:t>
            </a:r>
            <a:r>
              <a:rPr lang="en-US" dirty="0" smtClean="0"/>
              <a:t>	</a:t>
            </a:r>
            <a:r>
              <a:rPr lang="en-US" dirty="0" err="1" smtClean="0"/>
              <a:t>yong</a:t>
            </a:r>
            <a:r>
              <a:rPr lang="en-US" dirty="0" smtClean="0"/>
              <a:t>	</a:t>
            </a:r>
            <a:r>
              <a:rPr lang="en-US" dirty="0" err="1" smtClean="0"/>
              <a:t>ren</a:t>
            </a:r>
            <a:r>
              <a:rPr lang="en-US" dirty="0" smtClean="0"/>
              <a:t>	ci	</a:t>
            </a:r>
            <a:r>
              <a:rPr lang="en-US" dirty="0" err="1" smtClean="0"/>
              <a:t>zhi</a:t>
            </a:r>
            <a:endParaRPr lang="en-US" dirty="0" smtClean="0"/>
          </a:p>
          <a:p>
            <a:pPr marL="0" indent="0">
              <a:buFont typeface="Arial" panose="020B0604020202020204" pitchFamily="34" charset="0"/>
              <a:buNone/>
            </a:pPr>
            <a:r>
              <a:rPr lang="en-US" dirty="0" smtClean="0"/>
              <a:t>‘Wu </a:t>
            </a:r>
            <a:r>
              <a:rPr lang="en-US" altLang="zh-CN" dirty="0" smtClean="0"/>
              <a:t>takes</a:t>
            </a:r>
            <a:r>
              <a:rPr lang="en-US" dirty="0" smtClean="0"/>
              <a:t> Emperor </a:t>
            </a:r>
            <a:r>
              <a:rPr lang="en-US" dirty="0" err="1" smtClean="0"/>
              <a:t>Gaohuang</a:t>
            </a:r>
            <a:r>
              <a:rPr lang="en-US" dirty="0" smtClean="0"/>
              <a:t> and stabs him with a blade.’ (</a:t>
            </a:r>
            <a:r>
              <a:rPr lang="zh-CN" altLang="en-US" dirty="0" smtClean="0"/>
              <a:t>前漢書平話</a:t>
            </a:r>
            <a:r>
              <a:rPr lang="en-US" altLang="zh-CN" dirty="0" smtClean="0"/>
              <a:t>)</a:t>
            </a:r>
            <a:endParaRPr lang="en-GB" dirty="0"/>
          </a:p>
        </p:txBody>
      </p:sp>
      <p:sp>
        <p:nvSpPr>
          <p:cNvPr id="9" name="Content Placeholder 2"/>
          <p:cNvSpPr txBox="1">
            <a:spLocks/>
          </p:cNvSpPr>
          <p:nvPr/>
        </p:nvSpPr>
        <p:spPr>
          <a:xfrm>
            <a:off x="7805469" y="2195884"/>
            <a:ext cx="4386531" cy="21778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Ba/</a:t>
            </a:r>
            <a:r>
              <a:rPr lang="en-US" i="1" dirty="0" err="1" smtClean="0"/>
              <a:t>jiang</a:t>
            </a:r>
            <a:r>
              <a:rPr lang="en-US" dirty="0" smtClean="0"/>
              <a:t> + VP (multisyllabic and ‘heavier’ than the first VP) </a:t>
            </a:r>
            <a:endParaRPr lang="en-GB" dirty="0"/>
          </a:p>
        </p:txBody>
      </p:sp>
    </p:spTree>
    <p:extLst>
      <p:ext uri="{BB962C8B-B14F-4D97-AF65-F5344CB8AC3E}">
        <p14:creationId xmlns:p14="http://schemas.microsoft.com/office/powerpoint/2010/main" val="390792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altLang="zh-CN" dirty="0" smtClean="0"/>
              <a:t>Formation of Chinese </a:t>
            </a:r>
            <a:r>
              <a:rPr lang="en-US" altLang="zh-CN" i="1" dirty="0" err="1" smtClean="0"/>
              <a:t>ba</a:t>
            </a:r>
            <a:r>
              <a:rPr lang="en-US" altLang="zh-CN" i="1" dirty="0" smtClean="0"/>
              <a:t>/</a:t>
            </a:r>
            <a:r>
              <a:rPr lang="en-US" altLang="zh-CN" i="1" dirty="0" err="1" smtClean="0"/>
              <a:t>jiang</a:t>
            </a:r>
            <a:r>
              <a:rPr lang="en-US" altLang="zh-CN" dirty="0" smtClean="0"/>
              <a:t> </a:t>
            </a:r>
            <a:endParaRPr lang="en-GB" dirty="0"/>
          </a:p>
        </p:txBody>
      </p:sp>
      <p:sp>
        <p:nvSpPr>
          <p:cNvPr id="4" name="Content Placeholder 2"/>
          <p:cNvSpPr txBox="1">
            <a:spLocks noGrp="1"/>
          </p:cNvSpPr>
          <p:nvPr>
            <p:ph idx="1"/>
          </p:nvPr>
        </p:nvSpPr>
        <p:spPr>
          <a:xfrm>
            <a:off x="838199" y="1325563"/>
            <a:ext cx="11353801" cy="35569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zh-CN" altLang="en-US" dirty="0" smtClean="0"/>
              <a:t>武</a:t>
            </a:r>
            <a:r>
              <a:rPr lang="en-US" altLang="zh-CN" dirty="0" smtClean="0"/>
              <a:t>	</a:t>
            </a:r>
            <a:r>
              <a:rPr lang="zh-CN" altLang="en-US" dirty="0" smtClean="0"/>
              <a:t>把</a:t>
            </a:r>
            <a:r>
              <a:rPr lang="en-US" altLang="zh-CN" dirty="0" smtClean="0"/>
              <a:t>	</a:t>
            </a:r>
            <a:r>
              <a:rPr lang="zh-CN" altLang="en-US" dirty="0" smtClean="0"/>
              <a:t>高皇</a:t>
            </a:r>
            <a:r>
              <a:rPr lang="en-US" altLang="zh-CN" dirty="0" smtClean="0"/>
              <a:t>		</a:t>
            </a:r>
            <a:r>
              <a:rPr lang="zh-CN" altLang="en-US" dirty="0" smtClean="0"/>
              <a:t>用</a:t>
            </a:r>
            <a:r>
              <a:rPr lang="en-US" altLang="zh-CN" dirty="0" smtClean="0"/>
              <a:t>	</a:t>
            </a:r>
            <a:r>
              <a:rPr lang="zh-CN" altLang="en-US" dirty="0" smtClean="0"/>
              <a:t>刃</a:t>
            </a:r>
            <a:r>
              <a:rPr lang="en-US" altLang="zh-CN" dirty="0" smtClean="0"/>
              <a:t>	</a:t>
            </a:r>
            <a:r>
              <a:rPr lang="zh-CN" altLang="en-US" dirty="0" smtClean="0"/>
              <a:t>刺</a:t>
            </a:r>
            <a:r>
              <a:rPr lang="en-US" altLang="zh-CN" dirty="0" smtClean="0"/>
              <a:t>	</a:t>
            </a:r>
            <a:r>
              <a:rPr lang="zh-CN" altLang="en-US" dirty="0" smtClean="0"/>
              <a:t>之</a:t>
            </a:r>
            <a:endParaRPr lang="en-US" altLang="zh-CN" dirty="0" smtClean="0"/>
          </a:p>
          <a:p>
            <a:pPr marL="0" indent="0">
              <a:buFont typeface="Arial" panose="020B0604020202020204" pitchFamily="34" charset="0"/>
              <a:buNone/>
            </a:pPr>
            <a:r>
              <a:rPr lang="en-US" altLang="zh-CN" dirty="0" smtClean="0"/>
              <a:t>Wu	</a:t>
            </a:r>
            <a:r>
              <a:rPr lang="en-US" altLang="zh-CN" dirty="0" err="1" smtClean="0"/>
              <a:t>ba</a:t>
            </a:r>
            <a:r>
              <a:rPr lang="en-US" altLang="zh-CN" dirty="0" smtClean="0"/>
              <a:t>	</a:t>
            </a:r>
            <a:r>
              <a:rPr lang="en-US" altLang="zh-CN" dirty="0" err="1" smtClean="0"/>
              <a:t>gaohuang</a:t>
            </a:r>
            <a:r>
              <a:rPr lang="en-US" altLang="zh-CN" dirty="0" smtClean="0"/>
              <a:t>	</a:t>
            </a:r>
            <a:r>
              <a:rPr lang="en-US" altLang="zh-CN" dirty="0" err="1" smtClean="0"/>
              <a:t>yong</a:t>
            </a:r>
            <a:r>
              <a:rPr lang="en-US" altLang="zh-CN" dirty="0" smtClean="0"/>
              <a:t>	</a:t>
            </a:r>
            <a:r>
              <a:rPr lang="en-US" altLang="zh-CN" dirty="0" err="1" smtClean="0"/>
              <a:t>ren</a:t>
            </a:r>
            <a:r>
              <a:rPr lang="en-US" altLang="zh-CN" dirty="0" smtClean="0"/>
              <a:t>	ci	</a:t>
            </a:r>
            <a:r>
              <a:rPr lang="en-US" altLang="zh-CN" dirty="0" err="1" smtClean="0"/>
              <a:t>zhi</a:t>
            </a:r>
            <a:endParaRPr lang="en-US" altLang="zh-CN" dirty="0" smtClean="0"/>
          </a:p>
          <a:p>
            <a:pPr marL="0" indent="0">
              <a:buFont typeface="Arial" panose="020B0604020202020204" pitchFamily="34" charset="0"/>
              <a:buNone/>
            </a:pPr>
            <a:r>
              <a:rPr lang="en-US" altLang="zh-CN" dirty="0" smtClean="0"/>
              <a:t>‘Wu takes </a:t>
            </a:r>
            <a:r>
              <a:rPr lang="en-US" altLang="zh-CN" dirty="0" err="1" smtClean="0"/>
              <a:t>Gaohuang</a:t>
            </a:r>
            <a:r>
              <a:rPr lang="en-US" altLang="zh-CN" dirty="0" smtClean="0"/>
              <a:t> and stabs him with a blade’ &gt; ‘Wu stabs </a:t>
            </a:r>
            <a:r>
              <a:rPr lang="en-US" altLang="zh-CN" dirty="0" err="1" smtClean="0"/>
              <a:t>Gaohuang</a:t>
            </a:r>
            <a:r>
              <a:rPr lang="en-US" altLang="zh-CN" dirty="0" smtClean="0"/>
              <a:t> with blade.’ </a:t>
            </a:r>
          </a:p>
          <a:p>
            <a:pPr marL="0" indent="0">
              <a:buNone/>
            </a:pPr>
            <a:r>
              <a:rPr lang="zh-CN" altLang="en-US" dirty="0"/>
              <a:t>汝</a:t>
            </a:r>
            <a:r>
              <a:rPr lang="en-US" altLang="zh-CN" dirty="0"/>
              <a:t>	</a:t>
            </a:r>
            <a:r>
              <a:rPr lang="zh-CN" altLang="en-US" dirty="0"/>
              <a:t>將</a:t>
            </a:r>
            <a:r>
              <a:rPr lang="en-US" altLang="zh-CN" dirty="0"/>
              <a:t>	</a:t>
            </a:r>
            <a:r>
              <a:rPr lang="zh-CN" altLang="en-US" dirty="0"/>
              <a:t>此</a:t>
            </a:r>
            <a:r>
              <a:rPr lang="en-US" altLang="zh-CN" dirty="0"/>
              <a:t>	</a:t>
            </a:r>
            <a:r>
              <a:rPr lang="zh-CN" altLang="en-US" dirty="0"/>
              <a:t>人</a:t>
            </a:r>
            <a:r>
              <a:rPr lang="en-US" altLang="zh-CN" dirty="0"/>
              <a:t>	</a:t>
            </a:r>
            <a:r>
              <a:rPr lang="zh-TW" altLang="en-US" dirty="0"/>
              <a:t>安徐</a:t>
            </a:r>
            <a:r>
              <a:rPr lang="en-US" altLang="zh-TW" dirty="0"/>
              <a:t>	</a:t>
            </a:r>
            <a:r>
              <a:rPr lang="zh-TW" altLang="en-US" dirty="0"/>
              <a:t>殺</a:t>
            </a:r>
            <a:r>
              <a:rPr lang="en-US" altLang="zh-TW" dirty="0"/>
              <a:t>	</a:t>
            </a:r>
            <a:r>
              <a:rPr lang="zh-TW" altLang="en-US" dirty="0" smtClean="0"/>
              <a:t>之</a:t>
            </a:r>
            <a:endParaRPr lang="en-US" altLang="zh-TW" dirty="0"/>
          </a:p>
          <a:p>
            <a:pPr marL="0" indent="0">
              <a:buNone/>
            </a:pPr>
            <a:r>
              <a:rPr lang="en-US" altLang="zh-TW" dirty="0" smtClean="0"/>
              <a:t>Ru	</a:t>
            </a:r>
            <a:r>
              <a:rPr lang="en-US" altLang="zh-TW" dirty="0" err="1" smtClean="0"/>
              <a:t>jiang</a:t>
            </a:r>
            <a:r>
              <a:rPr lang="en-US" altLang="zh-TW" dirty="0" smtClean="0"/>
              <a:t>	ci	</a:t>
            </a:r>
            <a:r>
              <a:rPr lang="en-US" altLang="zh-TW" dirty="0" err="1" smtClean="0"/>
              <a:t>ren</a:t>
            </a:r>
            <a:r>
              <a:rPr lang="en-US" altLang="zh-TW" dirty="0" smtClean="0"/>
              <a:t>	</a:t>
            </a:r>
            <a:r>
              <a:rPr lang="en-US" altLang="zh-TW" dirty="0" err="1" smtClean="0"/>
              <a:t>anxu</a:t>
            </a:r>
            <a:r>
              <a:rPr lang="en-US" altLang="zh-TW" dirty="0" smtClean="0"/>
              <a:t>	</a:t>
            </a:r>
            <a:r>
              <a:rPr lang="en-US" altLang="zh-TW" dirty="0" err="1" smtClean="0"/>
              <a:t>sha</a:t>
            </a:r>
            <a:r>
              <a:rPr lang="en-US" altLang="zh-TW" dirty="0" smtClean="0"/>
              <a:t>	</a:t>
            </a:r>
            <a:r>
              <a:rPr lang="en-US" altLang="zh-TW" dirty="0" err="1" smtClean="0"/>
              <a:t>zhi</a:t>
            </a:r>
            <a:endParaRPr lang="en-US" altLang="zh-TW" dirty="0" smtClean="0"/>
          </a:p>
          <a:p>
            <a:pPr marL="0" indent="0">
              <a:buNone/>
            </a:pPr>
            <a:r>
              <a:rPr lang="en-US" altLang="zh-TW" dirty="0" smtClean="0"/>
              <a:t>‘You take this man and kill him with care’ &gt; ‘You kill this man with care’ </a:t>
            </a:r>
            <a:endParaRPr lang="en-US" altLang="zh-TW" dirty="0"/>
          </a:p>
          <a:p>
            <a:pPr marL="0" indent="0">
              <a:buFont typeface="Arial" panose="020B0604020202020204" pitchFamily="34" charset="0"/>
              <a:buNone/>
            </a:pPr>
            <a:endParaRPr lang="en-GB" dirty="0"/>
          </a:p>
        </p:txBody>
      </p:sp>
      <p:sp>
        <p:nvSpPr>
          <p:cNvPr id="5" name="Content Placeholder 2"/>
          <p:cNvSpPr txBox="1">
            <a:spLocks/>
          </p:cNvSpPr>
          <p:nvPr/>
        </p:nvSpPr>
        <p:spPr>
          <a:xfrm>
            <a:off x="6935638" y="4837235"/>
            <a:ext cx="5256362" cy="762028"/>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CN" dirty="0" smtClean="0"/>
              <a:t>V ‘take/hold’ &gt; Voice (</a:t>
            </a:r>
            <a:r>
              <a:rPr lang="en-US" altLang="zh-CN" dirty="0" err="1" smtClean="0"/>
              <a:t>auxiliarisation</a:t>
            </a:r>
            <a:r>
              <a:rPr lang="en-US" altLang="zh-CN" dirty="0" smtClean="0"/>
              <a:t>)</a:t>
            </a:r>
            <a:endParaRPr lang="en-GB" dirty="0"/>
          </a:p>
        </p:txBody>
      </p:sp>
      <p:sp>
        <p:nvSpPr>
          <p:cNvPr id="6" name="Content Placeholder 2"/>
          <p:cNvSpPr txBox="1">
            <a:spLocks/>
          </p:cNvSpPr>
          <p:nvPr/>
        </p:nvSpPr>
        <p:spPr>
          <a:xfrm>
            <a:off x="838198" y="4882551"/>
            <a:ext cx="5607170" cy="6333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CN" dirty="0" smtClean="0"/>
              <a:t>V + V &gt; AUX + V</a:t>
            </a:r>
            <a:endParaRPr lang="en-GB" dirty="0"/>
          </a:p>
        </p:txBody>
      </p:sp>
    </p:spTree>
    <p:extLst>
      <p:ext uri="{BB962C8B-B14F-4D97-AF65-F5344CB8AC3E}">
        <p14:creationId xmlns:p14="http://schemas.microsoft.com/office/powerpoint/2010/main" val="327057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Romance DOM vs Chinese DOM</a:t>
            </a:r>
            <a:endParaRPr lang="en-GB" dirty="0"/>
          </a:p>
        </p:txBody>
      </p:sp>
      <p:sp>
        <p:nvSpPr>
          <p:cNvPr id="3" name="Content Placeholder 2"/>
          <p:cNvSpPr>
            <a:spLocks noGrp="1"/>
          </p:cNvSpPr>
          <p:nvPr>
            <p:ph idx="1"/>
          </p:nvPr>
        </p:nvSpPr>
        <p:spPr>
          <a:xfrm>
            <a:off x="838200" y="1325563"/>
            <a:ext cx="10515600" cy="4351338"/>
          </a:xfrm>
        </p:spPr>
        <p:txBody>
          <a:bodyPr/>
          <a:lstStyle/>
          <a:p>
            <a:pPr marL="0" indent="0">
              <a:buNone/>
            </a:pPr>
            <a:r>
              <a:rPr lang="en-US" dirty="0" smtClean="0"/>
              <a:t>Romance </a:t>
            </a:r>
            <a:r>
              <a:rPr lang="en-US" i="1" dirty="0" smtClean="0"/>
              <a:t>ad</a:t>
            </a:r>
            <a:r>
              <a:rPr lang="en-US" dirty="0" smtClean="0"/>
              <a:t> (P &gt; K) / Chinese </a:t>
            </a:r>
            <a:r>
              <a:rPr lang="en-US" i="1" dirty="0" err="1" smtClean="0"/>
              <a:t>ba</a:t>
            </a:r>
            <a:r>
              <a:rPr lang="en-US" i="1" dirty="0" smtClean="0"/>
              <a:t>/</a:t>
            </a:r>
            <a:r>
              <a:rPr lang="en-US" i="1" dirty="0" err="1" smtClean="0"/>
              <a:t>jiang</a:t>
            </a:r>
            <a:r>
              <a:rPr lang="en-US" dirty="0" smtClean="0"/>
              <a:t> (V &gt; Voice): </a:t>
            </a:r>
            <a:endParaRPr lang="en-GB" dirty="0"/>
          </a:p>
        </p:txBody>
      </p:sp>
      <p:sp>
        <p:nvSpPr>
          <p:cNvPr id="4" name="Content Placeholder 2"/>
          <p:cNvSpPr txBox="1">
            <a:spLocks/>
          </p:cNvSpPr>
          <p:nvPr/>
        </p:nvSpPr>
        <p:spPr>
          <a:xfrm>
            <a:off x="838200" y="1935163"/>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Verbal transitivity (‘affectedness’)</a:t>
            </a:r>
          </a:p>
          <a:p>
            <a:pPr marL="0" indent="0">
              <a:buFont typeface="Arial" panose="020B0604020202020204" pitchFamily="34" charset="0"/>
              <a:buNone/>
            </a:pPr>
            <a:r>
              <a:rPr lang="en-US" dirty="0" smtClean="0"/>
              <a:t> </a:t>
            </a:r>
            <a:endParaRPr lang="en-GB" dirty="0"/>
          </a:p>
        </p:txBody>
      </p:sp>
      <p:sp>
        <p:nvSpPr>
          <p:cNvPr id="5" name="Content Placeholder 2"/>
          <p:cNvSpPr txBox="1">
            <a:spLocks/>
          </p:cNvSpPr>
          <p:nvPr/>
        </p:nvSpPr>
        <p:spPr>
          <a:xfrm>
            <a:off x="6341534" y="1935163"/>
            <a:ext cx="569806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Nominal properties of the object (</a:t>
            </a:r>
            <a:r>
              <a:rPr lang="en-US" dirty="0" err="1" smtClean="0"/>
              <a:t>animacy</a:t>
            </a:r>
            <a:r>
              <a:rPr lang="en-US" dirty="0" smtClean="0"/>
              <a:t>, </a:t>
            </a:r>
            <a:r>
              <a:rPr lang="en-US" dirty="0" err="1" smtClean="0"/>
              <a:t>referentiality</a:t>
            </a:r>
            <a:r>
              <a:rPr lang="en-US" dirty="0" smtClean="0"/>
              <a:t>)</a:t>
            </a:r>
            <a:endParaRPr lang="en-GB" dirty="0"/>
          </a:p>
        </p:txBody>
      </p:sp>
      <p:sp>
        <p:nvSpPr>
          <p:cNvPr id="6" name="Content Placeholder 2"/>
          <p:cNvSpPr txBox="1">
            <a:spLocks/>
          </p:cNvSpPr>
          <p:nvPr/>
        </p:nvSpPr>
        <p:spPr>
          <a:xfrm>
            <a:off x="1402076" y="2963628"/>
            <a:ext cx="5607170" cy="13039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CN" dirty="0" smtClean="0"/>
              <a:t>Romance: </a:t>
            </a:r>
            <a:r>
              <a:rPr lang="en-US" altLang="zh-CN" i="1" dirty="0" err="1" smtClean="0"/>
              <a:t>verba</a:t>
            </a:r>
            <a:r>
              <a:rPr lang="en-US" altLang="zh-CN" i="1" dirty="0" smtClean="0"/>
              <a:t> </a:t>
            </a:r>
            <a:r>
              <a:rPr lang="en-US" altLang="zh-CN" dirty="0" smtClean="0"/>
              <a:t>+ AD + object</a:t>
            </a:r>
          </a:p>
          <a:p>
            <a:pPr marL="0" indent="0">
              <a:buFont typeface="Arial" panose="020B0604020202020204" pitchFamily="34" charset="0"/>
              <a:buNone/>
            </a:pPr>
            <a:r>
              <a:rPr lang="en-US" dirty="0"/>
              <a:t>	</a:t>
            </a:r>
            <a:r>
              <a:rPr lang="en-US" dirty="0" smtClean="0"/>
              <a:t>	    </a:t>
            </a:r>
            <a:endParaRPr lang="en-GB" dirty="0"/>
          </a:p>
        </p:txBody>
      </p:sp>
      <p:sp>
        <p:nvSpPr>
          <p:cNvPr id="7" name="Content Placeholder 2"/>
          <p:cNvSpPr txBox="1">
            <a:spLocks/>
          </p:cNvSpPr>
          <p:nvPr/>
        </p:nvSpPr>
        <p:spPr>
          <a:xfrm>
            <a:off x="6104311" y="2959159"/>
            <a:ext cx="4729018" cy="13039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(Animate/referential/’affected’)</a:t>
            </a:r>
            <a:endParaRPr lang="en-GB" dirty="0"/>
          </a:p>
        </p:txBody>
      </p:sp>
      <p:sp>
        <p:nvSpPr>
          <p:cNvPr id="8" name="Content Placeholder 2"/>
          <p:cNvSpPr txBox="1">
            <a:spLocks/>
          </p:cNvSpPr>
          <p:nvPr/>
        </p:nvSpPr>
        <p:spPr>
          <a:xfrm>
            <a:off x="1402076" y="3903454"/>
            <a:ext cx="6042892" cy="13039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CN" dirty="0" smtClean="0"/>
              <a:t>Chinese: </a:t>
            </a:r>
            <a:r>
              <a:rPr lang="en-US" altLang="zh-CN" i="1" dirty="0" err="1" smtClean="0"/>
              <a:t>ba</a:t>
            </a:r>
            <a:r>
              <a:rPr lang="en-US" altLang="zh-CN" i="1" dirty="0" smtClean="0"/>
              <a:t>/</a:t>
            </a:r>
            <a:r>
              <a:rPr lang="en-US" altLang="zh-CN" i="1" dirty="0" err="1" smtClean="0"/>
              <a:t>jiang</a:t>
            </a:r>
            <a:r>
              <a:rPr lang="en-US" altLang="zh-CN" dirty="0" smtClean="0"/>
              <a:t> + </a:t>
            </a:r>
            <a:r>
              <a:rPr lang="en-US" altLang="zh-CN" dirty="0" err="1" smtClean="0"/>
              <a:t>object</a:t>
            </a:r>
            <a:r>
              <a:rPr lang="en-US" altLang="zh-CN" sz="1800" dirty="0" err="1" smtClean="0"/>
              <a:t>i</a:t>
            </a:r>
            <a:r>
              <a:rPr lang="en-US" altLang="zh-CN" dirty="0" smtClean="0"/>
              <a:t> + V + </a:t>
            </a:r>
            <a:r>
              <a:rPr lang="en-US" altLang="zh-CN" dirty="0" err="1" smtClean="0"/>
              <a:t>object</a:t>
            </a:r>
            <a:r>
              <a:rPr lang="en-US" altLang="zh-CN" sz="2000" dirty="0" err="1" smtClean="0"/>
              <a:t>i</a:t>
            </a:r>
            <a:endParaRPr lang="en-US" altLang="zh-CN" sz="2000" dirty="0" smtClean="0"/>
          </a:p>
          <a:p>
            <a:pPr marL="0" indent="0">
              <a:buFont typeface="Arial" panose="020B0604020202020204" pitchFamily="34" charset="0"/>
              <a:buNone/>
            </a:pPr>
            <a:r>
              <a:rPr lang="en-US" dirty="0"/>
              <a:t>	</a:t>
            </a:r>
            <a:r>
              <a:rPr lang="en-US" dirty="0" smtClean="0"/>
              <a:t>	    </a:t>
            </a:r>
            <a:endParaRPr lang="en-GB" dirty="0"/>
          </a:p>
        </p:txBody>
      </p:sp>
      <p:sp>
        <p:nvSpPr>
          <p:cNvPr id="9" name="Content Placeholder 2"/>
          <p:cNvSpPr txBox="1">
            <a:spLocks/>
          </p:cNvSpPr>
          <p:nvPr/>
        </p:nvSpPr>
        <p:spPr>
          <a:xfrm>
            <a:off x="5477621" y="4565373"/>
            <a:ext cx="5607170" cy="13039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(transitive/’affective’)</a:t>
            </a:r>
            <a:endParaRPr lang="en-GB" dirty="0"/>
          </a:p>
        </p:txBody>
      </p:sp>
      <p:sp>
        <p:nvSpPr>
          <p:cNvPr id="10" name="Content Placeholder 2"/>
          <p:cNvSpPr txBox="1">
            <a:spLocks/>
          </p:cNvSpPr>
          <p:nvPr/>
        </p:nvSpPr>
        <p:spPr>
          <a:xfrm>
            <a:off x="2187168" y="5505199"/>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Transfer of A-structure (P (</a:t>
            </a:r>
            <a:r>
              <a:rPr lang="en-US" i="1" dirty="0" smtClean="0"/>
              <a:t>ad</a:t>
            </a:r>
            <a:r>
              <a:rPr lang="en-US" dirty="0" smtClean="0"/>
              <a:t>), V (</a:t>
            </a:r>
            <a:r>
              <a:rPr lang="en-US" i="1" dirty="0" err="1" smtClean="0"/>
              <a:t>ba</a:t>
            </a:r>
            <a:r>
              <a:rPr lang="en-US" i="1" dirty="0" smtClean="0"/>
              <a:t>/</a:t>
            </a:r>
            <a:r>
              <a:rPr lang="en-US" i="1" dirty="0" err="1" smtClean="0"/>
              <a:t>jiang</a:t>
            </a:r>
            <a:r>
              <a:rPr lang="en-US" dirty="0" smtClean="0"/>
              <a:t>))</a:t>
            </a:r>
            <a:endParaRPr lang="en-GB" dirty="0"/>
          </a:p>
        </p:txBody>
      </p:sp>
    </p:spTree>
    <p:extLst>
      <p:ext uri="{BB962C8B-B14F-4D97-AF65-F5344CB8AC3E}">
        <p14:creationId xmlns:p14="http://schemas.microsoft.com/office/powerpoint/2010/main" val="150720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Conclusions: </a:t>
            </a:r>
            <a:endParaRPr lang="en-GB" dirty="0"/>
          </a:p>
        </p:txBody>
      </p:sp>
      <p:sp>
        <p:nvSpPr>
          <p:cNvPr id="3" name="Content Placeholder 2"/>
          <p:cNvSpPr>
            <a:spLocks noGrp="1"/>
          </p:cNvSpPr>
          <p:nvPr>
            <p:ph idx="1"/>
          </p:nvPr>
        </p:nvSpPr>
        <p:spPr>
          <a:xfrm>
            <a:off x="838200" y="1325563"/>
            <a:ext cx="10515600" cy="4351338"/>
          </a:xfrm>
        </p:spPr>
        <p:txBody>
          <a:bodyPr>
            <a:normAutofit/>
          </a:bodyPr>
          <a:lstStyle/>
          <a:p>
            <a:pPr marL="0" indent="0">
              <a:buNone/>
            </a:pPr>
            <a:r>
              <a:rPr lang="en-US" sz="3600" dirty="0" smtClean="0"/>
              <a:t>WHAT IS DOM? </a:t>
            </a:r>
            <a:endParaRPr lang="en-GB" sz="3600" dirty="0"/>
          </a:p>
        </p:txBody>
      </p:sp>
      <p:sp>
        <p:nvSpPr>
          <p:cNvPr id="4" name="Content Placeholder 2"/>
          <p:cNvSpPr txBox="1">
            <a:spLocks/>
          </p:cNvSpPr>
          <p:nvPr/>
        </p:nvSpPr>
        <p:spPr>
          <a:xfrm>
            <a:off x="5045015" y="1325563"/>
            <a:ext cx="5607170" cy="6333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Thematic/semantic phenomenon</a:t>
            </a:r>
            <a:endParaRPr lang="en-GB" dirty="0"/>
          </a:p>
        </p:txBody>
      </p:sp>
      <p:sp>
        <p:nvSpPr>
          <p:cNvPr id="5" name="Content Placeholder 2"/>
          <p:cNvSpPr txBox="1">
            <a:spLocks/>
          </p:cNvSpPr>
          <p:nvPr/>
        </p:nvSpPr>
        <p:spPr>
          <a:xfrm>
            <a:off x="838200" y="3437384"/>
            <a:ext cx="11353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Parameters: categories e.g. P &gt; K, V &gt; Voice (different analogical </a:t>
            </a:r>
            <a:r>
              <a:rPr lang="en-US" dirty="0" err="1" smtClean="0"/>
              <a:t>generalisations</a:t>
            </a:r>
            <a:r>
              <a:rPr lang="en-US" dirty="0" smtClean="0"/>
              <a:t>)</a:t>
            </a:r>
            <a:endParaRPr lang="en-GB" dirty="0"/>
          </a:p>
        </p:txBody>
      </p:sp>
      <p:sp>
        <p:nvSpPr>
          <p:cNvPr id="6" name="Content Placeholder 2"/>
          <p:cNvSpPr txBox="1">
            <a:spLocks/>
          </p:cNvSpPr>
          <p:nvPr/>
        </p:nvSpPr>
        <p:spPr>
          <a:xfrm>
            <a:off x="5045015" y="1895068"/>
            <a:ext cx="714698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DOM-formation: transfer of argument structure </a:t>
            </a:r>
          </a:p>
          <a:p>
            <a:pPr marL="0" indent="0">
              <a:buFont typeface="Arial" panose="020B0604020202020204" pitchFamily="34" charset="0"/>
              <a:buNone/>
            </a:pPr>
            <a:r>
              <a:rPr lang="en-US" dirty="0"/>
              <a:t>	</a:t>
            </a:r>
            <a:r>
              <a:rPr lang="en-US" dirty="0" smtClean="0"/>
              <a:t>		(P (</a:t>
            </a:r>
            <a:r>
              <a:rPr lang="en-US" i="1" dirty="0" smtClean="0"/>
              <a:t>ad</a:t>
            </a:r>
            <a:r>
              <a:rPr lang="en-US" dirty="0" smtClean="0"/>
              <a:t>), V (</a:t>
            </a:r>
            <a:r>
              <a:rPr lang="en-US" i="1" dirty="0" err="1" smtClean="0"/>
              <a:t>ba</a:t>
            </a:r>
            <a:r>
              <a:rPr lang="en-US" i="1" dirty="0" smtClean="0"/>
              <a:t>/</a:t>
            </a:r>
            <a:r>
              <a:rPr lang="en-US" i="1" dirty="0" err="1" smtClean="0"/>
              <a:t>jiang</a:t>
            </a:r>
            <a:r>
              <a:rPr lang="en-US" dirty="0" smtClean="0"/>
              <a:t>))</a:t>
            </a:r>
            <a:endParaRPr lang="en-GB" dirty="0"/>
          </a:p>
        </p:txBody>
      </p:sp>
    </p:spTree>
    <p:extLst>
      <p:ext uri="{BB962C8B-B14F-4D97-AF65-F5344CB8AC3E}">
        <p14:creationId xmlns:p14="http://schemas.microsoft.com/office/powerpoint/2010/main" val="405386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a:t>
            </a:r>
            <a:r>
              <a:rPr lang="en-US" altLang="zh-CN" dirty="0" smtClean="0"/>
              <a:t>Why Romance and Chinese? </a:t>
            </a:r>
            <a:endParaRPr lang="en-GB" dirty="0"/>
          </a:p>
        </p:txBody>
      </p:sp>
      <p:sp>
        <p:nvSpPr>
          <p:cNvPr id="4" name="Content Placeholder 2"/>
          <p:cNvSpPr txBox="1">
            <a:spLocks/>
          </p:cNvSpPr>
          <p:nvPr/>
        </p:nvSpPr>
        <p:spPr>
          <a:xfrm>
            <a:off x="838200" y="169068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Keith Tse (MA Oxon (Balliol), MA Manchester, </a:t>
            </a:r>
            <a:r>
              <a:rPr lang="en-US" dirty="0" err="1" smtClean="0"/>
              <a:t>MRes</a:t>
            </a:r>
            <a:r>
              <a:rPr lang="en-US" dirty="0" smtClean="0"/>
              <a:t> York)</a:t>
            </a:r>
          </a:p>
        </p:txBody>
      </p:sp>
      <p:sp>
        <p:nvSpPr>
          <p:cNvPr id="5" name="Content Placeholder 2"/>
          <p:cNvSpPr txBox="1">
            <a:spLocks/>
          </p:cNvSpPr>
          <p:nvPr/>
        </p:nvSpPr>
        <p:spPr>
          <a:xfrm>
            <a:off x="838200" y="274758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Indo-European/Romance linguistics (Classics and Modern Languages) (Balliol/Oxford) (2005-2009)</a:t>
            </a:r>
            <a:endParaRPr lang="en-GB" dirty="0"/>
          </a:p>
        </p:txBody>
      </p:sp>
      <p:sp>
        <p:nvSpPr>
          <p:cNvPr id="6" name="Content Placeholder 2"/>
          <p:cNvSpPr txBox="1">
            <a:spLocks noGrp="1"/>
          </p:cNvSpPr>
          <p:nvPr>
            <p:ph idx="1"/>
          </p:nvPr>
        </p:nvSpPr>
        <p:spPr>
          <a:xfrm>
            <a:off x="838200" y="4671053"/>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Differential Object Marking (DOM): </a:t>
            </a:r>
          </a:p>
        </p:txBody>
      </p:sp>
      <p:sp>
        <p:nvSpPr>
          <p:cNvPr id="3" name="Rectangle 2"/>
          <p:cNvSpPr/>
          <p:nvPr/>
        </p:nvSpPr>
        <p:spPr>
          <a:xfrm>
            <a:off x="838200" y="2207432"/>
            <a:ext cx="10744200" cy="523220"/>
          </a:xfrm>
          <a:prstGeom prst="rect">
            <a:avLst/>
          </a:prstGeom>
        </p:spPr>
        <p:txBody>
          <a:bodyPr wrap="square">
            <a:spAutoFit/>
          </a:bodyPr>
          <a:lstStyle/>
          <a:p>
            <a:r>
              <a:rPr lang="en-US" sz="2800" dirty="0"/>
              <a:t>Chinese (Cantonese/Mandarin) (Hong Kong/China)</a:t>
            </a:r>
            <a:endParaRPr lang="en-GB" sz="2800" dirty="0"/>
          </a:p>
        </p:txBody>
      </p:sp>
      <p:sp>
        <p:nvSpPr>
          <p:cNvPr id="7" name="Rectangle 6"/>
          <p:cNvSpPr/>
          <p:nvPr/>
        </p:nvSpPr>
        <p:spPr>
          <a:xfrm>
            <a:off x="838200" y="3716946"/>
            <a:ext cx="11353800" cy="954107"/>
          </a:xfrm>
          <a:prstGeom prst="rect">
            <a:avLst/>
          </a:prstGeom>
        </p:spPr>
        <p:txBody>
          <a:bodyPr wrap="square">
            <a:spAutoFit/>
          </a:bodyPr>
          <a:lstStyle/>
          <a:p>
            <a:r>
              <a:rPr lang="en-US" sz="2800" dirty="0" smtClean="0"/>
              <a:t>Theoretical linguistics, especially formal (Minimalist) syntax (Manchester, York)</a:t>
            </a:r>
            <a:endParaRPr lang="en-GB" sz="2800" dirty="0"/>
          </a:p>
        </p:txBody>
      </p:sp>
      <p:sp>
        <p:nvSpPr>
          <p:cNvPr id="8" name="Rectangle 7"/>
          <p:cNvSpPr/>
          <p:nvPr/>
        </p:nvSpPr>
        <p:spPr>
          <a:xfrm>
            <a:off x="838200" y="5087919"/>
            <a:ext cx="10744200" cy="954107"/>
          </a:xfrm>
          <a:prstGeom prst="rect">
            <a:avLst/>
          </a:prstGeom>
        </p:spPr>
        <p:txBody>
          <a:bodyPr wrap="square">
            <a:spAutoFit/>
          </a:bodyPr>
          <a:lstStyle/>
          <a:p>
            <a:r>
              <a:rPr lang="en-US" sz="2800" dirty="0"/>
              <a:t>Romance </a:t>
            </a:r>
            <a:r>
              <a:rPr lang="en-US" sz="2800" i="1" dirty="0"/>
              <a:t>ad</a:t>
            </a:r>
            <a:r>
              <a:rPr lang="en-US" sz="2800" dirty="0"/>
              <a:t> (</a:t>
            </a:r>
            <a:r>
              <a:rPr lang="en-US" sz="2800" i="1" dirty="0"/>
              <a:t>Going Romance </a:t>
            </a:r>
            <a:r>
              <a:rPr lang="en-US" sz="2800" dirty="0"/>
              <a:t>2013, </a:t>
            </a:r>
            <a:r>
              <a:rPr lang="en-US" sz="2800" dirty="0" err="1"/>
              <a:t>Inalco</a:t>
            </a:r>
            <a:r>
              <a:rPr lang="en-US" sz="2800" dirty="0"/>
              <a:t> (Paris) Workshops 2017, 2018)</a:t>
            </a:r>
          </a:p>
        </p:txBody>
      </p:sp>
      <p:sp>
        <p:nvSpPr>
          <p:cNvPr id="9" name="Rectangle 8"/>
          <p:cNvSpPr/>
          <p:nvPr/>
        </p:nvSpPr>
        <p:spPr>
          <a:xfrm>
            <a:off x="838200" y="5903893"/>
            <a:ext cx="10744200" cy="954107"/>
          </a:xfrm>
          <a:prstGeom prst="rect">
            <a:avLst/>
          </a:prstGeom>
        </p:spPr>
        <p:txBody>
          <a:bodyPr wrap="square">
            <a:spAutoFit/>
          </a:bodyPr>
          <a:lstStyle/>
          <a:p>
            <a:r>
              <a:rPr lang="en-US" sz="2800" dirty="0"/>
              <a:t>Chinese </a:t>
            </a:r>
            <a:r>
              <a:rPr lang="en-US" sz="2800" i="1" dirty="0" err="1"/>
              <a:t>ba</a:t>
            </a:r>
            <a:r>
              <a:rPr lang="en-US" sz="2800" i="1" dirty="0"/>
              <a:t> </a:t>
            </a:r>
            <a:r>
              <a:rPr lang="en-US" sz="2800" dirty="0"/>
              <a:t>(</a:t>
            </a:r>
            <a:r>
              <a:rPr lang="zh-CN" altLang="en-US" sz="2800" dirty="0"/>
              <a:t>把</a:t>
            </a:r>
            <a:r>
              <a:rPr lang="en-US" altLang="zh-CN" sz="2800" dirty="0"/>
              <a:t>) (</a:t>
            </a:r>
            <a:r>
              <a:rPr lang="en-US" sz="2800" dirty="0"/>
              <a:t>NACCL 2013, Beijing Language and Culture University 2018, 2019)</a:t>
            </a:r>
            <a:endParaRPr lang="en-GB" sz="2800" dirty="0"/>
          </a:p>
        </p:txBody>
      </p:sp>
    </p:spTree>
    <p:extLst>
      <p:ext uri="{BB962C8B-B14F-4D97-AF65-F5344CB8AC3E}">
        <p14:creationId xmlns:p14="http://schemas.microsoft.com/office/powerpoint/2010/main" val="58456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build="p"/>
      <p:bldP spid="3"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Acknowledgements and information</a:t>
            </a:r>
            <a:endParaRPr lang="en-GB" dirty="0"/>
          </a:p>
        </p:txBody>
      </p:sp>
      <p:sp>
        <p:nvSpPr>
          <p:cNvPr id="3" name="Content Placeholder 2"/>
          <p:cNvSpPr>
            <a:spLocks noGrp="1"/>
          </p:cNvSpPr>
          <p:nvPr>
            <p:ph idx="1"/>
          </p:nvPr>
        </p:nvSpPr>
        <p:spPr/>
        <p:txBody>
          <a:bodyPr/>
          <a:lstStyle/>
          <a:p>
            <a:pPr marL="0" indent="0">
              <a:buNone/>
            </a:pPr>
            <a:endParaRPr lang="en-US" dirty="0" smtClean="0">
              <a:hlinkClick r:id="rId2"/>
            </a:endParaRPr>
          </a:p>
          <a:p>
            <a:pPr marL="0" indent="0">
              <a:buNone/>
            </a:pPr>
            <a:endParaRPr lang="en-US" dirty="0">
              <a:hlinkClick r:id="rId2"/>
            </a:endParaRPr>
          </a:p>
          <a:p>
            <a:pPr marL="0" indent="0">
              <a:buNone/>
            </a:pPr>
            <a:r>
              <a:rPr lang="en-US" dirty="0" smtClean="0">
                <a:hlinkClick r:id="rId2"/>
              </a:rPr>
              <a:t>Keith.tse@balliol-oxford.com</a:t>
            </a:r>
            <a:endParaRPr lang="en-US" dirty="0" smtClean="0"/>
          </a:p>
          <a:p>
            <a:pPr marL="0" indent="0">
              <a:buNone/>
            </a:pPr>
            <a:endParaRPr lang="en-GB" dirty="0"/>
          </a:p>
        </p:txBody>
      </p:sp>
    </p:spTree>
    <p:extLst>
      <p:ext uri="{BB962C8B-B14F-4D97-AF65-F5344CB8AC3E}">
        <p14:creationId xmlns:p14="http://schemas.microsoft.com/office/powerpoint/2010/main" val="3374490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Romance vs Chinese (universal similarities)</a:t>
            </a:r>
            <a:endParaRPr lang="en-GB" dirty="0"/>
          </a:p>
        </p:txBody>
      </p:sp>
      <p:sp>
        <p:nvSpPr>
          <p:cNvPr id="3" name="Content Placeholder 2"/>
          <p:cNvSpPr>
            <a:spLocks noGrp="1"/>
          </p:cNvSpPr>
          <p:nvPr>
            <p:ph idx="1"/>
          </p:nvPr>
        </p:nvSpPr>
        <p:spPr>
          <a:xfrm>
            <a:off x="838199" y="1638877"/>
            <a:ext cx="10515600" cy="4351338"/>
          </a:xfrm>
        </p:spPr>
        <p:txBody>
          <a:bodyPr/>
          <a:lstStyle/>
          <a:p>
            <a:pPr marL="0" indent="0">
              <a:buNone/>
            </a:pPr>
            <a:r>
              <a:rPr lang="en-US" dirty="0" smtClean="0"/>
              <a:t>Romance preposition </a:t>
            </a:r>
            <a:r>
              <a:rPr lang="en-US" i="1" dirty="0" smtClean="0"/>
              <a:t>ad</a:t>
            </a:r>
            <a:r>
              <a:rPr lang="en-US" dirty="0" smtClean="0"/>
              <a:t> ‘to(wards)’ &gt; Case-marker </a:t>
            </a:r>
          </a:p>
        </p:txBody>
      </p:sp>
      <p:sp>
        <p:nvSpPr>
          <p:cNvPr id="4" name="Content Placeholder 2"/>
          <p:cNvSpPr txBox="1">
            <a:spLocks/>
          </p:cNvSpPr>
          <p:nvPr/>
        </p:nvSpPr>
        <p:spPr>
          <a:xfrm>
            <a:off x="838196" y="399429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DOM-properties: </a:t>
            </a:r>
          </a:p>
        </p:txBody>
      </p:sp>
      <p:sp>
        <p:nvSpPr>
          <p:cNvPr id="5" name="Content Placeholder 2"/>
          <p:cNvSpPr txBox="1">
            <a:spLocks/>
          </p:cNvSpPr>
          <p:nvPr/>
        </p:nvSpPr>
        <p:spPr>
          <a:xfrm>
            <a:off x="838196" y="544093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Verbal properties: lexical verb should be strongly ‘affective’ (transitive) (see </a:t>
            </a:r>
            <a:r>
              <a:rPr lang="en-US" dirty="0" err="1" smtClean="0"/>
              <a:t>Pottier</a:t>
            </a:r>
            <a:r>
              <a:rPr lang="en-US" dirty="0" smtClean="0"/>
              <a:t> 1968 for </a:t>
            </a:r>
            <a:r>
              <a:rPr lang="en-US" i="1" dirty="0" smtClean="0"/>
              <a:t>ad</a:t>
            </a:r>
            <a:r>
              <a:rPr lang="en-US" dirty="0" smtClean="0"/>
              <a:t>, Li 2006 for </a:t>
            </a:r>
            <a:r>
              <a:rPr lang="en-US" i="1" dirty="0" err="1" smtClean="0"/>
              <a:t>ba</a:t>
            </a:r>
            <a:r>
              <a:rPr lang="en-US" dirty="0" smtClean="0"/>
              <a:t>). </a:t>
            </a:r>
            <a:endParaRPr lang="en-GB" dirty="0"/>
          </a:p>
        </p:txBody>
      </p:sp>
      <p:sp>
        <p:nvSpPr>
          <p:cNvPr id="6" name="Rectangle 5"/>
          <p:cNvSpPr/>
          <p:nvPr/>
        </p:nvSpPr>
        <p:spPr>
          <a:xfrm>
            <a:off x="9427635" y="6164518"/>
            <a:ext cx="2903359" cy="584775"/>
          </a:xfrm>
          <a:prstGeom prst="rect">
            <a:avLst/>
          </a:prstGeom>
        </p:spPr>
        <p:txBody>
          <a:bodyPr wrap="none">
            <a:spAutoFit/>
          </a:bodyPr>
          <a:lstStyle/>
          <a:p>
            <a:r>
              <a:rPr lang="en-US" sz="3200" b="1" dirty="0" smtClean="0"/>
              <a:t>WHAT IS DOM? </a:t>
            </a:r>
            <a:endParaRPr lang="en-GB" sz="3200" b="1" dirty="0"/>
          </a:p>
        </p:txBody>
      </p:sp>
      <p:sp>
        <p:nvSpPr>
          <p:cNvPr id="7" name="Content Placeholder 2"/>
          <p:cNvSpPr txBox="1">
            <a:spLocks/>
          </p:cNvSpPr>
          <p:nvPr/>
        </p:nvSpPr>
        <p:spPr>
          <a:xfrm>
            <a:off x="838196" y="6247299"/>
            <a:ext cx="8857895" cy="6340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Despite typological differences, similar empirical properties</a:t>
            </a:r>
            <a:endParaRPr lang="en-GB" dirty="0"/>
          </a:p>
        </p:txBody>
      </p:sp>
      <p:sp>
        <p:nvSpPr>
          <p:cNvPr id="8" name="Content Placeholder 2"/>
          <p:cNvSpPr txBox="1">
            <a:spLocks/>
          </p:cNvSpPr>
          <p:nvPr/>
        </p:nvSpPr>
        <p:spPr>
          <a:xfrm>
            <a:off x="838196" y="350181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Subject BA + </a:t>
            </a:r>
            <a:r>
              <a:rPr lang="en-US" dirty="0" err="1" smtClean="0"/>
              <a:t>object</a:t>
            </a:r>
            <a:r>
              <a:rPr lang="en-US" sz="2000" dirty="0" err="1" smtClean="0"/>
              <a:t>i</a:t>
            </a:r>
            <a:r>
              <a:rPr lang="en-US" dirty="0" smtClean="0"/>
              <a:t> + V + (</a:t>
            </a:r>
            <a:r>
              <a:rPr lang="en-US" dirty="0" err="1" smtClean="0"/>
              <a:t>PRO</a:t>
            </a:r>
            <a:r>
              <a:rPr lang="en-US" sz="2000" dirty="0" err="1" smtClean="0"/>
              <a:t>i</a:t>
            </a:r>
            <a:r>
              <a:rPr lang="en-US" dirty="0" smtClean="0"/>
              <a:t>) (Verb ‘to take/hold’ &gt; Voice)</a:t>
            </a:r>
            <a:endParaRPr lang="en-US" dirty="0"/>
          </a:p>
        </p:txBody>
      </p:sp>
      <p:sp>
        <p:nvSpPr>
          <p:cNvPr id="9" name="Rectangle 8"/>
          <p:cNvSpPr/>
          <p:nvPr/>
        </p:nvSpPr>
        <p:spPr>
          <a:xfrm>
            <a:off x="838196" y="2582135"/>
            <a:ext cx="11353803" cy="954107"/>
          </a:xfrm>
          <a:prstGeom prst="rect">
            <a:avLst/>
          </a:prstGeom>
        </p:spPr>
        <p:txBody>
          <a:bodyPr wrap="square">
            <a:spAutoFit/>
          </a:bodyPr>
          <a:lstStyle/>
          <a:p>
            <a:r>
              <a:rPr lang="en-US" sz="2800" dirty="0"/>
              <a:t>Chinese </a:t>
            </a:r>
            <a:r>
              <a:rPr lang="en-US" sz="2800" i="1" dirty="0" err="1"/>
              <a:t>ba</a:t>
            </a:r>
            <a:r>
              <a:rPr lang="en-US" sz="2800" dirty="0"/>
              <a:t> verb ‘to take/hold’ &gt; Light Verb (</a:t>
            </a:r>
            <a:r>
              <a:rPr lang="en-US" sz="2800" dirty="0" smtClean="0"/>
              <a:t>Voice above Asp(</a:t>
            </a:r>
            <a:r>
              <a:rPr lang="en-US" sz="2800" dirty="0" err="1" smtClean="0"/>
              <a:t>ect</a:t>
            </a:r>
            <a:r>
              <a:rPr lang="en-US" sz="2800" dirty="0" smtClean="0"/>
              <a:t>)) (Zou 1995; Sun 2018)  </a:t>
            </a:r>
            <a:endParaRPr lang="en-GB" sz="2800" dirty="0"/>
          </a:p>
        </p:txBody>
      </p:sp>
      <p:sp>
        <p:nvSpPr>
          <p:cNvPr id="10" name="Rectangle 9"/>
          <p:cNvSpPr/>
          <p:nvPr/>
        </p:nvSpPr>
        <p:spPr>
          <a:xfrm>
            <a:off x="838196" y="2087423"/>
            <a:ext cx="10667193" cy="523220"/>
          </a:xfrm>
          <a:prstGeom prst="rect">
            <a:avLst/>
          </a:prstGeom>
        </p:spPr>
        <p:txBody>
          <a:bodyPr wrap="square">
            <a:spAutoFit/>
          </a:bodyPr>
          <a:lstStyle/>
          <a:p>
            <a:r>
              <a:rPr lang="en-US" sz="2800" dirty="0"/>
              <a:t>Verb + AD + object (</a:t>
            </a:r>
            <a:r>
              <a:rPr lang="en-US" sz="2800" dirty="0" err="1"/>
              <a:t>P</a:t>
            </a:r>
            <a:r>
              <a:rPr lang="en-US" sz="2400" dirty="0" err="1"/>
              <a:t>allative</a:t>
            </a:r>
            <a:r>
              <a:rPr lang="en-US" sz="2800" dirty="0"/>
              <a:t> ‘to(wards)’ &gt; K(</a:t>
            </a:r>
            <a:r>
              <a:rPr lang="en-US" sz="2800" dirty="0" err="1"/>
              <a:t>ase</a:t>
            </a:r>
            <a:r>
              <a:rPr lang="en-US" sz="2800" dirty="0"/>
              <a:t>)) </a:t>
            </a:r>
          </a:p>
        </p:txBody>
      </p:sp>
      <p:sp>
        <p:nvSpPr>
          <p:cNvPr id="11" name="Rectangle 10"/>
          <p:cNvSpPr/>
          <p:nvPr/>
        </p:nvSpPr>
        <p:spPr>
          <a:xfrm>
            <a:off x="838198" y="4486828"/>
            <a:ext cx="10962737" cy="954107"/>
          </a:xfrm>
          <a:prstGeom prst="rect">
            <a:avLst/>
          </a:prstGeom>
        </p:spPr>
        <p:txBody>
          <a:bodyPr wrap="square">
            <a:spAutoFit/>
          </a:bodyPr>
          <a:lstStyle/>
          <a:p>
            <a:r>
              <a:rPr lang="en-US" sz="2800" dirty="0"/>
              <a:t>Object properties: object must be animate and/or referential (see </a:t>
            </a:r>
            <a:r>
              <a:rPr lang="en-US" sz="2800" dirty="0" err="1"/>
              <a:t>Nocentini</a:t>
            </a:r>
            <a:r>
              <a:rPr lang="en-US" sz="2800" dirty="0"/>
              <a:t> 1985 for </a:t>
            </a:r>
            <a:r>
              <a:rPr lang="en-US" sz="2800" i="1" dirty="0"/>
              <a:t>ad</a:t>
            </a:r>
            <a:r>
              <a:rPr lang="en-US" sz="2800" dirty="0"/>
              <a:t>, Li 2006 for </a:t>
            </a:r>
            <a:r>
              <a:rPr lang="en-US" sz="2800" i="1" dirty="0" err="1"/>
              <a:t>ba</a:t>
            </a:r>
            <a:r>
              <a:rPr lang="en-US" sz="2800" dirty="0"/>
              <a:t>). </a:t>
            </a:r>
            <a:endParaRPr lang="en-GB" sz="2800" dirty="0"/>
          </a:p>
        </p:txBody>
      </p:sp>
    </p:spTree>
    <p:extLst>
      <p:ext uri="{BB962C8B-B14F-4D97-AF65-F5344CB8AC3E}">
        <p14:creationId xmlns:p14="http://schemas.microsoft.com/office/powerpoint/2010/main" val="166231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Romance vs Chinese (parametric differences)</a:t>
            </a:r>
            <a:endParaRPr lang="en-GB" dirty="0"/>
          </a:p>
        </p:txBody>
      </p:sp>
      <p:sp>
        <p:nvSpPr>
          <p:cNvPr id="3" name="Content Placeholder 2"/>
          <p:cNvSpPr>
            <a:spLocks noGrp="1"/>
          </p:cNvSpPr>
          <p:nvPr>
            <p:ph idx="1"/>
          </p:nvPr>
        </p:nvSpPr>
        <p:spPr>
          <a:xfrm>
            <a:off x="0" y="1325563"/>
            <a:ext cx="12192000" cy="4351338"/>
          </a:xfrm>
        </p:spPr>
        <p:txBody>
          <a:bodyPr/>
          <a:lstStyle/>
          <a:p>
            <a:pPr marL="0" indent="0">
              <a:buNone/>
            </a:pPr>
            <a:r>
              <a:rPr lang="en-US" dirty="0" err="1" smtClean="0"/>
              <a:t>Categorial</a:t>
            </a:r>
            <a:r>
              <a:rPr lang="en-US" dirty="0" smtClean="0"/>
              <a:t> differences between Romance </a:t>
            </a:r>
            <a:r>
              <a:rPr lang="en-US" i="1" dirty="0" smtClean="0"/>
              <a:t>ad</a:t>
            </a:r>
            <a:r>
              <a:rPr lang="en-US" dirty="0" smtClean="0"/>
              <a:t> (P &gt; K) and Chinese </a:t>
            </a:r>
            <a:r>
              <a:rPr lang="en-US" i="1" dirty="0" err="1" smtClean="0"/>
              <a:t>ba</a:t>
            </a:r>
            <a:r>
              <a:rPr lang="en-US" i="1" dirty="0" smtClean="0"/>
              <a:t> </a:t>
            </a:r>
            <a:r>
              <a:rPr lang="en-US" dirty="0" smtClean="0"/>
              <a:t>(V &gt; Voice) </a:t>
            </a:r>
          </a:p>
          <a:p>
            <a:pPr marL="0" indent="0">
              <a:buNone/>
            </a:pPr>
            <a:r>
              <a:rPr lang="en-US" dirty="0" smtClean="0"/>
              <a:t>(Tse 2020)</a:t>
            </a:r>
            <a:endParaRPr lang="en-GB" i="1" dirty="0"/>
          </a:p>
        </p:txBody>
      </p:sp>
      <p:sp>
        <p:nvSpPr>
          <p:cNvPr id="4" name="Content Placeholder 2"/>
          <p:cNvSpPr txBox="1">
            <a:spLocks/>
          </p:cNvSpPr>
          <p:nvPr/>
        </p:nvSpPr>
        <p:spPr>
          <a:xfrm>
            <a:off x="838200" y="2197365"/>
            <a:ext cx="11353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Different analogical </a:t>
            </a:r>
            <a:r>
              <a:rPr lang="en-US" dirty="0" err="1" smtClean="0"/>
              <a:t>generalisations</a:t>
            </a:r>
            <a:r>
              <a:rPr lang="en-US" dirty="0" smtClean="0"/>
              <a:t>: </a:t>
            </a:r>
            <a:endParaRPr lang="en-GB" dirty="0"/>
          </a:p>
        </p:txBody>
      </p:sp>
      <p:sp>
        <p:nvSpPr>
          <p:cNvPr id="5" name="Rectangle 4"/>
          <p:cNvSpPr/>
          <p:nvPr/>
        </p:nvSpPr>
        <p:spPr>
          <a:xfrm>
            <a:off x="838200" y="2651126"/>
            <a:ext cx="10515600" cy="954107"/>
          </a:xfrm>
          <a:prstGeom prst="rect">
            <a:avLst/>
          </a:prstGeom>
        </p:spPr>
        <p:txBody>
          <a:bodyPr wrap="square">
            <a:spAutoFit/>
          </a:bodyPr>
          <a:lstStyle/>
          <a:p>
            <a:r>
              <a:rPr lang="en-US" sz="2800" i="1" dirty="0" smtClean="0"/>
              <a:t>Ad</a:t>
            </a:r>
            <a:r>
              <a:rPr lang="en-US" sz="2800" dirty="0" smtClean="0"/>
              <a:t> (P &gt; K): nominal domain (P + K + D + NP) (</a:t>
            </a:r>
            <a:r>
              <a:rPr lang="en-US" sz="2800" dirty="0" err="1" smtClean="0"/>
              <a:t>Lamontagne</a:t>
            </a:r>
            <a:r>
              <a:rPr lang="en-US" sz="2800" dirty="0" smtClean="0"/>
              <a:t> and Travis 1992; Cinque and </a:t>
            </a:r>
            <a:r>
              <a:rPr lang="en-US" sz="2800" dirty="0" err="1" smtClean="0"/>
              <a:t>Rizzi</a:t>
            </a:r>
            <a:r>
              <a:rPr lang="en-US" sz="2800" dirty="0" smtClean="0"/>
              <a:t> 2010)</a:t>
            </a:r>
            <a:endParaRPr lang="en-GB" sz="2800" dirty="0"/>
          </a:p>
        </p:txBody>
      </p:sp>
      <p:sp>
        <p:nvSpPr>
          <p:cNvPr id="6" name="Rectangle 5"/>
          <p:cNvSpPr/>
          <p:nvPr/>
        </p:nvSpPr>
        <p:spPr>
          <a:xfrm>
            <a:off x="838200" y="3605232"/>
            <a:ext cx="10515600" cy="954107"/>
          </a:xfrm>
          <a:prstGeom prst="rect">
            <a:avLst/>
          </a:prstGeom>
        </p:spPr>
        <p:txBody>
          <a:bodyPr wrap="square">
            <a:spAutoFit/>
          </a:bodyPr>
          <a:lstStyle/>
          <a:p>
            <a:r>
              <a:rPr lang="en-US" sz="2800" i="1" dirty="0" smtClean="0"/>
              <a:t>Ba</a:t>
            </a:r>
            <a:r>
              <a:rPr lang="en-US" sz="2800" dirty="0" smtClean="0"/>
              <a:t> (V &gt; Voice): verbal domain (Voice + Asp + v + VP) (Larson 1989; Hale and Keyser 1993, 2002)  </a:t>
            </a:r>
            <a:endParaRPr lang="en-GB" sz="2800" dirty="0"/>
          </a:p>
        </p:txBody>
      </p:sp>
      <p:sp>
        <p:nvSpPr>
          <p:cNvPr id="7" name="Rectangle 6"/>
          <p:cNvSpPr/>
          <p:nvPr/>
        </p:nvSpPr>
        <p:spPr>
          <a:xfrm>
            <a:off x="838200" y="4559339"/>
            <a:ext cx="8540351" cy="523220"/>
          </a:xfrm>
          <a:prstGeom prst="rect">
            <a:avLst/>
          </a:prstGeom>
        </p:spPr>
        <p:txBody>
          <a:bodyPr wrap="none">
            <a:spAutoFit/>
          </a:bodyPr>
          <a:lstStyle/>
          <a:p>
            <a:r>
              <a:rPr lang="en-US" sz="2800" dirty="0" smtClean="0"/>
              <a:t>DOM implemented in different domains (nominal/verbal)</a:t>
            </a:r>
            <a:endParaRPr lang="en-GB" sz="2800" dirty="0"/>
          </a:p>
        </p:txBody>
      </p:sp>
    </p:spTree>
    <p:extLst>
      <p:ext uri="{BB962C8B-B14F-4D97-AF65-F5344CB8AC3E}">
        <p14:creationId xmlns:p14="http://schemas.microsoft.com/office/powerpoint/2010/main" val="304990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Romance vs Chinese (nominal vs verbal)</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2212894"/>
              </p:ext>
            </p:extLst>
          </p:nvPr>
        </p:nvGraphicFramePr>
        <p:xfrm>
          <a:off x="838200" y="1322659"/>
          <a:ext cx="10515600" cy="1834611"/>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860323564"/>
                    </a:ext>
                  </a:extLst>
                </a:gridCol>
                <a:gridCol w="3505200">
                  <a:extLst>
                    <a:ext uri="{9D8B030D-6E8A-4147-A177-3AD203B41FA5}">
                      <a16:colId xmlns:a16="http://schemas.microsoft.com/office/drawing/2014/main" val="843574329"/>
                    </a:ext>
                  </a:extLst>
                </a:gridCol>
                <a:gridCol w="3505200">
                  <a:extLst>
                    <a:ext uri="{9D8B030D-6E8A-4147-A177-3AD203B41FA5}">
                      <a16:colId xmlns:a16="http://schemas.microsoft.com/office/drawing/2014/main" val="313675043"/>
                    </a:ext>
                  </a:extLst>
                </a:gridCol>
              </a:tblGrid>
              <a:tr h="611537">
                <a:tc>
                  <a:txBody>
                    <a:bodyPr/>
                    <a:lstStyle/>
                    <a:p>
                      <a:endParaRPr lang="en-GB" dirty="0"/>
                    </a:p>
                  </a:txBody>
                  <a:tcPr/>
                </a:tc>
                <a:tc>
                  <a:txBody>
                    <a:bodyPr/>
                    <a:lstStyle/>
                    <a:p>
                      <a:r>
                        <a:rPr lang="en-US" dirty="0" smtClean="0"/>
                        <a:t>Romance </a:t>
                      </a:r>
                      <a:r>
                        <a:rPr lang="en-US" i="1" dirty="0" smtClean="0"/>
                        <a:t>ad</a:t>
                      </a:r>
                      <a:r>
                        <a:rPr lang="en-US" baseline="0" dirty="0" smtClean="0"/>
                        <a:t> (P &gt; K)</a:t>
                      </a:r>
                      <a:endParaRPr lang="en-GB" dirty="0"/>
                    </a:p>
                  </a:txBody>
                  <a:tcPr/>
                </a:tc>
                <a:tc>
                  <a:txBody>
                    <a:bodyPr/>
                    <a:lstStyle/>
                    <a:p>
                      <a:r>
                        <a:rPr lang="en-US" dirty="0" smtClean="0"/>
                        <a:t>Chinese</a:t>
                      </a:r>
                      <a:r>
                        <a:rPr lang="en-US" baseline="0" dirty="0" smtClean="0"/>
                        <a:t> </a:t>
                      </a:r>
                      <a:r>
                        <a:rPr lang="en-US" i="1" baseline="0" dirty="0" err="1" smtClean="0"/>
                        <a:t>ba</a:t>
                      </a:r>
                      <a:r>
                        <a:rPr lang="en-US" baseline="0" dirty="0" smtClean="0"/>
                        <a:t> (V &gt; Voice)</a:t>
                      </a:r>
                      <a:endParaRPr lang="en-GB" dirty="0"/>
                    </a:p>
                  </a:txBody>
                  <a:tcPr/>
                </a:tc>
                <a:extLst>
                  <a:ext uri="{0D108BD9-81ED-4DB2-BD59-A6C34878D82A}">
                    <a16:rowId xmlns:a16="http://schemas.microsoft.com/office/drawing/2014/main" val="1736440435"/>
                  </a:ext>
                </a:extLst>
              </a:tr>
              <a:tr h="611537">
                <a:tc>
                  <a:txBody>
                    <a:bodyPr/>
                    <a:lstStyle/>
                    <a:p>
                      <a:r>
                        <a:rPr lang="en-US" dirty="0" smtClean="0"/>
                        <a:t>Primary effect</a:t>
                      </a:r>
                      <a:endParaRPr lang="en-GB" dirty="0"/>
                    </a:p>
                  </a:txBody>
                  <a:tcPr/>
                </a:tc>
                <a:tc>
                  <a:txBody>
                    <a:bodyPr/>
                    <a:lstStyle/>
                    <a:p>
                      <a:r>
                        <a:rPr lang="en-US" dirty="0" err="1" smtClean="0"/>
                        <a:t>Animacy</a:t>
                      </a:r>
                      <a:r>
                        <a:rPr lang="en-US" dirty="0" smtClean="0"/>
                        <a:t>/</a:t>
                      </a:r>
                      <a:r>
                        <a:rPr lang="en-US" dirty="0" err="1" smtClean="0"/>
                        <a:t>referentiality</a:t>
                      </a:r>
                      <a:r>
                        <a:rPr lang="en-US" dirty="0" smtClean="0"/>
                        <a:t> of object</a:t>
                      </a:r>
                      <a:endParaRPr lang="en-GB" dirty="0"/>
                    </a:p>
                  </a:txBody>
                  <a:tcPr/>
                </a:tc>
                <a:tc>
                  <a:txBody>
                    <a:bodyPr/>
                    <a:lstStyle/>
                    <a:p>
                      <a:r>
                        <a:rPr lang="en-US" dirty="0" smtClean="0"/>
                        <a:t>‘Affective’/transitive verb</a:t>
                      </a:r>
                      <a:endParaRPr lang="en-GB" dirty="0"/>
                    </a:p>
                  </a:txBody>
                  <a:tcPr/>
                </a:tc>
                <a:extLst>
                  <a:ext uri="{0D108BD9-81ED-4DB2-BD59-A6C34878D82A}">
                    <a16:rowId xmlns:a16="http://schemas.microsoft.com/office/drawing/2014/main" val="57464163"/>
                  </a:ext>
                </a:extLst>
              </a:tr>
              <a:tr h="611537">
                <a:tc>
                  <a:txBody>
                    <a:bodyPr/>
                    <a:lstStyle/>
                    <a:p>
                      <a:r>
                        <a:rPr lang="en-US" dirty="0" smtClean="0"/>
                        <a:t>Secondary</a:t>
                      </a:r>
                      <a:r>
                        <a:rPr lang="en-US" baseline="0" dirty="0" smtClean="0"/>
                        <a:t> effect</a:t>
                      </a:r>
                      <a:endParaRPr lang="en-GB" dirty="0"/>
                    </a:p>
                  </a:txBody>
                  <a:tcPr/>
                </a:tc>
                <a:tc>
                  <a:txBody>
                    <a:bodyPr/>
                    <a:lstStyle/>
                    <a:p>
                      <a:r>
                        <a:rPr lang="en-US" dirty="0" smtClean="0"/>
                        <a:t>‘Affective’/transitive verb</a:t>
                      </a:r>
                      <a:endParaRPr lang="en-GB" dirty="0"/>
                    </a:p>
                  </a:txBody>
                  <a:tcPr/>
                </a:tc>
                <a:tc>
                  <a:txBody>
                    <a:bodyPr/>
                    <a:lstStyle/>
                    <a:p>
                      <a:r>
                        <a:rPr lang="en-US" dirty="0" smtClean="0"/>
                        <a:t>Delimited object</a:t>
                      </a:r>
                      <a:endParaRPr lang="en-GB" dirty="0"/>
                    </a:p>
                  </a:txBody>
                  <a:tcPr/>
                </a:tc>
                <a:extLst>
                  <a:ext uri="{0D108BD9-81ED-4DB2-BD59-A6C34878D82A}">
                    <a16:rowId xmlns:a16="http://schemas.microsoft.com/office/drawing/2014/main" val="3270196975"/>
                  </a:ext>
                </a:extLst>
              </a:tr>
            </a:tbl>
          </a:graphicData>
        </a:graphic>
      </p:graphicFrame>
      <p:sp>
        <p:nvSpPr>
          <p:cNvPr id="5" name="Rectangle 4"/>
          <p:cNvSpPr/>
          <p:nvPr/>
        </p:nvSpPr>
        <p:spPr>
          <a:xfrm>
            <a:off x="0" y="3157270"/>
            <a:ext cx="12192000" cy="523220"/>
          </a:xfrm>
          <a:prstGeom prst="rect">
            <a:avLst/>
          </a:prstGeom>
        </p:spPr>
        <p:txBody>
          <a:bodyPr wrap="square">
            <a:spAutoFit/>
          </a:bodyPr>
          <a:lstStyle/>
          <a:p>
            <a:r>
              <a:rPr lang="en-US" sz="2800" dirty="0" smtClean="0"/>
              <a:t>Romance: animate/referential objects selected by non-affective (e.g. </a:t>
            </a:r>
            <a:r>
              <a:rPr lang="en-US" sz="2800" dirty="0" err="1" smtClean="0"/>
              <a:t>stative</a:t>
            </a:r>
            <a:r>
              <a:rPr lang="en-US" sz="2800" dirty="0" smtClean="0"/>
              <a:t>) verbs: </a:t>
            </a:r>
            <a:endParaRPr lang="en-GB" sz="2800" dirty="0"/>
          </a:p>
        </p:txBody>
      </p:sp>
      <p:sp>
        <p:nvSpPr>
          <p:cNvPr id="6" name="Rectangle 5"/>
          <p:cNvSpPr/>
          <p:nvPr/>
        </p:nvSpPr>
        <p:spPr>
          <a:xfrm>
            <a:off x="0" y="3680490"/>
            <a:ext cx="12192000" cy="954107"/>
          </a:xfrm>
          <a:prstGeom prst="rect">
            <a:avLst/>
          </a:prstGeom>
        </p:spPr>
        <p:txBody>
          <a:bodyPr wrap="square">
            <a:spAutoFit/>
          </a:bodyPr>
          <a:lstStyle/>
          <a:p>
            <a:r>
              <a:rPr lang="en-US" sz="2800" i="1" dirty="0" err="1" smtClean="0"/>
              <a:t>Conozco</a:t>
            </a:r>
            <a:r>
              <a:rPr lang="en-US" sz="2800" i="1" dirty="0" smtClean="0"/>
              <a:t> </a:t>
            </a:r>
            <a:r>
              <a:rPr lang="en-US" sz="2800" b="1" i="1" dirty="0" smtClean="0"/>
              <a:t>a</a:t>
            </a:r>
            <a:r>
              <a:rPr lang="en-US" sz="2800" i="1" dirty="0" smtClean="0"/>
              <a:t> </a:t>
            </a:r>
            <a:r>
              <a:rPr lang="en-US" sz="2800" i="1" dirty="0" err="1" smtClean="0"/>
              <a:t>este</a:t>
            </a:r>
            <a:r>
              <a:rPr lang="en-US" sz="2800" i="1" dirty="0" smtClean="0"/>
              <a:t> actor </a:t>
            </a:r>
            <a:r>
              <a:rPr lang="en-US" sz="2800" dirty="0" smtClean="0"/>
              <a:t>‘I know this actor’ (Spanish) </a:t>
            </a:r>
          </a:p>
          <a:p>
            <a:r>
              <a:rPr lang="en-US" sz="2800" i="1" dirty="0" err="1" smtClean="0"/>
              <a:t>te</a:t>
            </a:r>
            <a:r>
              <a:rPr lang="en-US" sz="2800" i="1" dirty="0" smtClean="0"/>
              <a:t> </a:t>
            </a:r>
            <a:r>
              <a:rPr lang="en-US" sz="2800" i="1" dirty="0" err="1" smtClean="0"/>
              <a:t>dewe</a:t>
            </a:r>
            <a:r>
              <a:rPr lang="en-US" sz="2800" i="1" dirty="0" smtClean="0"/>
              <a:t> (</a:t>
            </a:r>
            <a:r>
              <a:rPr lang="en-US" sz="2800" b="1" i="1" dirty="0" smtClean="0"/>
              <a:t>a</a:t>
            </a:r>
            <a:r>
              <a:rPr lang="en-US" sz="2800" i="1" dirty="0" smtClean="0"/>
              <a:t>) </a:t>
            </a:r>
            <a:r>
              <a:rPr lang="en-US" sz="2800" i="1" dirty="0" err="1" smtClean="0"/>
              <a:t>kkwiste</a:t>
            </a:r>
            <a:r>
              <a:rPr lang="en-US" sz="2800" i="1" dirty="0" smtClean="0"/>
              <a:t> </a:t>
            </a:r>
            <a:r>
              <a:rPr lang="en-US" sz="2800" dirty="0" smtClean="0"/>
              <a:t>‘I owe you this.’ (</a:t>
            </a:r>
            <a:r>
              <a:rPr lang="en-US" sz="2800" dirty="0" err="1" smtClean="0"/>
              <a:t>Colobraro</a:t>
            </a:r>
            <a:r>
              <a:rPr lang="en-US" sz="2800" dirty="0" smtClean="0"/>
              <a:t>, Italy)</a:t>
            </a:r>
            <a:endParaRPr lang="en-GB" sz="2800" dirty="0"/>
          </a:p>
        </p:txBody>
      </p:sp>
      <p:sp>
        <p:nvSpPr>
          <p:cNvPr id="7" name="Rectangle 6"/>
          <p:cNvSpPr/>
          <p:nvPr/>
        </p:nvSpPr>
        <p:spPr>
          <a:xfrm>
            <a:off x="9241767" y="3680490"/>
            <a:ext cx="3111260" cy="1384995"/>
          </a:xfrm>
          <a:prstGeom prst="rect">
            <a:avLst/>
          </a:prstGeom>
        </p:spPr>
        <p:txBody>
          <a:bodyPr wrap="square">
            <a:spAutoFit/>
          </a:bodyPr>
          <a:lstStyle/>
          <a:p>
            <a:r>
              <a:rPr lang="en-US" sz="2800" dirty="0" smtClean="0"/>
              <a:t>K for marking animate/referential objects</a:t>
            </a:r>
            <a:endParaRPr lang="en-GB" sz="2800" dirty="0"/>
          </a:p>
        </p:txBody>
      </p:sp>
      <p:sp>
        <p:nvSpPr>
          <p:cNvPr id="8" name="Rectangle 7"/>
          <p:cNvSpPr/>
          <p:nvPr/>
        </p:nvSpPr>
        <p:spPr>
          <a:xfrm>
            <a:off x="-1" y="4607550"/>
            <a:ext cx="9241768" cy="954107"/>
          </a:xfrm>
          <a:prstGeom prst="rect">
            <a:avLst/>
          </a:prstGeom>
        </p:spPr>
        <p:txBody>
          <a:bodyPr wrap="square">
            <a:spAutoFit/>
          </a:bodyPr>
          <a:lstStyle/>
          <a:p>
            <a:r>
              <a:rPr lang="en-US" sz="2800" dirty="0" smtClean="0"/>
              <a:t>Chinese: indefinite/non-specific objects selected by ‘affective’/transitive verbs:</a:t>
            </a:r>
            <a:endParaRPr lang="en-GB" sz="2800" dirty="0"/>
          </a:p>
        </p:txBody>
      </p:sp>
      <p:sp>
        <p:nvSpPr>
          <p:cNvPr id="9" name="Rectangle 8"/>
          <p:cNvSpPr/>
          <p:nvPr/>
        </p:nvSpPr>
        <p:spPr>
          <a:xfrm>
            <a:off x="-1" y="5561658"/>
            <a:ext cx="9241767" cy="1384995"/>
          </a:xfrm>
          <a:prstGeom prst="rect">
            <a:avLst/>
          </a:prstGeom>
        </p:spPr>
        <p:txBody>
          <a:bodyPr wrap="square">
            <a:spAutoFit/>
          </a:bodyPr>
          <a:lstStyle/>
          <a:p>
            <a:r>
              <a:rPr lang="zh-CN" altLang="en-US" sz="2800" dirty="0" smtClean="0"/>
              <a:t>他</a:t>
            </a:r>
            <a:r>
              <a:rPr lang="en-US" altLang="zh-CN" sz="2800" dirty="0" smtClean="0"/>
              <a:t>	</a:t>
            </a:r>
            <a:r>
              <a:rPr lang="zh-CN" altLang="en-US" sz="2800" dirty="0" smtClean="0"/>
              <a:t>把</a:t>
            </a:r>
            <a:r>
              <a:rPr lang="en-US" altLang="zh-CN" sz="2800" dirty="0" smtClean="0"/>
              <a:t>	</a:t>
            </a:r>
            <a:r>
              <a:rPr lang="zh-CN" altLang="en-US" sz="2800" dirty="0" smtClean="0"/>
              <a:t>個</a:t>
            </a:r>
            <a:r>
              <a:rPr lang="en-US" altLang="zh-CN" sz="2800" dirty="0" smtClean="0"/>
              <a:t>	</a:t>
            </a:r>
            <a:r>
              <a:rPr lang="zh-CN" altLang="en-US" sz="2800" dirty="0" smtClean="0"/>
              <a:t>機會</a:t>
            </a:r>
            <a:r>
              <a:rPr lang="en-US" altLang="zh-CN" sz="2800" dirty="0" smtClean="0"/>
              <a:t>	</a:t>
            </a:r>
            <a:r>
              <a:rPr lang="zh-CN" altLang="en-US" sz="2800" dirty="0" smtClean="0"/>
              <a:t>錯過</a:t>
            </a:r>
            <a:r>
              <a:rPr lang="en-US" altLang="zh-CN" sz="2800" dirty="0" smtClean="0"/>
              <a:t>-</a:t>
            </a:r>
            <a:r>
              <a:rPr lang="zh-CN" altLang="en-US" sz="2800" dirty="0" smtClean="0"/>
              <a:t>了</a:t>
            </a:r>
            <a:endParaRPr lang="en-US" altLang="zh-CN" sz="2800" dirty="0" smtClean="0"/>
          </a:p>
          <a:p>
            <a:r>
              <a:rPr lang="en-US" altLang="zh-CN" sz="2800" dirty="0" smtClean="0"/>
              <a:t>Ta	</a:t>
            </a:r>
            <a:r>
              <a:rPr lang="en-US" altLang="zh-CN" sz="2800" dirty="0" err="1" smtClean="0"/>
              <a:t>ba</a:t>
            </a:r>
            <a:r>
              <a:rPr lang="en-US" altLang="zh-CN" sz="2800" dirty="0" smtClean="0"/>
              <a:t>	</a:t>
            </a:r>
            <a:r>
              <a:rPr lang="en-US" altLang="zh-CN" sz="2800" dirty="0" err="1" smtClean="0"/>
              <a:t>ge</a:t>
            </a:r>
            <a:r>
              <a:rPr lang="en-US" altLang="zh-CN" sz="2800" dirty="0" smtClean="0"/>
              <a:t>	</a:t>
            </a:r>
            <a:r>
              <a:rPr lang="en-US" altLang="zh-CN" sz="2800" dirty="0" err="1" smtClean="0"/>
              <a:t>jihui</a:t>
            </a:r>
            <a:r>
              <a:rPr lang="en-US" altLang="zh-CN" sz="2800" dirty="0" smtClean="0"/>
              <a:t>	</a:t>
            </a:r>
            <a:r>
              <a:rPr lang="en-US" altLang="zh-CN" sz="2800" dirty="0" err="1" smtClean="0"/>
              <a:t>cuoguo</a:t>
            </a:r>
            <a:r>
              <a:rPr lang="en-US" altLang="zh-CN" sz="2800" dirty="0" smtClean="0"/>
              <a:t>-le</a:t>
            </a:r>
          </a:p>
          <a:p>
            <a:r>
              <a:rPr lang="en-US" sz="2800" dirty="0" smtClean="0"/>
              <a:t>‘He missed an opportunity.’ (Liu 1997:94) </a:t>
            </a:r>
            <a:endParaRPr lang="en-GB" sz="2800" dirty="0"/>
          </a:p>
        </p:txBody>
      </p:sp>
      <p:sp>
        <p:nvSpPr>
          <p:cNvPr id="10" name="Rectangle 9"/>
          <p:cNvSpPr/>
          <p:nvPr/>
        </p:nvSpPr>
        <p:spPr>
          <a:xfrm>
            <a:off x="8166340" y="5300047"/>
            <a:ext cx="4025660" cy="1384995"/>
          </a:xfrm>
          <a:prstGeom prst="rect">
            <a:avLst/>
          </a:prstGeom>
        </p:spPr>
        <p:txBody>
          <a:bodyPr wrap="square">
            <a:spAutoFit/>
          </a:bodyPr>
          <a:lstStyle/>
          <a:p>
            <a:r>
              <a:rPr lang="en-US" sz="2800" dirty="0" err="1" smtClean="0"/>
              <a:t>Delimitedness</a:t>
            </a:r>
            <a:r>
              <a:rPr lang="en-US" sz="2800" dirty="0" smtClean="0"/>
              <a:t> entailed by ‘affective’/telic predicates (Ritter and Rosen 2000)</a:t>
            </a:r>
            <a:endParaRPr lang="en-GB" sz="2800" dirty="0"/>
          </a:p>
        </p:txBody>
      </p:sp>
    </p:spTree>
    <p:extLst>
      <p:ext uri="{BB962C8B-B14F-4D97-AF65-F5344CB8AC3E}">
        <p14:creationId xmlns:p14="http://schemas.microsoft.com/office/powerpoint/2010/main" val="127051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Goals and Plan</a:t>
            </a:r>
            <a:endParaRPr lang="en-GB" dirty="0"/>
          </a:p>
        </p:txBody>
      </p:sp>
      <p:sp>
        <p:nvSpPr>
          <p:cNvPr id="3" name="Content Placeholder 2"/>
          <p:cNvSpPr>
            <a:spLocks noGrp="1"/>
          </p:cNvSpPr>
          <p:nvPr>
            <p:ph idx="1"/>
          </p:nvPr>
        </p:nvSpPr>
        <p:spPr>
          <a:xfrm>
            <a:off x="838200" y="1325563"/>
            <a:ext cx="10515600" cy="4351338"/>
          </a:xfrm>
        </p:spPr>
        <p:txBody>
          <a:bodyPr/>
          <a:lstStyle/>
          <a:p>
            <a:pPr marL="0" indent="0">
              <a:buNone/>
            </a:pPr>
            <a:r>
              <a:rPr lang="en-US" dirty="0" smtClean="0"/>
              <a:t>Romance </a:t>
            </a:r>
            <a:r>
              <a:rPr lang="en-US" i="1" dirty="0" smtClean="0"/>
              <a:t>ad</a:t>
            </a:r>
            <a:r>
              <a:rPr lang="en-US" dirty="0" smtClean="0"/>
              <a:t> vs Chinese </a:t>
            </a:r>
            <a:r>
              <a:rPr lang="en-US" i="1" dirty="0" err="1" smtClean="0"/>
              <a:t>ba</a:t>
            </a:r>
            <a:r>
              <a:rPr lang="en-US" dirty="0" smtClean="0"/>
              <a:t>: universals and differences</a:t>
            </a:r>
            <a:endParaRPr lang="en-GB" dirty="0"/>
          </a:p>
        </p:txBody>
      </p:sp>
      <p:sp>
        <p:nvSpPr>
          <p:cNvPr id="4" name="Content Placeholder 2"/>
          <p:cNvSpPr txBox="1">
            <a:spLocks/>
          </p:cNvSpPr>
          <p:nvPr/>
        </p:nvSpPr>
        <p:spPr>
          <a:xfrm>
            <a:off x="838200" y="2207009"/>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Verb + AD + object (</a:t>
            </a:r>
            <a:r>
              <a:rPr lang="en-US" dirty="0" err="1" smtClean="0"/>
              <a:t>P</a:t>
            </a:r>
            <a:r>
              <a:rPr lang="en-US" sz="2000" dirty="0" err="1" smtClean="0"/>
              <a:t>allative</a:t>
            </a:r>
            <a:r>
              <a:rPr lang="en-US" dirty="0" smtClean="0"/>
              <a:t> ‘to(wards)’ &gt; K(</a:t>
            </a:r>
            <a:r>
              <a:rPr lang="en-US" dirty="0" err="1" smtClean="0"/>
              <a:t>ase</a:t>
            </a:r>
            <a:r>
              <a:rPr lang="en-US" dirty="0" smtClean="0"/>
              <a:t>)) </a:t>
            </a:r>
          </a:p>
          <a:p>
            <a:pPr marL="0" indent="0">
              <a:buFont typeface="Arial" panose="020B0604020202020204" pitchFamily="34" charset="0"/>
              <a:buNone/>
            </a:pPr>
            <a:r>
              <a:rPr lang="en-US" dirty="0" smtClean="0"/>
              <a:t>Subject BA + </a:t>
            </a:r>
            <a:r>
              <a:rPr lang="en-US" dirty="0" err="1" smtClean="0"/>
              <a:t>object</a:t>
            </a:r>
            <a:r>
              <a:rPr lang="en-US" sz="2000" dirty="0" err="1" smtClean="0"/>
              <a:t>i</a:t>
            </a:r>
            <a:r>
              <a:rPr lang="en-US" dirty="0" smtClean="0"/>
              <a:t> + V + (</a:t>
            </a:r>
            <a:r>
              <a:rPr lang="en-US" dirty="0" err="1" smtClean="0"/>
              <a:t>PRO</a:t>
            </a:r>
            <a:r>
              <a:rPr lang="en-US" sz="2000" dirty="0" err="1" smtClean="0"/>
              <a:t>i</a:t>
            </a:r>
            <a:r>
              <a:rPr lang="en-US" dirty="0" smtClean="0"/>
              <a:t>) (Verb ‘to take/hold’ &gt; Voice)</a:t>
            </a:r>
            <a:endParaRPr lang="en-US" dirty="0"/>
          </a:p>
        </p:txBody>
      </p:sp>
      <p:sp>
        <p:nvSpPr>
          <p:cNvPr id="5" name="Content Placeholder 2"/>
          <p:cNvSpPr txBox="1">
            <a:spLocks/>
          </p:cNvSpPr>
          <p:nvPr/>
        </p:nvSpPr>
        <p:spPr>
          <a:xfrm>
            <a:off x="838200" y="4618234"/>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Reanalysis (primary cause for syntactic change): </a:t>
            </a:r>
            <a:endParaRPr lang="en-GB" dirty="0"/>
          </a:p>
        </p:txBody>
      </p:sp>
      <p:sp>
        <p:nvSpPr>
          <p:cNvPr id="6" name="Content Placeholder 2"/>
          <p:cNvSpPr txBox="1">
            <a:spLocks/>
          </p:cNvSpPr>
          <p:nvPr/>
        </p:nvSpPr>
        <p:spPr>
          <a:xfrm>
            <a:off x="838200" y="176306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DOM: core principles and language-specific parameters  </a:t>
            </a:r>
            <a:endParaRPr lang="en-GB" dirty="0"/>
          </a:p>
        </p:txBody>
      </p:sp>
      <p:sp>
        <p:nvSpPr>
          <p:cNvPr id="7" name="Rectangle 6"/>
          <p:cNvSpPr/>
          <p:nvPr/>
        </p:nvSpPr>
        <p:spPr>
          <a:xfrm>
            <a:off x="838200" y="3178066"/>
            <a:ext cx="11353800" cy="523220"/>
          </a:xfrm>
          <a:prstGeom prst="rect">
            <a:avLst/>
          </a:prstGeom>
        </p:spPr>
        <p:txBody>
          <a:bodyPr wrap="square">
            <a:spAutoFit/>
          </a:bodyPr>
          <a:lstStyle/>
          <a:p>
            <a:r>
              <a:rPr lang="en-US" sz="2800" dirty="0" smtClean="0"/>
              <a:t>K and Voice entail different analogical extensions (nominal/verbal)</a:t>
            </a:r>
            <a:endParaRPr lang="en-GB" sz="2800" dirty="0"/>
          </a:p>
        </p:txBody>
      </p:sp>
      <p:sp>
        <p:nvSpPr>
          <p:cNvPr id="8" name="Rectangle 7"/>
          <p:cNvSpPr/>
          <p:nvPr/>
        </p:nvSpPr>
        <p:spPr>
          <a:xfrm>
            <a:off x="838200" y="3664127"/>
            <a:ext cx="10515600" cy="954107"/>
          </a:xfrm>
          <a:prstGeom prst="rect">
            <a:avLst/>
          </a:prstGeom>
        </p:spPr>
        <p:txBody>
          <a:bodyPr wrap="square">
            <a:spAutoFit/>
          </a:bodyPr>
          <a:lstStyle/>
          <a:p>
            <a:r>
              <a:rPr lang="en-US" sz="2800" dirty="0" smtClean="0"/>
              <a:t>Analogy is the result of reanalysis (Lightfoot’s catastrophe) (Hopper and </a:t>
            </a:r>
            <a:r>
              <a:rPr lang="en-US" sz="2800" dirty="0" err="1" smtClean="0"/>
              <a:t>Traugott</a:t>
            </a:r>
            <a:r>
              <a:rPr lang="en-US" sz="2800" dirty="0" smtClean="0"/>
              <a:t> 1993, 2003; Vincent and van </a:t>
            </a:r>
            <a:r>
              <a:rPr lang="en-US" sz="2800" dirty="0" err="1" smtClean="0"/>
              <a:t>Kemenade</a:t>
            </a:r>
            <a:r>
              <a:rPr lang="en-US" sz="2800" dirty="0"/>
              <a:t> </a:t>
            </a:r>
            <a:r>
              <a:rPr lang="en-US" sz="2800" dirty="0" smtClean="0"/>
              <a:t>1997)</a:t>
            </a:r>
            <a:endParaRPr lang="en-GB" sz="2800" dirty="0"/>
          </a:p>
        </p:txBody>
      </p:sp>
      <p:sp>
        <p:nvSpPr>
          <p:cNvPr id="9" name="Rectangle 8"/>
          <p:cNvSpPr/>
          <p:nvPr/>
        </p:nvSpPr>
        <p:spPr>
          <a:xfrm>
            <a:off x="838200" y="5030570"/>
            <a:ext cx="11353800" cy="523220"/>
          </a:xfrm>
          <a:prstGeom prst="rect">
            <a:avLst/>
          </a:prstGeom>
        </p:spPr>
        <p:txBody>
          <a:bodyPr wrap="square">
            <a:spAutoFit/>
          </a:bodyPr>
          <a:lstStyle/>
          <a:p>
            <a:r>
              <a:rPr lang="en-US" sz="2800" dirty="0" smtClean="0"/>
              <a:t>P &gt; K vs V &gt; Voice</a:t>
            </a:r>
            <a:endParaRPr lang="en-GB" sz="2800" dirty="0"/>
          </a:p>
        </p:txBody>
      </p:sp>
      <p:sp>
        <p:nvSpPr>
          <p:cNvPr id="10" name="Rectangle 9"/>
          <p:cNvSpPr/>
          <p:nvPr/>
        </p:nvSpPr>
        <p:spPr>
          <a:xfrm>
            <a:off x="838200" y="5591183"/>
            <a:ext cx="7834745" cy="523220"/>
          </a:xfrm>
          <a:prstGeom prst="rect">
            <a:avLst/>
          </a:prstGeom>
        </p:spPr>
        <p:txBody>
          <a:bodyPr wrap="square">
            <a:spAutoFit/>
          </a:bodyPr>
          <a:lstStyle/>
          <a:p>
            <a:r>
              <a:rPr lang="en-US" altLang="zh-CN" sz="2800" dirty="0" smtClean="0"/>
              <a:t>Actuation of DOM-formation</a:t>
            </a:r>
            <a:endParaRPr lang="en-US" altLang="zh-TW" sz="2800" dirty="0"/>
          </a:p>
        </p:txBody>
      </p:sp>
    </p:spTree>
    <p:extLst>
      <p:ext uri="{BB962C8B-B14F-4D97-AF65-F5344CB8AC3E}">
        <p14:creationId xmlns:p14="http://schemas.microsoft.com/office/powerpoint/2010/main" val="283389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What is Differential Object Marking (DOM)? </a:t>
            </a:r>
            <a:endParaRPr lang="en-GB" dirty="0"/>
          </a:p>
        </p:txBody>
      </p:sp>
      <p:sp>
        <p:nvSpPr>
          <p:cNvPr id="3" name="Content Placeholder 2"/>
          <p:cNvSpPr>
            <a:spLocks noGrp="1"/>
          </p:cNvSpPr>
          <p:nvPr>
            <p:ph idx="1"/>
          </p:nvPr>
        </p:nvSpPr>
        <p:spPr>
          <a:xfrm>
            <a:off x="-1" y="1325563"/>
            <a:ext cx="12192000" cy="4351338"/>
          </a:xfrm>
        </p:spPr>
        <p:txBody>
          <a:bodyPr/>
          <a:lstStyle/>
          <a:p>
            <a:pPr marL="0" indent="0">
              <a:buNone/>
            </a:pPr>
            <a:r>
              <a:rPr lang="en-US" dirty="0" err="1" smtClean="0"/>
              <a:t>Serzant</a:t>
            </a:r>
            <a:r>
              <a:rPr lang="en-US" dirty="0" smtClean="0"/>
              <a:t> and </a:t>
            </a:r>
            <a:r>
              <a:rPr lang="en-US" dirty="0" err="1" smtClean="0"/>
              <a:t>Witzlack</a:t>
            </a:r>
            <a:r>
              <a:rPr lang="en-US" dirty="0" smtClean="0"/>
              <a:t> (S&amp;W) (2018): </a:t>
            </a:r>
            <a:r>
              <a:rPr lang="en-US" i="1" dirty="0" err="1" smtClean="0"/>
              <a:t>Diachrony</a:t>
            </a:r>
            <a:r>
              <a:rPr lang="en-US" i="1" dirty="0" smtClean="0"/>
              <a:t> of Differential Argument Marking </a:t>
            </a:r>
            <a:endParaRPr lang="en-GB" i="1" dirty="0"/>
          </a:p>
        </p:txBody>
      </p:sp>
      <p:sp>
        <p:nvSpPr>
          <p:cNvPr id="4" name="Content Placeholder 2"/>
          <p:cNvSpPr txBox="1">
            <a:spLocks/>
          </p:cNvSpPr>
          <p:nvPr/>
        </p:nvSpPr>
        <p:spPr>
          <a:xfrm>
            <a:off x="0" y="1799696"/>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i="1" dirty="0"/>
          </a:p>
        </p:txBody>
      </p:sp>
      <p:sp>
        <p:nvSpPr>
          <p:cNvPr id="5" name="Content Placeholder 2"/>
          <p:cNvSpPr txBox="1">
            <a:spLocks/>
          </p:cNvSpPr>
          <p:nvPr/>
        </p:nvSpPr>
        <p:spPr>
          <a:xfrm>
            <a:off x="0" y="1799696"/>
            <a:ext cx="12192000" cy="32967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Broad definition of Differential Argument Marking (DAM): </a:t>
            </a:r>
          </a:p>
          <a:p>
            <a:pPr marL="0" indent="0">
              <a:buFont typeface="Arial" panose="020B0604020202020204" pitchFamily="34" charset="0"/>
              <a:buNone/>
            </a:pPr>
            <a:r>
              <a:rPr lang="en-US" dirty="0" smtClean="0"/>
              <a:t>‘Any kind of situation where an argument (object) of a predicate (verb) bearing the same generalized semantic argument role (grammatical relation) may be coded in different ways, depending on factors other than the argument role itself, and which is not licensed by diathesis alternations.’ (my brackets) (S&amp;W 2017:3)</a:t>
            </a:r>
            <a:endParaRPr lang="en-GB" dirty="0"/>
          </a:p>
        </p:txBody>
      </p:sp>
      <p:sp>
        <p:nvSpPr>
          <p:cNvPr id="6" name="Content Placeholder 2"/>
          <p:cNvSpPr txBox="1">
            <a:spLocks/>
          </p:cNvSpPr>
          <p:nvPr/>
        </p:nvSpPr>
        <p:spPr>
          <a:xfrm>
            <a:off x="3220886" y="4464891"/>
            <a:ext cx="5750226" cy="150225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Minimal Pairs of Objects</a:t>
            </a:r>
          </a:p>
          <a:p>
            <a:pPr marL="0" indent="0">
              <a:buFont typeface="Arial" panose="020B0604020202020204" pitchFamily="34" charset="0"/>
              <a:buNone/>
            </a:pPr>
            <a:r>
              <a:rPr lang="en-US" dirty="0" smtClean="0"/>
              <a:t>Determined by factors mentioned before (e.g. </a:t>
            </a:r>
            <a:r>
              <a:rPr lang="en-US" dirty="0" err="1" smtClean="0"/>
              <a:t>animacy</a:t>
            </a:r>
            <a:r>
              <a:rPr lang="en-US" dirty="0" smtClean="0"/>
              <a:t>/</a:t>
            </a:r>
            <a:r>
              <a:rPr lang="en-US" dirty="0" err="1" smtClean="0"/>
              <a:t>referentiality</a:t>
            </a:r>
            <a:r>
              <a:rPr lang="en-US" dirty="0" smtClean="0"/>
              <a:t>, affectedness/transitivity) </a:t>
            </a:r>
            <a:endParaRPr lang="en-GB" dirty="0"/>
          </a:p>
        </p:txBody>
      </p:sp>
    </p:spTree>
    <p:extLst>
      <p:ext uri="{BB962C8B-B14F-4D97-AF65-F5344CB8AC3E}">
        <p14:creationId xmlns:p14="http://schemas.microsoft.com/office/powerpoint/2010/main" val="98660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3395"/>
            <a:ext cx="10515600" cy="1325563"/>
          </a:xfrm>
        </p:spPr>
        <p:txBody>
          <a:bodyPr/>
          <a:lstStyle/>
          <a:p>
            <a:r>
              <a:rPr lang="en-US" dirty="0" smtClean="0"/>
              <a:t>Differential Object Marking </a:t>
            </a:r>
            <a:r>
              <a:rPr lang="en-US" dirty="0"/>
              <a:t>F</a:t>
            </a:r>
            <a:r>
              <a:rPr lang="en-US" dirty="0" smtClean="0"/>
              <a:t>actors (nominal)</a:t>
            </a:r>
            <a:endParaRPr lang="en-GB" dirty="0"/>
          </a:p>
        </p:txBody>
      </p:sp>
      <p:sp>
        <p:nvSpPr>
          <p:cNvPr id="4" name="Content Placeholder 2"/>
          <p:cNvSpPr txBox="1">
            <a:spLocks/>
          </p:cNvSpPr>
          <p:nvPr/>
        </p:nvSpPr>
        <p:spPr>
          <a:xfrm>
            <a:off x="8873365" y="1159265"/>
            <a:ext cx="373773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Cognitive factors interface with syntax</a:t>
            </a:r>
            <a:endParaRPr lang="en-GB" dirty="0"/>
          </a:p>
        </p:txBody>
      </p:sp>
      <p:sp>
        <p:nvSpPr>
          <p:cNvPr id="6" name="Content Placeholder 2"/>
          <p:cNvSpPr txBox="1">
            <a:spLocks/>
          </p:cNvSpPr>
          <p:nvPr/>
        </p:nvSpPr>
        <p:spPr>
          <a:xfrm>
            <a:off x="-1" y="118571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S&amp;W (2018): nominal (argument) and verbal (predicate) </a:t>
            </a:r>
          </a:p>
          <a:p>
            <a:pPr marL="0" indent="0">
              <a:buFont typeface="Arial" panose="020B0604020202020204" pitchFamily="34" charset="0"/>
              <a:buNone/>
            </a:pPr>
            <a:r>
              <a:rPr lang="en-US" dirty="0" smtClean="0"/>
              <a:t>factors of DOM</a:t>
            </a:r>
            <a:endParaRPr lang="en-GB" dirty="0"/>
          </a:p>
        </p:txBody>
      </p:sp>
      <p:sp>
        <p:nvSpPr>
          <p:cNvPr id="7" name="Content Placeholder 2"/>
          <p:cNvSpPr txBox="1">
            <a:spLocks/>
          </p:cNvSpPr>
          <p:nvPr/>
        </p:nvSpPr>
        <p:spPr>
          <a:xfrm>
            <a:off x="4472378" y="6273644"/>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DOM-factors are typologically robust. </a:t>
            </a:r>
            <a:endParaRPr lang="en-GB" dirty="0"/>
          </a:p>
        </p:txBody>
      </p:sp>
      <p:sp>
        <p:nvSpPr>
          <p:cNvPr id="8" name="Content Placeholder 2"/>
          <p:cNvSpPr txBox="1">
            <a:spLocks/>
          </p:cNvSpPr>
          <p:nvPr/>
        </p:nvSpPr>
        <p:spPr>
          <a:xfrm>
            <a:off x="838200" y="4834566"/>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1</a:t>
            </a:r>
            <a:r>
              <a:rPr lang="en-US" baseline="30000" dirty="0" smtClean="0"/>
              <a:t>st</a:t>
            </a:r>
            <a:r>
              <a:rPr lang="en-US" dirty="0" smtClean="0"/>
              <a:t> Person Pronoun &gt; 2</a:t>
            </a:r>
            <a:r>
              <a:rPr lang="en-US" baseline="30000" dirty="0" smtClean="0"/>
              <a:t>nd</a:t>
            </a:r>
            <a:r>
              <a:rPr lang="en-US" dirty="0" smtClean="0"/>
              <a:t> Person Pronoun &gt; 3</a:t>
            </a:r>
            <a:r>
              <a:rPr lang="en-US" baseline="30000" dirty="0" smtClean="0"/>
              <a:t>rd</a:t>
            </a:r>
            <a:r>
              <a:rPr lang="en-US" dirty="0" smtClean="0"/>
              <a:t> Person Pronoun &gt; Proper Nouns &gt; Human Common Nouns &gt; Animate Common Nouns &gt; Inanimate Common Nouns (Dixon 1979; Lazard 1984; </a:t>
            </a:r>
            <a:r>
              <a:rPr lang="en-US" dirty="0" err="1" smtClean="0"/>
              <a:t>Heusinger</a:t>
            </a:r>
            <a:r>
              <a:rPr lang="en-US" dirty="0" smtClean="0"/>
              <a:t> 2003; </a:t>
            </a:r>
            <a:r>
              <a:rPr lang="en-US" dirty="0" err="1" smtClean="0"/>
              <a:t>Laca</a:t>
            </a:r>
            <a:r>
              <a:rPr lang="en-US" dirty="0" smtClean="0"/>
              <a:t> 2006)</a:t>
            </a:r>
            <a:endParaRPr lang="en-GB" dirty="0"/>
          </a:p>
        </p:txBody>
      </p:sp>
      <p:sp>
        <p:nvSpPr>
          <p:cNvPr id="10" name="Content Placeholder 2"/>
          <p:cNvSpPr txBox="1">
            <a:spLocks/>
          </p:cNvSpPr>
          <p:nvPr/>
        </p:nvSpPr>
        <p:spPr>
          <a:xfrm>
            <a:off x="820821" y="1922306"/>
            <a:ext cx="1137117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Human &gt; Animate &gt; Inanimate (Silverstein 1976; </a:t>
            </a:r>
            <a:r>
              <a:rPr lang="en-US" dirty="0" err="1" smtClean="0"/>
              <a:t>Aisssen</a:t>
            </a:r>
            <a:r>
              <a:rPr lang="en-US" dirty="0" smtClean="0"/>
              <a:t> 2003; Croft 2003)</a:t>
            </a:r>
            <a:endParaRPr lang="en-GB" dirty="0"/>
          </a:p>
        </p:txBody>
      </p:sp>
      <p:sp>
        <p:nvSpPr>
          <p:cNvPr id="11" name="Rectangle 10"/>
          <p:cNvSpPr/>
          <p:nvPr/>
        </p:nvSpPr>
        <p:spPr>
          <a:xfrm>
            <a:off x="838198" y="2448370"/>
            <a:ext cx="11353801" cy="954107"/>
          </a:xfrm>
          <a:prstGeom prst="rect">
            <a:avLst/>
          </a:prstGeom>
        </p:spPr>
        <p:txBody>
          <a:bodyPr wrap="square">
            <a:spAutoFit/>
          </a:bodyPr>
          <a:lstStyle/>
          <a:p>
            <a:r>
              <a:rPr lang="en-US" sz="2800" dirty="0" smtClean="0"/>
              <a:t>Personal Pronoun &gt; Proper Name &gt; Definite NP &gt; Indefinite Specific NP &gt; Non-specific NP (Lazard 1984; </a:t>
            </a:r>
            <a:r>
              <a:rPr lang="en-US" altLang="zh-CN" sz="2800" dirty="0" err="1" smtClean="0"/>
              <a:t>Aissen</a:t>
            </a:r>
            <a:r>
              <a:rPr lang="en-US" altLang="zh-CN" sz="2800" dirty="0" smtClean="0"/>
              <a:t> 2003; Croft 2003)</a:t>
            </a:r>
            <a:endParaRPr lang="en-GB" sz="2800" dirty="0"/>
          </a:p>
        </p:txBody>
      </p:sp>
      <p:sp>
        <p:nvSpPr>
          <p:cNvPr id="12" name="Rectangle 11"/>
          <p:cNvSpPr/>
          <p:nvPr/>
        </p:nvSpPr>
        <p:spPr>
          <a:xfrm>
            <a:off x="838197" y="3362567"/>
            <a:ext cx="11353802" cy="1384995"/>
          </a:xfrm>
          <a:prstGeom prst="rect">
            <a:avLst/>
          </a:prstGeom>
        </p:spPr>
        <p:txBody>
          <a:bodyPr wrap="square">
            <a:spAutoFit/>
          </a:bodyPr>
          <a:lstStyle/>
          <a:p>
            <a:r>
              <a:rPr lang="en-US" sz="2800" dirty="0" smtClean="0"/>
              <a:t>1</a:t>
            </a:r>
            <a:r>
              <a:rPr lang="en-US" sz="2800" baseline="30000" dirty="0" smtClean="0"/>
              <a:t>st</a:t>
            </a:r>
            <a:r>
              <a:rPr lang="en-US" sz="2800" dirty="0" smtClean="0"/>
              <a:t> Person &gt; 2</a:t>
            </a:r>
            <a:r>
              <a:rPr lang="en-US" sz="2800" baseline="30000" dirty="0" smtClean="0"/>
              <a:t>nd</a:t>
            </a:r>
            <a:r>
              <a:rPr lang="en-US" sz="2800" dirty="0" smtClean="0"/>
              <a:t> Person &gt; 3</a:t>
            </a:r>
            <a:r>
              <a:rPr lang="en-US" sz="2800" baseline="30000" dirty="0" smtClean="0"/>
              <a:t>rd</a:t>
            </a:r>
            <a:r>
              <a:rPr lang="en-US" sz="2800" dirty="0" smtClean="0"/>
              <a:t> Person </a:t>
            </a:r>
          </a:p>
          <a:p>
            <a:r>
              <a:rPr lang="en-US" sz="2800" dirty="0" smtClean="0"/>
              <a:t>Singular &gt; Dual &gt; Plural </a:t>
            </a:r>
          </a:p>
          <a:p>
            <a:r>
              <a:rPr lang="en-US" sz="2800" dirty="0" smtClean="0"/>
              <a:t>Pronouns &gt; Proper Names &gt; Common Nouns</a:t>
            </a:r>
            <a:endParaRPr lang="en-GB" sz="2800" dirty="0"/>
          </a:p>
        </p:txBody>
      </p:sp>
    </p:spTree>
    <p:extLst>
      <p:ext uri="{BB962C8B-B14F-4D97-AF65-F5344CB8AC3E}">
        <p14:creationId xmlns:p14="http://schemas.microsoft.com/office/powerpoint/2010/main" val="136444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Different Object Marking Factors (verbal)</a:t>
            </a:r>
            <a:endParaRPr lang="en-GB" dirty="0"/>
          </a:p>
        </p:txBody>
      </p:sp>
      <p:sp>
        <p:nvSpPr>
          <p:cNvPr id="3" name="Content Placeholder 2"/>
          <p:cNvSpPr>
            <a:spLocks noGrp="1"/>
          </p:cNvSpPr>
          <p:nvPr>
            <p:ph idx="1"/>
          </p:nvPr>
        </p:nvSpPr>
        <p:spPr>
          <a:xfrm>
            <a:off x="-8471" y="1067413"/>
            <a:ext cx="12192000" cy="4351338"/>
          </a:xfrm>
        </p:spPr>
        <p:txBody>
          <a:bodyPr/>
          <a:lstStyle/>
          <a:p>
            <a:pPr marL="0" indent="0">
              <a:buNone/>
            </a:pPr>
            <a:r>
              <a:rPr lang="en-GB" dirty="0" smtClean="0"/>
              <a:t> ‘Affectedness’ (transitivity): </a:t>
            </a:r>
            <a:endParaRPr lang="en-GB" dirty="0"/>
          </a:p>
        </p:txBody>
      </p:sp>
      <p:sp>
        <p:nvSpPr>
          <p:cNvPr id="4" name="Content Placeholder 2"/>
          <p:cNvSpPr txBox="1">
            <a:spLocks/>
          </p:cNvSpPr>
          <p:nvPr/>
        </p:nvSpPr>
        <p:spPr>
          <a:xfrm>
            <a:off x="-8471" y="1548333"/>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err="1" smtClean="0"/>
              <a:t>Vendler’s</a:t>
            </a:r>
            <a:r>
              <a:rPr lang="en-GB" dirty="0" smtClean="0"/>
              <a:t> four-way classification (</a:t>
            </a:r>
            <a:r>
              <a:rPr lang="en-GB" dirty="0" err="1" smtClean="0"/>
              <a:t>cf</a:t>
            </a:r>
            <a:r>
              <a:rPr lang="en-GB" dirty="0" smtClean="0"/>
              <a:t> </a:t>
            </a:r>
            <a:r>
              <a:rPr lang="en-GB" dirty="0" err="1" smtClean="0"/>
              <a:t>Dowty</a:t>
            </a:r>
            <a:r>
              <a:rPr lang="en-GB" dirty="0" smtClean="0"/>
              <a:t> 1979; van </a:t>
            </a:r>
            <a:r>
              <a:rPr lang="en-GB" dirty="0" err="1" smtClean="0"/>
              <a:t>Valin</a:t>
            </a:r>
            <a:r>
              <a:rPr lang="en-GB" dirty="0" smtClean="0"/>
              <a:t> 1995</a:t>
            </a:r>
            <a:r>
              <a:rPr lang="en-US" dirty="0"/>
              <a:t>)</a:t>
            </a:r>
            <a:r>
              <a:rPr lang="en-GB" dirty="0" smtClean="0"/>
              <a:t>: </a:t>
            </a:r>
            <a:endParaRPr lang="en-GB" dirty="0"/>
          </a:p>
        </p:txBody>
      </p:sp>
      <p:sp>
        <p:nvSpPr>
          <p:cNvPr id="6" name="Content Placeholder 2"/>
          <p:cNvSpPr txBox="1">
            <a:spLocks/>
          </p:cNvSpPr>
          <p:nvPr/>
        </p:nvSpPr>
        <p:spPr>
          <a:xfrm>
            <a:off x="-8471" y="2048113"/>
            <a:ext cx="10515600" cy="198553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err="1" smtClean="0"/>
              <a:t>Stative</a:t>
            </a:r>
            <a:endParaRPr lang="en-US" dirty="0" smtClean="0"/>
          </a:p>
          <a:p>
            <a:pPr marL="0" indent="0">
              <a:buFont typeface="Arial" panose="020B0604020202020204" pitchFamily="34" charset="0"/>
              <a:buNone/>
            </a:pPr>
            <a:r>
              <a:rPr lang="en-US" dirty="0" smtClean="0"/>
              <a:t>Activity</a:t>
            </a:r>
          </a:p>
          <a:p>
            <a:pPr marL="0" indent="0">
              <a:buFont typeface="Arial" panose="020B0604020202020204" pitchFamily="34" charset="0"/>
              <a:buNone/>
            </a:pPr>
            <a:r>
              <a:rPr lang="en-US" dirty="0" smtClean="0"/>
              <a:t>Achievement </a:t>
            </a:r>
          </a:p>
          <a:p>
            <a:pPr marL="0" indent="0">
              <a:buFont typeface="Arial" panose="020B0604020202020204" pitchFamily="34" charset="0"/>
              <a:buNone/>
            </a:pPr>
            <a:r>
              <a:rPr lang="en-US" dirty="0" smtClean="0"/>
              <a:t>Accomplishment</a:t>
            </a:r>
            <a:endParaRPr lang="en-GB" dirty="0"/>
          </a:p>
        </p:txBody>
      </p:sp>
      <p:sp>
        <p:nvSpPr>
          <p:cNvPr id="10" name="Content Placeholder 2"/>
          <p:cNvSpPr txBox="1">
            <a:spLocks/>
          </p:cNvSpPr>
          <p:nvPr/>
        </p:nvSpPr>
        <p:spPr>
          <a:xfrm>
            <a:off x="39929" y="4066241"/>
            <a:ext cx="12073467" cy="22474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BECOME (transitivity) &gt; ‘affectedness’ in the internal argument (DOM)  </a:t>
            </a:r>
            <a:endParaRPr lang="en-GB" dirty="0"/>
          </a:p>
        </p:txBody>
      </p:sp>
      <p:sp>
        <p:nvSpPr>
          <p:cNvPr id="12" name="Content Placeholder 2"/>
          <p:cNvSpPr txBox="1">
            <a:spLocks/>
          </p:cNvSpPr>
          <p:nvPr/>
        </p:nvSpPr>
        <p:spPr>
          <a:xfrm>
            <a:off x="2675463" y="2048112"/>
            <a:ext cx="10515600" cy="198553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[BE]</a:t>
            </a:r>
          </a:p>
          <a:p>
            <a:pPr marL="0" indent="0">
              <a:buFont typeface="Arial" panose="020B0604020202020204" pitchFamily="34" charset="0"/>
              <a:buNone/>
            </a:pPr>
            <a:r>
              <a:rPr lang="en-US" dirty="0" smtClean="0"/>
              <a:t>[DO]</a:t>
            </a:r>
          </a:p>
          <a:p>
            <a:pPr marL="0" indent="0">
              <a:buFont typeface="Arial" panose="020B0604020202020204" pitchFamily="34" charset="0"/>
              <a:buNone/>
            </a:pPr>
            <a:r>
              <a:rPr lang="en-US" dirty="0" smtClean="0"/>
              <a:t>[BECOME]</a:t>
            </a:r>
          </a:p>
          <a:p>
            <a:pPr marL="0" indent="0">
              <a:buFont typeface="Arial" panose="020B0604020202020204" pitchFamily="34" charset="0"/>
              <a:buNone/>
            </a:pPr>
            <a:r>
              <a:rPr lang="en-US" dirty="0" smtClean="0"/>
              <a:t>[CAUSE [BECOME]] </a:t>
            </a:r>
            <a:endParaRPr lang="en-GB" dirty="0"/>
          </a:p>
        </p:txBody>
      </p:sp>
    </p:spTree>
    <p:extLst>
      <p:ext uri="{BB962C8B-B14F-4D97-AF65-F5344CB8AC3E}">
        <p14:creationId xmlns:p14="http://schemas.microsoft.com/office/powerpoint/2010/main" val="328452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2051</TotalTime>
  <Words>2098</Words>
  <Application>Microsoft Office PowerPoint</Application>
  <PresentationFormat>Widescreen</PresentationFormat>
  <Paragraphs>195</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新細明體</vt:lpstr>
      <vt:lpstr>等线</vt:lpstr>
      <vt:lpstr>等线 Light</vt:lpstr>
      <vt:lpstr>Arial</vt:lpstr>
      <vt:lpstr>Calibri</vt:lpstr>
      <vt:lpstr>Calibri Light</vt:lpstr>
      <vt:lpstr>Office Theme</vt:lpstr>
      <vt:lpstr>Differential Object Marking and Event Structure: Perspectives from Romance and Chinese</vt:lpstr>
      <vt:lpstr>Intro: Why Romance and Chinese? </vt:lpstr>
      <vt:lpstr>Romance vs Chinese (universal similarities)</vt:lpstr>
      <vt:lpstr>Romance vs Chinese (parametric differences)</vt:lpstr>
      <vt:lpstr>Romance vs Chinese (nominal vs verbal)</vt:lpstr>
      <vt:lpstr>Goals and Plan</vt:lpstr>
      <vt:lpstr>What is Differential Object Marking (DOM)? </vt:lpstr>
      <vt:lpstr>Differential Object Marking Factors (nominal)</vt:lpstr>
      <vt:lpstr>Different Object Marking Factors (verbal)</vt:lpstr>
      <vt:lpstr>Differential Object Marking Factors (nominal/verbal)</vt:lpstr>
      <vt:lpstr>Romance ad </vt:lpstr>
      <vt:lpstr>Plautus (3rd century BC)</vt:lpstr>
      <vt:lpstr>Christian/Medieval Latin</vt:lpstr>
      <vt:lpstr>Latin/proto-Romance formation of DOM (ad)</vt:lpstr>
      <vt:lpstr>Chinese ba (把) / jiang (將)</vt:lpstr>
      <vt:lpstr>Diachronic formation of Chinese ba/jiang</vt:lpstr>
      <vt:lpstr>Formation of Chinese ba/jiang </vt:lpstr>
      <vt:lpstr>Romance DOM vs Chinese DOM</vt:lpstr>
      <vt:lpstr>Conclusions: </vt:lpstr>
      <vt:lpstr>Acknowledgements and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Differential Object Marking and Event Structure: Perspectives from Romance and Chinese</dc:title>
  <dc:creator>Keith Tse</dc:creator>
  <cp:lastModifiedBy>Keith Tse</cp:lastModifiedBy>
  <cp:revision>37</cp:revision>
  <dcterms:created xsi:type="dcterms:W3CDTF">2020-09-14T17:11:19Z</dcterms:created>
  <dcterms:modified xsi:type="dcterms:W3CDTF">2020-10-08T02:51:35Z</dcterms:modified>
</cp:coreProperties>
</file>