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9" r:id="rId13"/>
    <p:sldId id="267" r:id="rId14"/>
    <p:sldId id="270" r:id="rId15"/>
  </p:sldIdLst>
  <p:sldSz cx="12192000" cy="6858000"/>
  <p:notesSz cx="6858000" cy="9144000"/>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6" d="100"/>
          <a:sy n="56" d="100"/>
        </p:scale>
        <p:origin x="730"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7CF32-C1FA-4451-8A4B-FD21D2E830A1}"/>
              </a:ext>
            </a:extLst>
          </p:cNvPr>
          <p:cNvSpPr>
            <a:spLocks noGrp="1"/>
          </p:cNvSpPr>
          <p:nvPr>
            <p:ph type="ctrTitle"/>
          </p:nvPr>
        </p:nvSpPr>
        <p:spPr>
          <a:xfrm>
            <a:off x="1524000" y="1122363"/>
            <a:ext cx="9144000" cy="2387600"/>
          </a:xfrm>
        </p:spPr>
        <p:txBody>
          <a:bodyPr anchor="b"/>
          <a:lstStyle>
            <a:lvl1pPr algn="ctr">
              <a:defRPr sz="6000"/>
            </a:lvl1pPr>
          </a:lstStyle>
          <a:p>
            <a:r>
              <a:rPr lang="en-US" altLang="zh-HK"/>
              <a:t>Click to edit Master title style</a:t>
            </a:r>
            <a:endParaRPr lang="zh-HK" altLang="en-US"/>
          </a:p>
        </p:txBody>
      </p:sp>
      <p:sp>
        <p:nvSpPr>
          <p:cNvPr id="3" name="Subtitle 2">
            <a:extLst>
              <a:ext uri="{FF2B5EF4-FFF2-40B4-BE49-F238E27FC236}">
                <a16:creationId xmlns:a16="http://schemas.microsoft.com/office/drawing/2014/main" id="{E3261A23-9418-44F6-A52D-0C758D25CF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HK"/>
              <a:t>Click to edit Master subtitle style</a:t>
            </a:r>
            <a:endParaRPr lang="zh-HK" altLang="en-US"/>
          </a:p>
        </p:txBody>
      </p:sp>
      <p:sp>
        <p:nvSpPr>
          <p:cNvPr id="4" name="Date Placeholder 3">
            <a:extLst>
              <a:ext uri="{FF2B5EF4-FFF2-40B4-BE49-F238E27FC236}">
                <a16:creationId xmlns:a16="http://schemas.microsoft.com/office/drawing/2014/main" id="{1E4608F0-AF29-4887-A588-C25F2AC65E39}"/>
              </a:ext>
            </a:extLst>
          </p:cNvPr>
          <p:cNvSpPr>
            <a:spLocks noGrp="1"/>
          </p:cNvSpPr>
          <p:nvPr>
            <p:ph type="dt" sz="half" idx="10"/>
          </p:nvPr>
        </p:nvSpPr>
        <p:spPr/>
        <p:txBody>
          <a:bodyPr/>
          <a:lstStyle/>
          <a:p>
            <a:fld id="{CE3D823E-2595-4837-871D-040BB6493F87}" type="datetimeFigureOut">
              <a:rPr lang="zh-HK" altLang="en-US" smtClean="0"/>
              <a:t>25/4/2018</a:t>
            </a:fld>
            <a:endParaRPr lang="zh-HK" altLang="en-US"/>
          </a:p>
        </p:txBody>
      </p:sp>
      <p:sp>
        <p:nvSpPr>
          <p:cNvPr id="5" name="Footer Placeholder 4">
            <a:extLst>
              <a:ext uri="{FF2B5EF4-FFF2-40B4-BE49-F238E27FC236}">
                <a16:creationId xmlns:a16="http://schemas.microsoft.com/office/drawing/2014/main" id="{ECF39B28-DAFE-4A11-A2BC-EF340E6B5F36}"/>
              </a:ext>
            </a:extLst>
          </p:cNvPr>
          <p:cNvSpPr>
            <a:spLocks noGrp="1"/>
          </p:cNvSpPr>
          <p:nvPr>
            <p:ph type="ftr" sz="quarter" idx="11"/>
          </p:nvPr>
        </p:nvSpPr>
        <p:spPr/>
        <p:txBody>
          <a:bodyPr/>
          <a:lstStyle/>
          <a:p>
            <a:endParaRPr lang="zh-HK" altLang="en-US"/>
          </a:p>
        </p:txBody>
      </p:sp>
      <p:sp>
        <p:nvSpPr>
          <p:cNvPr id="6" name="Slide Number Placeholder 5">
            <a:extLst>
              <a:ext uri="{FF2B5EF4-FFF2-40B4-BE49-F238E27FC236}">
                <a16:creationId xmlns:a16="http://schemas.microsoft.com/office/drawing/2014/main" id="{ADAB2E89-B1CE-406D-A1FE-251BA77EF4C9}"/>
              </a:ext>
            </a:extLst>
          </p:cNvPr>
          <p:cNvSpPr>
            <a:spLocks noGrp="1"/>
          </p:cNvSpPr>
          <p:nvPr>
            <p:ph type="sldNum" sz="quarter" idx="12"/>
          </p:nvPr>
        </p:nvSpPr>
        <p:spPr/>
        <p:txBody>
          <a:bodyPr/>
          <a:lstStyle/>
          <a:p>
            <a:fld id="{9657B401-4E5A-403C-A690-9141E64FA11E}" type="slidenum">
              <a:rPr lang="zh-HK" altLang="en-US" smtClean="0"/>
              <a:t>‹#›</a:t>
            </a:fld>
            <a:endParaRPr lang="zh-HK" altLang="en-US"/>
          </a:p>
        </p:txBody>
      </p:sp>
    </p:spTree>
    <p:extLst>
      <p:ext uri="{BB962C8B-B14F-4D97-AF65-F5344CB8AC3E}">
        <p14:creationId xmlns:p14="http://schemas.microsoft.com/office/powerpoint/2010/main" val="2626536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0542C-05DC-4705-B2EF-34238723D966}"/>
              </a:ext>
            </a:extLst>
          </p:cNvPr>
          <p:cNvSpPr>
            <a:spLocks noGrp="1"/>
          </p:cNvSpPr>
          <p:nvPr>
            <p:ph type="title"/>
          </p:nvPr>
        </p:nvSpPr>
        <p:spPr/>
        <p:txBody>
          <a:bodyPr/>
          <a:lstStyle/>
          <a:p>
            <a:r>
              <a:rPr lang="en-US" altLang="zh-HK"/>
              <a:t>Click to edit Master title style</a:t>
            </a:r>
            <a:endParaRPr lang="zh-HK" altLang="en-US"/>
          </a:p>
        </p:txBody>
      </p:sp>
      <p:sp>
        <p:nvSpPr>
          <p:cNvPr id="3" name="Vertical Text Placeholder 2">
            <a:extLst>
              <a:ext uri="{FF2B5EF4-FFF2-40B4-BE49-F238E27FC236}">
                <a16:creationId xmlns:a16="http://schemas.microsoft.com/office/drawing/2014/main" id="{4F2588FD-0F72-4260-9205-5130F6F1F584}"/>
              </a:ext>
            </a:extLst>
          </p:cNvPr>
          <p:cNvSpPr>
            <a:spLocks noGrp="1"/>
          </p:cNvSpPr>
          <p:nvPr>
            <p:ph type="body" orient="vert" idx="1"/>
          </p:nvPr>
        </p:nvSpPr>
        <p:spPr/>
        <p:txBody>
          <a:bodyPr vert="eaVert"/>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4" name="Date Placeholder 3">
            <a:extLst>
              <a:ext uri="{FF2B5EF4-FFF2-40B4-BE49-F238E27FC236}">
                <a16:creationId xmlns:a16="http://schemas.microsoft.com/office/drawing/2014/main" id="{95C5D9D8-25B6-4186-9A9C-8655EE0DF8EF}"/>
              </a:ext>
            </a:extLst>
          </p:cNvPr>
          <p:cNvSpPr>
            <a:spLocks noGrp="1"/>
          </p:cNvSpPr>
          <p:nvPr>
            <p:ph type="dt" sz="half" idx="10"/>
          </p:nvPr>
        </p:nvSpPr>
        <p:spPr/>
        <p:txBody>
          <a:bodyPr/>
          <a:lstStyle/>
          <a:p>
            <a:fld id="{CE3D823E-2595-4837-871D-040BB6493F87}" type="datetimeFigureOut">
              <a:rPr lang="zh-HK" altLang="en-US" smtClean="0"/>
              <a:t>25/4/2018</a:t>
            </a:fld>
            <a:endParaRPr lang="zh-HK" altLang="en-US"/>
          </a:p>
        </p:txBody>
      </p:sp>
      <p:sp>
        <p:nvSpPr>
          <p:cNvPr id="5" name="Footer Placeholder 4">
            <a:extLst>
              <a:ext uri="{FF2B5EF4-FFF2-40B4-BE49-F238E27FC236}">
                <a16:creationId xmlns:a16="http://schemas.microsoft.com/office/drawing/2014/main" id="{1118FFC3-641B-4CF1-9A87-4C704185FD3B}"/>
              </a:ext>
            </a:extLst>
          </p:cNvPr>
          <p:cNvSpPr>
            <a:spLocks noGrp="1"/>
          </p:cNvSpPr>
          <p:nvPr>
            <p:ph type="ftr" sz="quarter" idx="11"/>
          </p:nvPr>
        </p:nvSpPr>
        <p:spPr/>
        <p:txBody>
          <a:bodyPr/>
          <a:lstStyle/>
          <a:p>
            <a:endParaRPr lang="zh-HK" altLang="en-US"/>
          </a:p>
        </p:txBody>
      </p:sp>
      <p:sp>
        <p:nvSpPr>
          <p:cNvPr id="6" name="Slide Number Placeholder 5">
            <a:extLst>
              <a:ext uri="{FF2B5EF4-FFF2-40B4-BE49-F238E27FC236}">
                <a16:creationId xmlns:a16="http://schemas.microsoft.com/office/drawing/2014/main" id="{BED94994-2F4C-4677-AFDA-D99C73884182}"/>
              </a:ext>
            </a:extLst>
          </p:cNvPr>
          <p:cNvSpPr>
            <a:spLocks noGrp="1"/>
          </p:cNvSpPr>
          <p:nvPr>
            <p:ph type="sldNum" sz="quarter" idx="12"/>
          </p:nvPr>
        </p:nvSpPr>
        <p:spPr/>
        <p:txBody>
          <a:bodyPr/>
          <a:lstStyle/>
          <a:p>
            <a:fld id="{9657B401-4E5A-403C-A690-9141E64FA11E}" type="slidenum">
              <a:rPr lang="zh-HK" altLang="en-US" smtClean="0"/>
              <a:t>‹#›</a:t>
            </a:fld>
            <a:endParaRPr lang="zh-HK" altLang="en-US"/>
          </a:p>
        </p:txBody>
      </p:sp>
    </p:spTree>
    <p:extLst>
      <p:ext uri="{BB962C8B-B14F-4D97-AF65-F5344CB8AC3E}">
        <p14:creationId xmlns:p14="http://schemas.microsoft.com/office/powerpoint/2010/main" val="42759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628AFD-C31F-4C08-B504-5A5672E74CF2}"/>
              </a:ext>
            </a:extLst>
          </p:cNvPr>
          <p:cNvSpPr>
            <a:spLocks noGrp="1"/>
          </p:cNvSpPr>
          <p:nvPr>
            <p:ph type="title" orient="vert"/>
          </p:nvPr>
        </p:nvSpPr>
        <p:spPr>
          <a:xfrm>
            <a:off x="8724900" y="365125"/>
            <a:ext cx="2628900" cy="5811838"/>
          </a:xfrm>
        </p:spPr>
        <p:txBody>
          <a:bodyPr vert="eaVert"/>
          <a:lstStyle/>
          <a:p>
            <a:r>
              <a:rPr lang="en-US" altLang="zh-HK"/>
              <a:t>Click to edit Master title style</a:t>
            </a:r>
            <a:endParaRPr lang="zh-HK" altLang="en-US"/>
          </a:p>
        </p:txBody>
      </p:sp>
      <p:sp>
        <p:nvSpPr>
          <p:cNvPr id="3" name="Vertical Text Placeholder 2">
            <a:extLst>
              <a:ext uri="{FF2B5EF4-FFF2-40B4-BE49-F238E27FC236}">
                <a16:creationId xmlns:a16="http://schemas.microsoft.com/office/drawing/2014/main" id="{88AE0F08-7592-4305-A3F4-FF61AF392DC2}"/>
              </a:ext>
            </a:extLst>
          </p:cNvPr>
          <p:cNvSpPr>
            <a:spLocks noGrp="1"/>
          </p:cNvSpPr>
          <p:nvPr>
            <p:ph type="body" orient="vert" idx="1"/>
          </p:nvPr>
        </p:nvSpPr>
        <p:spPr>
          <a:xfrm>
            <a:off x="838200" y="365125"/>
            <a:ext cx="7734300" cy="5811838"/>
          </a:xfrm>
        </p:spPr>
        <p:txBody>
          <a:bodyPr vert="eaVert"/>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4" name="Date Placeholder 3">
            <a:extLst>
              <a:ext uri="{FF2B5EF4-FFF2-40B4-BE49-F238E27FC236}">
                <a16:creationId xmlns:a16="http://schemas.microsoft.com/office/drawing/2014/main" id="{67A3024D-928B-40C1-BDE3-62F6A8564580}"/>
              </a:ext>
            </a:extLst>
          </p:cNvPr>
          <p:cNvSpPr>
            <a:spLocks noGrp="1"/>
          </p:cNvSpPr>
          <p:nvPr>
            <p:ph type="dt" sz="half" idx="10"/>
          </p:nvPr>
        </p:nvSpPr>
        <p:spPr/>
        <p:txBody>
          <a:bodyPr/>
          <a:lstStyle/>
          <a:p>
            <a:fld id="{CE3D823E-2595-4837-871D-040BB6493F87}" type="datetimeFigureOut">
              <a:rPr lang="zh-HK" altLang="en-US" smtClean="0"/>
              <a:t>25/4/2018</a:t>
            </a:fld>
            <a:endParaRPr lang="zh-HK" altLang="en-US"/>
          </a:p>
        </p:txBody>
      </p:sp>
      <p:sp>
        <p:nvSpPr>
          <p:cNvPr id="5" name="Footer Placeholder 4">
            <a:extLst>
              <a:ext uri="{FF2B5EF4-FFF2-40B4-BE49-F238E27FC236}">
                <a16:creationId xmlns:a16="http://schemas.microsoft.com/office/drawing/2014/main" id="{5189495C-347D-4237-9B60-2817C5636A5D}"/>
              </a:ext>
            </a:extLst>
          </p:cNvPr>
          <p:cNvSpPr>
            <a:spLocks noGrp="1"/>
          </p:cNvSpPr>
          <p:nvPr>
            <p:ph type="ftr" sz="quarter" idx="11"/>
          </p:nvPr>
        </p:nvSpPr>
        <p:spPr/>
        <p:txBody>
          <a:bodyPr/>
          <a:lstStyle/>
          <a:p>
            <a:endParaRPr lang="zh-HK" altLang="en-US"/>
          </a:p>
        </p:txBody>
      </p:sp>
      <p:sp>
        <p:nvSpPr>
          <p:cNvPr id="6" name="Slide Number Placeholder 5">
            <a:extLst>
              <a:ext uri="{FF2B5EF4-FFF2-40B4-BE49-F238E27FC236}">
                <a16:creationId xmlns:a16="http://schemas.microsoft.com/office/drawing/2014/main" id="{EFEF9FF5-DEC4-4FA6-BE45-1B273812807D}"/>
              </a:ext>
            </a:extLst>
          </p:cNvPr>
          <p:cNvSpPr>
            <a:spLocks noGrp="1"/>
          </p:cNvSpPr>
          <p:nvPr>
            <p:ph type="sldNum" sz="quarter" idx="12"/>
          </p:nvPr>
        </p:nvSpPr>
        <p:spPr/>
        <p:txBody>
          <a:bodyPr/>
          <a:lstStyle/>
          <a:p>
            <a:fld id="{9657B401-4E5A-403C-A690-9141E64FA11E}" type="slidenum">
              <a:rPr lang="zh-HK" altLang="en-US" smtClean="0"/>
              <a:t>‹#›</a:t>
            </a:fld>
            <a:endParaRPr lang="zh-HK" altLang="en-US"/>
          </a:p>
        </p:txBody>
      </p:sp>
    </p:spTree>
    <p:extLst>
      <p:ext uri="{BB962C8B-B14F-4D97-AF65-F5344CB8AC3E}">
        <p14:creationId xmlns:p14="http://schemas.microsoft.com/office/powerpoint/2010/main" val="1623525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E187D-C293-412C-9FDC-462B01BF10CB}"/>
              </a:ext>
            </a:extLst>
          </p:cNvPr>
          <p:cNvSpPr>
            <a:spLocks noGrp="1"/>
          </p:cNvSpPr>
          <p:nvPr>
            <p:ph type="title"/>
          </p:nvPr>
        </p:nvSpPr>
        <p:spPr/>
        <p:txBody>
          <a:bodyPr/>
          <a:lstStyle/>
          <a:p>
            <a:r>
              <a:rPr lang="en-US" altLang="zh-HK"/>
              <a:t>Click to edit Master title style</a:t>
            </a:r>
            <a:endParaRPr lang="zh-HK" altLang="en-US"/>
          </a:p>
        </p:txBody>
      </p:sp>
      <p:sp>
        <p:nvSpPr>
          <p:cNvPr id="3" name="Content Placeholder 2">
            <a:extLst>
              <a:ext uri="{FF2B5EF4-FFF2-40B4-BE49-F238E27FC236}">
                <a16:creationId xmlns:a16="http://schemas.microsoft.com/office/drawing/2014/main" id="{A21F1BDB-6E90-4283-8079-59F280C0286B}"/>
              </a:ext>
            </a:extLst>
          </p:cNvPr>
          <p:cNvSpPr>
            <a:spLocks noGrp="1"/>
          </p:cNvSpPr>
          <p:nvPr>
            <p:ph idx="1"/>
          </p:nvPr>
        </p:nvSpPr>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4" name="Date Placeholder 3">
            <a:extLst>
              <a:ext uri="{FF2B5EF4-FFF2-40B4-BE49-F238E27FC236}">
                <a16:creationId xmlns:a16="http://schemas.microsoft.com/office/drawing/2014/main" id="{197A1735-F7AE-47D4-A817-88262B48D18A}"/>
              </a:ext>
            </a:extLst>
          </p:cNvPr>
          <p:cNvSpPr>
            <a:spLocks noGrp="1"/>
          </p:cNvSpPr>
          <p:nvPr>
            <p:ph type="dt" sz="half" idx="10"/>
          </p:nvPr>
        </p:nvSpPr>
        <p:spPr/>
        <p:txBody>
          <a:bodyPr/>
          <a:lstStyle/>
          <a:p>
            <a:fld id="{CE3D823E-2595-4837-871D-040BB6493F87}" type="datetimeFigureOut">
              <a:rPr lang="zh-HK" altLang="en-US" smtClean="0"/>
              <a:t>25/4/2018</a:t>
            </a:fld>
            <a:endParaRPr lang="zh-HK" altLang="en-US"/>
          </a:p>
        </p:txBody>
      </p:sp>
      <p:sp>
        <p:nvSpPr>
          <p:cNvPr id="5" name="Footer Placeholder 4">
            <a:extLst>
              <a:ext uri="{FF2B5EF4-FFF2-40B4-BE49-F238E27FC236}">
                <a16:creationId xmlns:a16="http://schemas.microsoft.com/office/drawing/2014/main" id="{0D9B9F0F-5549-418D-A535-1A530CC87F20}"/>
              </a:ext>
            </a:extLst>
          </p:cNvPr>
          <p:cNvSpPr>
            <a:spLocks noGrp="1"/>
          </p:cNvSpPr>
          <p:nvPr>
            <p:ph type="ftr" sz="quarter" idx="11"/>
          </p:nvPr>
        </p:nvSpPr>
        <p:spPr/>
        <p:txBody>
          <a:bodyPr/>
          <a:lstStyle/>
          <a:p>
            <a:endParaRPr lang="zh-HK" altLang="en-US"/>
          </a:p>
        </p:txBody>
      </p:sp>
      <p:sp>
        <p:nvSpPr>
          <p:cNvPr id="6" name="Slide Number Placeholder 5">
            <a:extLst>
              <a:ext uri="{FF2B5EF4-FFF2-40B4-BE49-F238E27FC236}">
                <a16:creationId xmlns:a16="http://schemas.microsoft.com/office/drawing/2014/main" id="{1F47E7E2-A16F-40EC-AC29-1860D5DD4D5D}"/>
              </a:ext>
            </a:extLst>
          </p:cNvPr>
          <p:cNvSpPr>
            <a:spLocks noGrp="1"/>
          </p:cNvSpPr>
          <p:nvPr>
            <p:ph type="sldNum" sz="quarter" idx="12"/>
          </p:nvPr>
        </p:nvSpPr>
        <p:spPr/>
        <p:txBody>
          <a:bodyPr/>
          <a:lstStyle/>
          <a:p>
            <a:fld id="{9657B401-4E5A-403C-A690-9141E64FA11E}" type="slidenum">
              <a:rPr lang="zh-HK" altLang="en-US" smtClean="0"/>
              <a:t>‹#›</a:t>
            </a:fld>
            <a:endParaRPr lang="zh-HK" altLang="en-US"/>
          </a:p>
        </p:txBody>
      </p:sp>
    </p:spTree>
    <p:extLst>
      <p:ext uri="{BB962C8B-B14F-4D97-AF65-F5344CB8AC3E}">
        <p14:creationId xmlns:p14="http://schemas.microsoft.com/office/powerpoint/2010/main" val="252361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11B0-CD0F-405D-8CB0-74FB7A558903}"/>
              </a:ext>
            </a:extLst>
          </p:cNvPr>
          <p:cNvSpPr>
            <a:spLocks noGrp="1"/>
          </p:cNvSpPr>
          <p:nvPr>
            <p:ph type="title"/>
          </p:nvPr>
        </p:nvSpPr>
        <p:spPr>
          <a:xfrm>
            <a:off x="831850" y="1709738"/>
            <a:ext cx="10515600" cy="2852737"/>
          </a:xfrm>
        </p:spPr>
        <p:txBody>
          <a:bodyPr anchor="b"/>
          <a:lstStyle>
            <a:lvl1pPr>
              <a:defRPr sz="6000"/>
            </a:lvl1pPr>
          </a:lstStyle>
          <a:p>
            <a:r>
              <a:rPr lang="en-US" altLang="zh-HK"/>
              <a:t>Click to edit Master title style</a:t>
            </a:r>
            <a:endParaRPr lang="zh-HK" altLang="en-US"/>
          </a:p>
        </p:txBody>
      </p:sp>
      <p:sp>
        <p:nvSpPr>
          <p:cNvPr id="3" name="Text Placeholder 2">
            <a:extLst>
              <a:ext uri="{FF2B5EF4-FFF2-40B4-BE49-F238E27FC236}">
                <a16:creationId xmlns:a16="http://schemas.microsoft.com/office/drawing/2014/main" id="{EA4EA41B-5356-4DE9-99AB-52A94AFB64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HK"/>
              <a:t>Edit Master text styles</a:t>
            </a:r>
          </a:p>
        </p:txBody>
      </p:sp>
      <p:sp>
        <p:nvSpPr>
          <p:cNvPr id="4" name="Date Placeholder 3">
            <a:extLst>
              <a:ext uri="{FF2B5EF4-FFF2-40B4-BE49-F238E27FC236}">
                <a16:creationId xmlns:a16="http://schemas.microsoft.com/office/drawing/2014/main" id="{10BDF734-BBF0-4983-8DDD-96887B020452}"/>
              </a:ext>
            </a:extLst>
          </p:cNvPr>
          <p:cNvSpPr>
            <a:spLocks noGrp="1"/>
          </p:cNvSpPr>
          <p:nvPr>
            <p:ph type="dt" sz="half" idx="10"/>
          </p:nvPr>
        </p:nvSpPr>
        <p:spPr/>
        <p:txBody>
          <a:bodyPr/>
          <a:lstStyle/>
          <a:p>
            <a:fld id="{CE3D823E-2595-4837-871D-040BB6493F87}" type="datetimeFigureOut">
              <a:rPr lang="zh-HK" altLang="en-US" smtClean="0"/>
              <a:t>25/4/2018</a:t>
            </a:fld>
            <a:endParaRPr lang="zh-HK" altLang="en-US"/>
          </a:p>
        </p:txBody>
      </p:sp>
      <p:sp>
        <p:nvSpPr>
          <p:cNvPr id="5" name="Footer Placeholder 4">
            <a:extLst>
              <a:ext uri="{FF2B5EF4-FFF2-40B4-BE49-F238E27FC236}">
                <a16:creationId xmlns:a16="http://schemas.microsoft.com/office/drawing/2014/main" id="{71001A1C-E122-4E20-A6E7-EE41E4CA1BF5}"/>
              </a:ext>
            </a:extLst>
          </p:cNvPr>
          <p:cNvSpPr>
            <a:spLocks noGrp="1"/>
          </p:cNvSpPr>
          <p:nvPr>
            <p:ph type="ftr" sz="quarter" idx="11"/>
          </p:nvPr>
        </p:nvSpPr>
        <p:spPr/>
        <p:txBody>
          <a:bodyPr/>
          <a:lstStyle/>
          <a:p>
            <a:endParaRPr lang="zh-HK" altLang="en-US"/>
          </a:p>
        </p:txBody>
      </p:sp>
      <p:sp>
        <p:nvSpPr>
          <p:cNvPr id="6" name="Slide Number Placeholder 5">
            <a:extLst>
              <a:ext uri="{FF2B5EF4-FFF2-40B4-BE49-F238E27FC236}">
                <a16:creationId xmlns:a16="http://schemas.microsoft.com/office/drawing/2014/main" id="{59B94D50-410A-49AA-91A7-4AC2DAE0F968}"/>
              </a:ext>
            </a:extLst>
          </p:cNvPr>
          <p:cNvSpPr>
            <a:spLocks noGrp="1"/>
          </p:cNvSpPr>
          <p:nvPr>
            <p:ph type="sldNum" sz="quarter" idx="12"/>
          </p:nvPr>
        </p:nvSpPr>
        <p:spPr/>
        <p:txBody>
          <a:bodyPr/>
          <a:lstStyle/>
          <a:p>
            <a:fld id="{9657B401-4E5A-403C-A690-9141E64FA11E}" type="slidenum">
              <a:rPr lang="zh-HK" altLang="en-US" smtClean="0"/>
              <a:t>‹#›</a:t>
            </a:fld>
            <a:endParaRPr lang="zh-HK" altLang="en-US"/>
          </a:p>
        </p:txBody>
      </p:sp>
    </p:spTree>
    <p:extLst>
      <p:ext uri="{BB962C8B-B14F-4D97-AF65-F5344CB8AC3E}">
        <p14:creationId xmlns:p14="http://schemas.microsoft.com/office/powerpoint/2010/main" val="380974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B745E-E569-48FB-BD80-4F49DA296B4C}"/>
              </a:ext>
            </a:extLst>
          </p:cNvPr>
          <p:cNvSpPr>
            <a:spLocks noGrp="1"/>
          </p:cNvSpPr>
          <p:nvPr>
            <p:ph type="title"/>
          </p:nvPr>
        </p:nvSpPr>
        <p:spPr/>
        <p:txBody>
          <a:bodyPr/>
          <a:lstStyle/>
          <a:p>
            <a:r>
              <a:rPr lang="en-US" altLang="zh-HK"/>
              <a:t>Click to edit Master title style</a:t>
            </a:r>
            <a:endParaRPr lang="zh-HK" altLang="en-US"/>
          </a:p>
        </p:txBody>
      </p:sp>
      <p:sp>
        <p:nvSpPr>
          <p:cNvPr id="3" name="Content Placeholder 2">
            <a:extLst>
              <a:ext uri="{FF2B5EF4-FFF2-40B4-BE49-F238E27FC236}">
                <a16:creationId xmlns:a16="http://schemas.microsoft.com/office/drawing/2014/main" id="{0D89F899-8EF3-4A7C-89D6-692071DE812F}"/>
              </a:ext>
            </a:extLst>
          </p:cNvPr>
          <p:cNvSpPr>
            <a:spLocks noGrp="1"/>
          </p:cNvSpPr>
          <p:nvPr>
            <p:ph sz="half" idx="1"/>
          </p:nvPr>
        </p:nvSpPr>
        <p:spPr>
          <a:xfrm>
            <a:off x="838200" y="1825625"/>
            <a:ext cx="5181600" cy="4351338"/>
          </a:xfrm>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4" name="Content Placeholder 3">
            <a:extLst>
              <a:ext uri="{FF2B5EF4-FFF2-40B4-BE49-F238E27FC236}">
                <a16:creationId xmlns:a16="http://schemas.microsoft.com/office/drawing/2014/main" id="{203CAF85-8654-4734-A448-E383DF03F302}"/>
              </a:ext>
            </a:extLst>
          </p:cNvPr>
          <p:cNvSpPr>
            <a:spLocks noGrp="1"/>
          </p:cNvSpPr>
          <p:nvPr>
            <p:ph sz="half" idx="2"/>
          </p:nvPr>
        </p:nvSpPr>
        <p:spPr>
          <a:xfrm>
            <a:off x="6172200" y="1825625"/>
            <a:ext cx="5181600" cy="4351338"/>
          </a:xfrm>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5" name="Date Placeholder 4">
            <a:extLst>
              <a:ext uri="{FF2B5EF4-FFF2-40B4-BE49-F238E27FC236}">
                <a16:creationId xmlns:a16="http://schemas.microsoft.com/office/drawing/2014/main" id="{4D46B285-2E42-4092-BD0C-219A509EC9BE}"/>
              </a:ext>
            </a:extLst>
          </p:cNvPr>
          <p:cNvSpPr>
            <a:spLocks noGrp="1"/>
          </p:cNvSpPr>
          <p:nvPr>
            <p:ph type="dt" sz="half" idx="10"/>
          </p:nvPr>
        </p:nvSpPr>
        <p:spPr/>
        <p:txBody>
          <a:bodyPr/>
          <a:lstStyle/>
          <a:p>
            <a:fld id="{CE3D823E-2595-4837-871D-040BB6493F87}" type="datetimeFigureOut">
              <a:rPr lang="zh-HK" altLang="en-US" smtClean="0"/>
              <a:t>25/4/2018</a:t>
            </a:fld>
            <a:endParaRPr lang="zh-HK" altLang="en-US"/>
          </a:p>
        </p:txBody>
      </p:sp>
      <p:sp>
        <p:nvSpPr>
          <p:cNvPr id="6" name="Footer Placeholder 5">
            <a:extLst>
              <a:ext uri="{FF2B5EF4-FFF2-40B4-BE49-F238E27FC236}">
                <a16:creationId xmlns:a16="http://schemas.microsoft.com/office/drawing/2014/main" id="{4949D9A8-83C1-4B81-9C98-3CC71AB61658}"/>
              </a:ext>
            </a:extLst>
          </p:cNvPr>
          <p:cNvSpPr>
            <a:spLocks noGrp="1"/>
          </p:cNvSpPr>
          <p:nvPr>
            <p:ph type="ftr" sz="quarter" idx="11"/>
          </p:nvPr>
        </p:nvSpPr>
        <p:spPr/>
        <p:txBody>
          <a:bodyPr/>
          <a:lstStyle/>
          <a:p>
            <a:endParaRPr lang="zh-HK" altLang="en-US"/>
          </a:p>
        </p:txBody>
      </p:sp>
      <p:sp>
        <p:nvSpPr>
          <p:cNvPr id="7" name="Slide Number Placeholder 6">
            <a:extLst>
              <a:ext uri="{FF2B5EF4-FFF2-40B4-BE49-F238E27FC236}">
                <a16:creationId xmlns:a16="http://schemas.microsoft.com/office/drawing/2014/main" id="{73FF2817-B852-472B-9AEF-B452D975829F}"/>
              </a:ext>
            </a:extLst>
          </p:cNvPr>
          <p:cNvSpPr>
            <a:spLocks noGrp="1"/>
          </p:cNvSpPr>
          <p:nvPr>
            <p:ph type="sldNum" sz="quarter" idx="12"/>
          </p:nvPr>
        </p:nvSpPr>
        <p:spPr/>
        <p:txBody>
          <a:bodyPr/>
          <a:lstStyle/>
          <a:p>
            <a:fld id="{9657B401-4E5A-403C-A690-9141E64FA11E}" type="slidenum">
              <a:rPr lang="zh-HK" altLang="en-US" smtClean="0"/>
              <a:t>‹#›</a:t>
            </a:fld>
            <a:endParaRPr lang="zh-HK" altLang="en-US"/>
          </a:p>
        </p:txBody>
      </p:sp>
    </p:spTree>
    <p:extLst>
      <p:ext uri="{BB962C8B-B14F-4D97-AF65-F5344CB8AC3E}">
        <p14:creationId xmlns:p14="http://schemas.microsoft.com/office/powerpoint/2010/main" val="2645146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F58E-E83E-4CF4-AD9B-44DE1A38F264}"/>
              </a:ext>
            </a:extLst>
          </p:cNvPr>
          <p:cNvSpPr>
            <a:spLocks noGrp="1"/>
          </p:cNvSpPr>
          <p:nvPr>
            <p:ph type="title"/>
          </p:nvPr>
        </p:nvSpPr>
        <p:spPr>
          <a:xfrm>
            <a:off x="839788" y="365125"/>
            <a:ext cx="10515600" cy="1325563"/>
          </a:xfrm>
        </p:spPr>
        <p:txBody>
          <a:bodyPr/>
          <a:lstStyle/>
          <a:p>
            <a:r>
              <a:rPr lang="en-US" altLang="zh-HK"/>
              <a:t>Click to edit Master title style</a:t>
            </a:r>
            <a:endParaRPr lang="zh-HK" altLang="en-US"/>
          </a:p>
        </p:txBody>
      </p:sp>
      <p:sp>
        <p:nvSpPr>
          <p:cNvPr id="3" name="Text Placeholder 2">
            <a:extLst>
              <a:ext uri="{FF2B5EF4-FFF2-40B4-BE49-F238E27FC236}">
                <a16:creationId xmlns:a16="http://schemas.microsoft.com/office/drawing/2014/main" id="{B8F750A7-CA18-451C-9ABF-1CBB1388EAA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a:t>Edit Master text styles</a:t>
            </a:r>
          </a:p>
        </p:txBody>
      </p:sp>
      <p:sp>
        <p:nvSpPr>
          <p:cNvPr id="4" name="Content Placeholder 3">
            <a:extLst>
              <a:ext uri="{FF2B5EF4-FFF2-40B4-BE49-F238E27FC236}">
                <a16:creationId xmlns:a16="http://schemas.microsoft.com/office/drawing/2014/main" id="{62EF787B-9EB0-454E-828B-4C55CE9E330E}"/>
              </a:ext>
            </a:extLst>
          </p:cNvPr>
          <p:cNvSpPr>
            <a:spLocks noGrp="1"/>
          </p:cNvSpPr>
          <p:nvPr>
            <p:ph sz="half" idx="2"/>
          </p:nvPr>
        </p:nvSpPr>
        <p:spPr>
          <a:xfrm>
            <a:off x="839788" y="2505075"/>
            <a:ext cx="5157787" cy="3684588"/>
          </a:xfrm>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5" name="Text Placeholder 4">
            <a:extLst>
              <a:ext uri="{FF2B5EF4-FFF2-40B4-BE49-F238E27FC236}">
                <a16:creationId xmlns:a16="http://schemas.microsoft.com/office/drawing/2014/main" id="{1C782153-A36B-445B-BB51-A16A031D0E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a:t>Edit Master text styles</a:t>
            </a:r>
          </a:p>
        </p:txBody>
      </p:sp>
      <p:sp>
        <p:nvSpPr>
          <p:cNvPr id="6" name="Content Placeholder 5">
            <a:extLst>
              <a:ext uri="{FF2B5EF4-FFF2-40B4-BE49-F238E27FC236}">
                <a16:creationId xmlns:a16="http://schemas.microsoft.com/office/drawing/2014/main" id="{A981F0ED-3047-48F9-A921-B4EA5A04E19C}"/>
              </a:ext>
            </a:extLst>
          </p:cNvPr>
          <p:cNvSpPr>
            <a:spLocks noGrp="1"/>
          </p:cNvSpPr>
          <p:nvPr>
            <p:ph sz="quarter" idx="4"/>
          </p:nvPr>
        </p:nvSpPr>
        <p:spPr>
          <a:xfrm>
            <a:off x="6172200" y="2505075"/>
            <a:ext cx="5183188" cy="3684588"/>
          </a:xfrm>
        </p:spPr>
        <p:txBody>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7" name="Date Placeholder 6">
            <a:extLst>
              <a:ext uri="{FF2B5EF4-FFF2-40B4-BE49-F238E27FC236}">
                <a16:creationId xmlns:a16="http://schemas.microsoft.com/office/drawing/2014/main" id="{B34AEF9E-B945-46E0-A669-34D176317123}"/>
              </a:ext>
            </a:extLst>
          </p:cNvPr>
          <p:cNvSpPr>
            <a:spLocks noGrp="1"/>
          </p:cNvSpPr>
          <p:nvPr>
            <p:ph type="dt" sz="half" idx="10"/>
          </p:nvPr>
        </p:nvSpPr>
        <p:spPr/>
        <p:txBody>
          <a:bodyPr/>
          <a:lstStyle/>
          <a:p>
            <a:fld id="{CE3D823E-2595-4837-871D-040BB6493F87}" type="datetimeFigureOut">
              <a:rPr lang="zh-HK" altLang="en-US" smtClean="0"/>
              <a:t>25/4/2018</a:t>
            </a:fld>
            <a:endParaRPr lang="zh-HK" altLang="en-US"/>
          </a:p>
        </p:txBody>
      </p:sp>
      <p:sp>
        <p:nvSpPr>
          <p:cNvPr id="8" name="Footer Placeholder 7">
            <a:extLst>
              <a:ext uri="{FF2B5EF4-FFF2-40B4-BE49-F238E27FC236}">
                <a16:creationId xmlns:a16="http://schemas.microsoft.com/office/drawing/2014/main" id="{C8E0C39C-BA46-406F-B135-5489A7C93DFC}"/>
              </a:ext>
            </a:extLst>
          </p:cNvPr>
          <p:cNvSpPr>
            <a:spLocks noGrp="1"/>
          </p:cNvSpPr>
          <p:nvPr>
            <p:ph type="ftr" sz="quarter" idx="11"/>
          </p:nvPr>
        </p:nvSpPr>
        <p:spPr/>
        <p:txBody>
          <a:bodyPr/>
          <a:lstStyle/>
          <a:p>
            <a:endParaRPr lang="zh-HK" altLang="en-US"/>
          </a:p>
        </p:txBody>
      </p:sp>
      <p:sp>
        <p:nvSpPr>
          <p:cNvPr id="9" name="Slide Number Placeholder 8">
            <a:extLst>
              <a:ext uri="{FF2B5EF4-FFF2-40B4-BE49-F238E27FC236}">
                <a16:creationId xmlns:a16="http://schemas.microsoft.com/office/drawing/2014/main" id="{FA8C0EE0-6B5C-46EF-82B8-77454590B01B}"/>
              </a:ext>
            </a:extLst>
          </p:cNvPr>
          <p:cNvSpPr>
            <a:spLocks noGrp="1"/>
          </p:cNvSpPr>
          <p:nvPr>
            <p:ph type="sldNum" sz="quarter" idx="12"/>
          </p:nvPr>
        </p:nvSpPr>
        <p:spPr/>
        <p:txBody>
          <a:bodyPr/>
          <a:lstStyle/>
          <a:p>
            <a:fld id="{9657B401-4E5A-403C-A690-9141E64FA11E}" type="slidenum">
              <a:rPr lang="zh-HK" altLang="en-US" smtClean="0"/>
              <a:t>‹#›</a:t>
            </a:fld>
            <a:endParaRPr lang="zh-HK" altLang="en-US"/>
          </a:p>
        </p:txBody>
      </p:sp>
    </p:spTree>
    <p:extLst>
      <p:ext uri="{BB962C8B-B14F-4D97-AF65-F5344CB8AC3E}">
        <p14:creationId xmlns:p14="http://schemas.microsoft.com/office/powerpoint/2010/main" val="2665407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F72F6-899E-464E-BB94-1BC01B8C2481}"/>
              </a:ext>
            </a:extLst>
          </p:cNvPr>
          <p:cNvSpPr>
            <a:spLocks noGrp="1"/>
          </p:cNvSpPr>
          <p:nvPr>
            <p:ph type="title"/>
          </p:nvPr>
        </p:nvSpPr>
        <p:spPr/>
        <p:txBody>
          <a:bodyPr/>
          <a:lstStyle/>
          <a:p>
            <a:r>
              <a:rPr lang="en-US" altLang="zh-HK"/>
              <a:t>Click to edit Master title style</a:t>
            </a:r>
            <a:endParaRPr lang="zh-HK" altLang="en-US"/>
          </a:p>
        </p:txBody>
      </p:sp>
      <p:sp>
        <p:nvSpPr>
          <p:cNvPr id="3" name="Date Placeholder 2">
            <a:extLst>
              <a:ext uri="{FF2B5EF4-FFF2-40B4-BE49-F238E27FC236}">
                <a16:creationId xmlns:a16="http://schemas.microsoft.com/office/drawing/2014/main" id="{99D61929-8CD6-4A45-B4F7-9282BF768B29}"/>
              </a:ext>
            </a:extLst>
          </p:cNvPr>
          <p:cNvSpPr>
            <a:spLocks noGrp="1"/>
          </p:cNvSpPr>
          <p:nvPr>
            <p:ph type="dt" sz="half" idx="10"/>
          </p:nvPr>
        </p:nvSpPr>
        <p:spPr/>
        <p:txBody>
          <a:bodyPr/>
          <a:lstStyle/>
          <a:p>
            <a:fld id="{CE3D823E-2595-4837-871D-040BB6493F87}" type="datetimeFigureOut">
              <a:rPr lang="zh-HK" altLang="en-US" smtClean="0"/>
              <a:t>25/4/2018</a:t>
            </a:fld>
            <a:endParaRPr lang="zh-HK" altLang="en-US"/>
          </a:p>
        </p:txBody>
      </p:sp>
      <p:sp>
        <p:nvSpPr>
          <p:cNvPr id="4" name="Footer Placeholder 3">
            <a:extLst>
              <a:ext uri="{FF2B5EF4-FFF2-40B4-BE49-F238E27FC236}">
                <a16:creationId xmlns:a16="http://schemas.microsoft.com/office/drawing/2014/main" id="{30E281D3-215A-42A9-86D0-3F8EC7C49EC4}"/>
              </a:ext>
            </a:extLst>
          </p:cNvPr>
          <p:cNvSpPr>
            <a:spLocks noGrp="1"/>
          </p:cNvSpPr>
          <p:nvPr>
            <p:ph type="ftr" sz="quarter" idx="11"/>
          </p:nvPr>
        </p:nvSpPr>
        <p:spPr/>
        <p:txBody>
          <a:bodyPr/>
          <a:lstStyle/>
          <a:p>
            <a:endParaRPr lang="zh-HK" altLang="en-US"/>
          </a:p>
        </p:txBody>
      </p:sp>
      <p:sp>
        <p:nvSpPr>
          <p:cNvPr id="5" name="Slide Number Placeholder 4">
            <a:extLst>
              <a:ext uri="{FF2B5EF4-FFF2-40B4-BE49-F238E27FC236}">
                <a16:creationId xmlns:a16="http://schemas.microsoft.com/office/drawing/2014/main" id="{7826AD9C-11ED-4F96-B2AD-01C28EE38A5A}"/>
              </a:ext>
            </a:extLst>
          </p:cNvPr>
          <p:cNvSpPr>
            <a:spLocks noGrp="1"/>
          </p:cNvSpPr>
          <p:nvPr>
            <p:ph type="sldNum" sz="quarter" idx="12"/>
          </p:nvPr>
        </p:nvSpPr>
        <p:spPr/>
        <p:txBody>
          <a:bodyPr/>
          <a:lstStyle/>
          <a:p>
            <a:fld id="{9657B401-4E5A-403C-A690-9141E64FA11E}" type="slidenum">
              <a:rPr lang="zh-HK" altLang="en-US" smtClean="0"/>
              <a:t>‹#›</a:t>
            </a:fld>
            <a:endParaRPr lang="zh-HK" altLang="en-US"/>
          </a:p>
        </p:txBody>
      </p:sp>
    </p:spTree>
    <p:extLst>
      <p:ext uri="{BB962C8B-B14F-4D97-AF65-F5344CB8AC3E}">
        <p14:creationId xmlns:p14="http://schemas.microsoft.com/office/powerpoint/2010/main" val="1958843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6F8A8-3D21-4AD8-89C9-6D4E1114A13E}"/>
              </a:ext>
            </a:extLst>
          </p:cNvPr>
          <p:cNvSpPr>
            <a:spLocks noGrp="1"/>
          </p:cNvSpPr>
          <p:nvPr>
            <p:ph type="dt" sz="half" idx="10"/>
          </p:nvPr>
        </p:nvSpPr>
        <p:spPr/>
        <p:txBody>
          <a:bodyPr/>
          <a:lstStyle/>
          <a:p>
            <a:fld id="{CE3D823E-2595-4837-871D-040BB6493F87}" type="datetimeFigureOut">
              <a:rPr lang="zh-HK" altLang="en-US" smtClean="0"/>
              <a:t>25/4/2018</a:t>
            </a:fld>
            <a:endParaRPr lang="zh-HK" altLang="en-US"/>
          </a:p>
        </p:txBody>
      </p:sp>
      <p:sp>
        <p:nvSpPr>
          <p:cNvPr id="3" name="Footer Placeholder 2">
            <a:extLst>
              <a:ext uri="{FF2B5EF4-FFF2-40B4-BE49-F238E27FC236}">
                <a16:creationId xmlns:a16="http://schemas.microsoft.com/office/drawing/2014/main" id="{03215678-C23D-486E-908B-5A0ED9B79A09}"/>
              </a:ext>
            </a:extLst>
          </p:cNvPr>
          <p:cNvSpPr>
            <a:spLocks noGrp="1"/>
          </p:cNvSpPr>
          <p:nvPr>
            <p:ph type="ftr" sz="quarter" idx="11"/>
          </p:nvPr>
        </p:nvSpPr>
        <p:spPr/>
        <p:txBody>
          <a:bodyPr/>
          <a:lstStyle/>
          <a:p>
            <a:endParaRPr lang="zh-HK" altLang="en-US"/>
          </a:p>
        </p:txBody>
      </p:sp>
      <p:sp>
        <p:nvSpPr>
          <p:cNvPr id="4" name="Slide Number Placeholder 3">
            <a:extLst>
              <a:ext uri="{FF2B5EF4-FFF2-40B4-BE49-F238E27FC236}">
                <a16:creationId xmlns:a16="http://schemas.microsoft.com/office/drawing/2014/main" id="{DAE0F084-E98E-43EA-B4D0-A7CADC40E7DE}"/>
              </a:ext>
            </a:extLst>
          </p:cNvPr>
          <p:cNvSpPr>
            <a:spLocks noGrp="1"/>
          </p:cNvSpPr>
          <p:nvPr>
            <p:ph type="sldNum" sz="quarter" idx="12"/>
          </p:nvPr>
        </p:nvSpPr>
        <p:spPr/>
        <p:txBody>
          <a:bodyPr/>
          <a:lstStyle/>
          <a:p>
            <a:fld id="{9657B401-4E5A-403C-A690-9141E64FA11E}" type="slidenum">
              <a:rPr lang="zh-HK" altLang="en-US" smtClean="0"/>
              <a:t>‹#›</a:t>
            </a:fld>
            <a:endParaRPr lang="zh-HK" altLang="en-US"/>
          </a:p>
        </p:txBody>
      </p:sp>
    </p:spTree>
    <p:extLst>
      <p:ext uri="{BB962C8B-B14F-4D97-AF65-F5344CB8AC3E}">
        <p14:creationId xmlns:p14="http://schemas.microsoft.com/office/powerpoint/2010/main" val="3243764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D7CAB-FF37-4903-AE76-92AF32B0F312}"/>
              </a:ext>
            </a:extLst>
          </p:cNvPr>
          <p:cNvSpPr>
            <a:spLocks noGrp="1"/>
          </p:cNvSpPr>
          <p:nvPr>
            <p:ph type="title"/>
          </p:nvPr>
        </p:nvSpPr>
        <p:spPr>
          <a:xfrm>
            <a:off x="839788" y="457200"/>
            <a:ext cx="3932237" cy="1600200"/>
          </a:xfrm>
        </p:spPr>
        <p:txBody>
          <a:bodyPr anchor="b"/>
          <a:lstStyle>
            <a:lvl1pPr>
              <a:defRPr sz="3200"/>
            </a:lvl1pPr>
          </a:lstStyle>
          <a:p>
            <a:r>
              <a:rPr lang="en-US" altLang="zh-HK"/>
              <a:t>Click to edit Master title style</a:t>
            </a:r>
            <a:endParaRPr lang="zh-HK" altLang="en-US"/>
          </a:p>
        </p:txBody>
      </p:sp>
      <p:sp>
        <p:nvSpPr>
          <p:cNvPr id="3" name="Content Placeholder 2">
            <a:extLst>
              <a:ext uri="{FF2B5EF4-FFF2-40B4-BE49-F238E27FC236}">
                <a16:creationId xmlns:a16="http://schemas.microsoft.com/office/drawing/2014/main" id="{199FB96C-3DA7-4AF2-A2BB-EEA7CACDFB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4" name="Text Placeholder 3">
            <a:extLst>
              <a:ext uri="{FF2B5EF4-FFF2-40B4-BE49-F238E27FC236}">
                <a16:creationId xmlns:a16="http://schemas.microsoft.com/office/drawing/2014/main" id="{83925277-11C6-48A0-99BF-F82A275739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a:t>Edit Master text styles</a:t>
            </a:r>
          </a:p>
        </p:txBody>
      </p:sp>
      <p:sp>
        <p:nvSpPr>
          <p:cNvPr id="5" name="Date Placeholder 4">
            <a:extLst>
              <a:ext uri="{FF2B5EF4-FFF2-40B4-BE49-F238E27FC236}">
                <a16:creationId xmlns:a16="http://schemas.microsoft.com/office/drawing/2014/main" id="{F5E47A4A-908F-4F79-AC72-2DF697C1E265}"/>
              </a:ext>
            </a:extLst>
          </p:cNvPr>
          <p:cNvSpPr>
            <a:spLocks noGrp="1"/>
          </p:cNvSpPr>
          <p:nvPr>
            <p:ph type="dt" sz="half" idx="10"/>
          </p:nvPr>
        </p:nvSpPr>
        <p:spPr/>
        <p:txBody>
          <a:bodyPr/>
          <a:lstStyle/>
          <a:p>
            <a:fld id="{CE3D823E-2595-4837-871D-040BB6493F87}" type="datetimeFigureOut">
              <a:rPr lang="zh-HK" altLang="en-US" smtClean="0"/>
              <a:t>25/4/2018</a:t>
            </a:fld>
            <a:endParaRPr lang="zh-HK" altLang="en-US"/>
          </a:p>
        </p:txBody>
      </p:sp>
      <p:sp>
        <p:nvSpPr>
          <p:cNvPr id="6" name="Footer Placeholder 5">
            <a:extLst>
              <a:ext uri="{FF2B5EF4-FFF2-40B4-BE49-F238E27FC236}">
                <a16:creationId xmlns:a16="http://schemas.microsoft.com/office/drawing/2014/main" id="{3A09F0A5-E0BF-4369-B0ED-D6CC84965A26}"/>
              </a:ext>
            </a:extLst>
          </p:cNvPr>
          <p:cNvSpPr>
            <a:spLocks noGrp="1"/>
          </p:cNvSpPr>
          <p:nvPr>
            <p:ph type="ftr" sz="quarter" idx="11"/>
          </p:nvPr>
        </p:nvSpPr>
        <p:spPr/>
        <p:txBody>
          <a:bodyPr/>
          <a:lstStyle/>
          <a:p>
            <a:endParaRPr lang="zh-HK" altLang="en-US"/>
          </a:p>
        </p:txBody>
      </p:sp>
      <p:sp>
        <p:nvSpPr>
          <p:cNvPr id="7" name="Slide Number Placeholder 6">
            <a:extLst>
              <a:ext uri="{FF2B5EF4-FFF2-40B4-BE49-F238E27FC236}">
                <a16:creationId xmlns:a16="http://schemas.microsoft.com/office/drawing/2014/main" id="{A9CF30FA-17C7-47A2-BA1A-F0F0AFC22C99}"/>
              </a:ext>
            </a:extLst>
          </p:cNvPr>
          <p:cNvSpPr>
            <a:spLocks noGrp="1"/>
          </p:cNvSpPr>
          <p:nvPr>
            <p:ph type="sldNum" sz="quarter" idx="12"/>
          </p:nvPr>
        </p:nvSpPr>
        <p:spPr/>
        <p:txBody>
          <a:bodyPr/>
          <a:lstStyle/>
          <a:p>
            <a:fld id="{9657B401-4E5A-403C-A690-9141E64FA11E}" type="slidenum">
              <a:rPr lang="zh-HK" altLang="en-US" smtClean="0"/>
              <a:t>‹#›</a:t>
            </a:fld>
            <a:endParaRPr lang="zh-HK" altLang="en-US"/>
          </a:p>
        </p:txBody>
      </p:sp>
    </p:spTree>
    <p:extLst>
      <p:ext uri="{BB962C8B-B14F-4D97-AF65-F5344CB8AC3E}">
        <p14:creationId xmlns:p14="http://schemas.microsoft.com/office/powerpoint/2010/main" val="498031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C27E5-D07E-44F4-B812-857FDEB3E346}"/>
              </a:ext>
            </a:extLst>
          </p:cNvPr>
          <p:cNvSpPr>
            <a:spLocks noGrp="1"/>
          </p:cNvSpPr>
          <p:nvPr>
            <p:ph type="title"/>
          </p:nvPr>
        </p:nvSpPr>
        <p:spPr>
          <a:xfrm>
            <a:off x="839788" y="457200"/>
            <a:ext cx="3932237" cy="1600200"/>
          </a:xfrm>
        </p:spPr>
        <p:txBody>
          <a:bodyPr anchor="b"/>
          <a:lstStyle>
            <a:lvl1pPr>
              <a:defRPr sz="3200"/>
            </a:lvl1pPr>
          </a:lstStyle>
          <a:p>
            <a:r>
              <a:rPr lang="en-US" altLang="zh-HK"/>
              <a:t>Click to edit Master title style</a:t>
            </a:r>
            <a:endParaRPr lang="zh-HK" altLang="en-US"/>
          </a:p>
        </p:txBody>
      </p:sp>
      <p:sp>
        <p:nvSpPr>
          <p:cNvPr id="3" name="Picture Placeholder 2">
            <a:extLst>
              <a:ext uri="{FF2B5EF4-FFF2-40B4-BE49-F238E27FC236}">
                <a16:creationId xmlns:a16="http://schemas.microsoft.com/office/drawing/2014/main" id="{2471DF87-AB7A-41FD-B474-E7D89CA1CB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Text Placeholder 3">
            <a:extLst>
              <a:ext uri="{FF2B5EF4-FFF2-40B4-BE49-F238E27FC236}">
                <a16:creationId xmlns:a16="http://schemas.microsoft.com/office/drawing/2014/main" id="{3F083A22-FED6-4733-8668-A1D8A99111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HK"/>
              <a:t>Edit Master text styles</a:t>
            </a:r>
          </a:p>
        </p:txBody>
      </p:sp>
      <p:sp>
        <p:nvSpPr>
          <p:cNvPr id="5" name="Date Placeholder 4">
            <a:extLst>
              <a:ext uri="{FF2B5EF4-FFF2-40B4-BE49-F238E27FC236}">
                <a16:creationId xmlns:a16="http://schemas.microsoft.com/office/drawing/2014/main" id="{DC79C534-7C7B-41AB-8228-3CB6E1077004}"/>
              </a:ext>
            </a:extLst>
          </p:cNvPr>
          <p:cNvSpPr>
            <a:spLocks noGrp="1"/>
          </p:cNvSpPr>
          <p:nvPr>
            <p:ph type="dt" sz="half" idx="10"/>
          </p:nvPr>
        </p:nvSpPr>
        <p:spPr/>
        <p:txBody>
          <a:bodyPr/>
          <a:lstStyle/>
          <a:p>
            <a:fld id="{CE3D823E-2595-4837-871D-040BB6493F87}" type="datetimeFigureOut">
              <a:rPr lang="zh-HK" altLang="en-US" smtClean="0"/>
              <a:t>25/4/2018</a:t>
            </a:fld>
            <a:endParaRPr lang="zh-HK" altLang="en-US"/>
          </a:p>
        </p:txBody>
      </p:sp>
      <p:sp>
        <p:nvSpPr>
          <p:cNvPr id="6" name="Footer Placeholder 5">
            <a:extLst>
              <a:ext uri="{FF2B5EF4-FFF2-40B4-BE49-F238E27FC236}">
                <a16:creationId xmlns:a16="http://schemas.microsoft.com/office/drawing/2014/main" id="{513FB8B1-B7A8-4B39-BFFA-990552BB6711}"/>
              </a:ext>
            </a:extLst>
          </p:cNvPr>
          <p:cNvSpPr>
            <a:spLocks noGrp="1"/>
          </p:cNvSpPr>
          <p:nvPr>
            <p:ph type="ftr" sz="quarter" idx="11"/>
          </p:nvPr>
        </p:nvSpPr>
        <p:spPr/>
        <p:txBody>
          <a:bodyPr/>
          <a:lstStyle/>
          <a:p>
            <a:endParaRPr lang="zh-HK" altLang="en-US"/>
          </a:p>
        </p:txBody>
      </p:sp>
      <p:sp>
        <p:nvSpPr>
          <p:cNvPr id="7" name="Slide Number Placeholder 6">
            <a:extLst>
              <a:ext uri="{FF2B5EF4-FFF2-40B4-BE49-F238E27FC236}">
                <a16:creationId xmlns:a16="http://schemas.microsoft.com/office/drawing/2014/main" id="{3B79C8F2-F9BF-45A3-A131-0E280071601A}"/>
              </a:ext>
            </a:extLst>
          </p:cNvPr>
          <p:cNvSpPr>
            <a:spLocks noGrp="1"/>
          </p:cNvSpPr>
          <p:nvPr>
            <p:ph type="sldNum" sz="quarter" idx="12"/>
          </p:nvPr>
        </p:nvSpPr>
        <p:spPr/>
        <p:txBody>
          <a:bodyPr/>
          <a:lstStyle/>
          <a:p>
            <a:fld id="{9657B401-4E5A-403C-A690-9141E64FA11E}" type="slidenum">
              <a:rPr lang="zh-HK" altLang="en-US" smtClean="0"/>
              <a:t>‹#›</a:t>
            </a:fld>
            <a:endParaRPr lang="zh-HK" altLang="en-US"/>
          </a:p>
        </p:txBody>
      </p:sp>
    </p:spTree>
    <p:extLst>
      <p:ext uri="{BB962C8B-B14F-4D97-AF65-F5344CB8AC3E}">
        <p14:creationId xmlns:p14="http://schemas.microsoft.com/office/powerpoint/2010/main" val="666860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50B6A0-90B2-423D-9B9A-5EDAB07DA2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zh-HK"/>
              <a:t>Click to edit Master title style</a:t>
            </a:r>
            <a:endParaRPr lang="zh-HK" altLang="en-US"/>
          </a:p>
        </p:txBody>
      </p:sp>
      <p:sp>
        <p:nvSpPr>
          <p:cNvPr id="3" name="Text Placeholder 2">
            <a:extLst>
              <a:ext uri="{FF2B5EF4-FFF2-40B4-BE49-F238E27FC236}">
                <a16:creationId xmlns:a16="http://schemas.microsoft.com/office/drawing/2014/main" id="{25D344B6-CD1D-46BC-943D-9C73AB10F7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zh-HK"/>
              <a:t>Edit Master text styles</a:t>
            </a:r>
          </a:p>
          <a:p>
            <a:pPr lvl="1"/>
            <a:r>
              <a:rPr lang="en-US" altLang="zh-HK"/>
              <a:t>Second level</a:t>
            </a:r>
          </a:p>
          <a:p>
            <a:pPr lvl="2"/>
            <a:r>
              <a:rPr lang="en-US" altLang="zh-HK"/>
              <a:t>Third level</a:t>
            </a:r>
          </a:p>
          <a:p>
            <a:pPr lvl="3"/>
            <a:r>
              <a:rPr lang="en-US" altLang="zh-HK"/>
              <a:t>Fourth level</a:t>
            </a:r>
          </a:p>
          <a:p>
            <a:pPr lvl="4"/>
            <a:r>
              <a:rPr lang="en-US" altLang="zh-HK"/>
              <a:t>Fifth level</a:t>
            </a:r>
            <a:endParaRPr lang="zh-HK" altLang="en-US"/>
          </a:p>
        </p:txBody>
      </p:sp>
      <p:sp>
        <p:nvSpPr>
          <p:cNvPr id="4" name="Date Placeholder 3">
            <a:extLst>
              <a:ext uri="{FF2B5EF4-FFF2-40B4-BE49-F238E27FC236}">
                <a16:creationId xmlns:a16="http://schemas.microsoft.com/office/drawing/2014/main" id="{A417FC9C-499C-4D92-A161-2793CF4F8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D823E-2595-4837-871D-040BB6493F87}" type="datetimeFigureOut">
              <a:rPr lang="zh-HK" altLang="en-US" smtClean="0"/>
              <a:t>25/4/2018</a:t>
            </a:fld>
            <a:endParaRPr lang="zh-HK" altLang="en-US"/>
          </a:p>
        </p:txBody>
      </p:sp>
      <p:sp>
        <p:nvSpPr>
          <p:cNvPr id="5" name="Footer Placeholder 4">
            <a:extLst>
              <a:ext uri="{FF2B5EF4-FFF2-40B4-BE49-F238E27FC236}">
                <a16:creationId xmlns:a16="http://schemas.microsoft.com/office/drawing/2014/main" id="{88D17986-D641-4781-B8DD-141E2BDA18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Slide Number Placeholder 5">
            <a:extLst>
              <a:ext uri="{FF2B5EF4-FFF2-40B4-BE49-F238E27FC236}">
                <a16:creationId xmlns:a16="http://schemas.microsoft.com/office/drawing/2014/main" id="{722AC518-86BC-482D-917E-111D29F578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7B401-4E5A-403C-A690-9141E64FA11E}" type="slidenum">
              <a:rPr lang="zh-HK" altLang="en-US" smtClean="0"/>
              <a:t>‹#›</a:t>
            </a:fld>
            <a:endParaRPr lang="zh-HK" altLang="en-US"/>
          </a:p>
        </p:txBody>
      </p:sp>
    </p:spTree>
    <p:extLst>
      <p:ext uri="{BB962C8B-B14F-4D97-AF65-F5344CB8AC3E}">
        <p14:creationId xmlns:p14="http://schemas.microsoft.com/office/powerpoint/2010/main" val="3060540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keith.tse@balliol-oxford.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76C54-D78F-4D4B-91A0-C73186F30672}"/>
              </a:ext>
            </a:extLst>
          </p:cNvPr>
          <p:cNvSpPr>
            <a:spLocks noGrp="1"/>
          </p:cNvSpPr>
          <p:nvPr>
            <p:ph type="ctrTitle"/>
          </p:nvPr>
        </p:nvSpPr>
        <p:spPr/>
        <p:txBody>
          <a:bodyPr>
            <a:normAutofit fontScale="90000"/>
          </a:bodyPr>
          <a:lstStyle/>
          <a:p>
            <a:r>
              <a:rPr lang="en-GB" altLang="zh-HK" dirty="0"/>
              <a:t>Romance prepositions: creative parametric (re)setting</a:t>
            </a:r>
            <a:endParaRPr lang="zh-HK" altLang="en-US" dirty="0"/>
          </a:p>
        </p:txBody>
      </p:sp>
      <p:sp>
        <p:nvSpPr>
          <p:cNvPr id="3" name="Subtitle 2">
            <a:extLst>
              <a:ext uri="{FF2B5EF4-FFF2-40B4-BE49-F238E27FC236}">
                <a16:creationId xmlns:a16="http://schemas.microsoft.com/office/drawing/2014/main" id="{61C07483-1855-4B83-82FE-1F31C350C810}"/>
              </a:ext>
            </a:extLst>
          </p:cNvPr>
          <p:cNvSpPr>
            <a:spLocks noGrp="1"/>
          </p:cNvSpPr>
          <p:nvPr>
            <p:ph type="subTitle" idx="1"/>
          </p:nvPr>
        </p:nvSpPr>
        <p:spPr/>
        <p:txBody>
          <a:bodyPr>
            <a:normAutofit fontScale="62500" lnSpcReduction="20000"/>
          </a:bodyPr>
          <a:lstStyle/>
          <a:p>
            <a:r>
              <a:rPr lang="en-GB" altLang="zh-HK" dirty="0"/>
              <a:t>Keith Tse </a:t>
            </a:r>
          </a:p>
          <a:p>
            <a:r>
              <a:rPr lang="en-GB" altLang="zh-HK" dirty="0"/>
              <a:t>Chinese University of Hong Kong</a:t>
            </a:r>
          </a:p>
          <a:p>
            <a:r>
              <a:rPr lang="en-GB" altLang="zh-HK" dirty="0"/>
              <a:t>This research is greatly indebted to my supervisors at the Universities of Manchester and York and the audiences at previous conferences at which earlier versions were presented, namely Universities of Cambridge (</a:t>
            </a:r>
            <a:r>
              <a:rPr lang="en-GB" altLang="zh-HK" i="1" dirty="0" err="1"/>
              <a:t>MacColl</a:t>
            </a:r>
            <a:r>
              <a:rPr lang="en-GB" altLang="zh-HK" i="1" dirty="0"/>
              <a:t> Symposium in the History of the </a:t>
            </a:r>
            <a:r>
              <a:rPr lang="en-GB" altLang="zh-HK" i="1" dirty="0" err="1"/>
              <a:t>Ibero</a:t>
            </a:r>
            <a:r>
              <a:rPr lang="en-GB" altLang="zh-HK" i="1" dirty="0"/>
              <a:t>-Romance Languages </a:t>
            </a:r>
            <a:r>
              <a:rPr lang="en-GB" altLang="zh-HK" dirty="0"/>
              <a:t>2012), Bergamo (</a:t>
            </a:r>
            <a:r>
              <a:rPr lang="en-GB" altLang="zh-HK" i="1" dirty="0" err="1"/>
              <a:t>latin</a:t>
            </a:r>
            <a:r>
              <a:rPr lang="en-GB" altLang="zh-HK" i="1" dirty="0"/>
              <a:t> </a:t>
            </a:r>
            <a:r>
              <a:rPr lang="en-GB" altLang="zh-HK" i="1" dirty="0" err="1"/>
              <a:t>tardif-latin</a:t>
            </a:r>
            <a:r>
              <a:rPr lang="en-GB" altLang="zh-HK" i="1" dirty="0"/>
              <a:t> </a:t>
            </a:r>
            <a:r>
              <a:rPr lang="en-GB" altLang="zh-HK" i="1" dirty="0" err="1"/>
              <a:t>vulgaire</a:t>
            </a:r>
            <a:r>
              <a:rPr lang="en-GB" altLang="zh-HK" i="1" dirty="0"/>
              <a:t> </a:t>
            </a:r>
            <a:r>
              <a:rPr lang="en-GB" altLang="zh-HK" dirty="0"/>
              <a:t>2012), Amsterdam (</a:t>
            </a:r>
            <a:r>
              <a:rPr lang="en-GB" altLang="zh-HK" i="1" dirty="0"/>
              <a:t>Going Romance</a:t>
            </a:r>
            <a:r>
              <a:rPr lang="en-GB" altLang="zh-HK" dirty="0"/>
              <a:t> 2013). Special thanks to Professors Vincent (Manchester), </a:t>
            </a:r>
            <a:r>
              <a:rPr lang="en-GB" altLang="zh-HK" dirty="0" err="1"/>
              <a:t>Pountain</a:t>
            </a:r>
            <a:r>
              <a:rPr lang="en-GB" altLang="zh-HK" dirty="0"/>
              <a:t> (QMUL), Mackenzie (Newcastle), Wright (Liverpool), </a:t>
            </a:r>
            <a:r>
              <a:rPr lang="en-GB" altLang="zh-HK" dirty="0" err="1"/>
              <a:t>Longobardi</a:t>
            </a:r>
            <a:r>
              <a:rPr lang="en-GB" altLang="zh-HK" dirty="0"/>
              <a:t> (York) and Roberts (Cambridge) for their feedback on earlier drafts. This is ours.</a:t>
            </a:r>
            <a:endParaRPr lang="zh-HK" altLang="en-US" dirty="0"/>
          </a:p>
        </p:txBody>
      </p:sp>
    </p:spTree>
    <p:extLst>
      <p:ext uri="{BB962C8B-B14F-4D97-AF65-F5344CB8AC3E}">
        <p14:creationId xmlns:p14="http://schemas.microsoft.com/office/powerpoint/2010/main" val="271321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AC163-2AAF-4DB2-A1E2-55DBDCD3315E}"/>
              </a:ext>
            </a:extLst>
          </p:cNvPr>
          <p:cNvSpPr>
            <a:spLocks noGrp="1"/>
          </p:cNvSpPr>
          <p:nvPr>
            <p:ph type="title"/>
          </p:nvPr>
        </p:nvSpPr>
        <p:spPr>
          <a:xfrm>
            <a:off x="838200" y="1"/>
            <a:ext cx="10515600" cy="615462"/>
          </a:xfrm>
        </p:spPr>
        <p:txBody>
          <a:bodyPr>
            <a:normAutofit fontScale="90000"/>
          </a:bodyPr>
          <a:lstStyle/>
          <a:p>
            <a:r>
              <a:rPr lang="en-US" altLang="zh-HK" dirty="0"/>
              <a:t>Latin prepositional gerund/gerundive</a:t>
            </a:r>
            <a:endParaRPr lang="zh-HK" altLang="en-US" dirty="0"/>
          </a:p>
        </p:txBody>
      </p:sp>
      <p:sp>
        <p:nvSpPr>
          <p:cNvPr id="3" name="Content Placeholder 2">
            <a:extLst>
              <a:ext uri="{FF2B5EF4-FFF2-40B4-BE49-F238E27FC236}">
                <a16:creationId xmlns:a16="http://schemas.microsoft.com/office/drawing/2014/main" id="{89A45878-9230-4E18-8953-4748D1DAA678}"/>
              </a:ext>
            </a:extLst>
          </p:cNvPr>
          <p:cNvSpPr>
            <a:spLocks noGrp="1"/>
          </p:cNvSpPr>
          <p:nvPr>
            <p:ph idx="1"/>
          </p:nvPr>
        </p:nvSpPr>
        <p:spPr>
          <a:xfrm>
            <a:off x="838200" y="462023"/>
            <a:ext cx="10515600" cy="4351338"/>
          </a:xfrm>
        </p:spPr>
        <p:txBody>
          <a:bodyPr>
            <a:normAutofit/>
          </a:bodyPr>
          <a:lstStyle/>
          <a:p>
            <a:pPr marL="0" indent="0">
              <a:buNone/>
            </a:pPr>
            <a:r>
              <a:rPr lang="pt-BR" altLang="zh-HK" sz="2000" i="1" dirty="0"/>
              <a:t>Verba declarandi: </a:t>
            </a:r>
          </a:p>
          <a:p>
            <a:pPr marL="0" indent="0">
              <a:buNone/>
            </a:pPr>
            <a:r>
              <a:rPr lang="pt-BR" altLang="zh-HK" sz="2000" dirty="0"/>
              <a:t>primum tibi </a:t>
            </a:r>
            <a:r>
              <a:rPr lang="pt-BR" altLang="zh-HK" sz="2000" b="1" dirty="0"/>
              <a:t>de </a:t>
            </a:r>
            <a:r>
              <a:rPr lang="pt-BR" altLang="zh-HK" sz="2000" dirty="0"/>
              <a:t>nostro amico placando aut etiam plane </a:t>
            </a:r>
            <a:r>
              <a:rPr lang="en-US" altLang="zh-HK" sz="2000" dirty="0" err="1"/>
              <a:t>restituendo</a:t>
            </a:r>
            <a:r>
              <a:rPr lang="en-US" altLang="zh-HK" sz="2000" dirty="0"/>
              <a:t> </a:t>
            </a:r>
            <a:r>
              <a:rPr lang="en-US" altLang="zh-HK" sz="2000" dirty="0" err="1"/>
              <a:t>polliceor</a:t>
            </a:r>
            <a:r>
              <a:rPr lang="en-US" altLang="zh-HK" sz="2000" dirty="0"/>
              <a:t> ‘First I promise you about appeasing or even restoring our friend altogether.’ &gt; ‘I promise you that I shall appease or restore our friend’ (Cicero </a:t>
            </a:r>
            <a:r>
              <a:rPr lang="en-US" altLang="zh-HK" sz="2000" i="1" dirty="0"/>
              <a:t>ad </a:t>
            </a:r>
            <a:r>
              <a:rPr lang="en-US" altLang="zh-HK" sz="2000" i="1" dirty="0" err="1"/>
              <a:t>Atticum</a:t>
            </a:r>
            <a:r>
              <a:rPr lang="en-US" altLang="zh-HK" sz="2000" dirty="0"/>
              <a:t> 1.10.2) (</a:t>
            </a:r>
            <a:r>
              <a:rPr lang="en-US" altLang="zh-HK" sz="2000" i="1" dirty="0" err="1"/>
              <a:t>promettere</a:t>
            </a:r>
            <a:r>
              <a:rPr lang="en-US" altLang="zh-HK" sz="2000" i="1" dirty="0"/>
              <a:t> </a:t>
            </a:r>
            <a:r>
              <a:rPr lang="en-US" altLang="zh-HK" sz="2000" b="1" i="1" dirty="0"/>
              <a:t>di</a:t>
            </a:r>
            <a:r>
              <a:rPr lang="en-US" altLang="zh-HK" sz="2000" i="1" dirty="0"/>
              <a:t> </a:t>
            </a:r>
            <a:r>
              <a:rPr lang="en-US" altLang="zh-HK" sz="2000" dirty="0"/>
              <a:t>(It) </a:t>
            </a:r>
            <a:r>
              <a:rPr lang="en-US" altLang="zh-HK" sz="2000" i="1" dirty="0" err="1"/>
              <a:t>promettre</a:t>
            </a:r>
            <a:r>
              <a:rPr lang="en-US" altLang="zh-HK" sz="2000" i="1" dirty="0"/>
              <a:t> </a:t>
            </a:r>
            <a:r>
              <a:rPr lang="en-US" altLang="zh-HK" sz="2000" b="1" i="1" dirty="0"/>
              <a:t>de</a:t>
            </a:r>
            <a:r>
              <a:rPr lang="en-US" altLang="zh-HK" sz="2000" i="1" dirty="0"/>
              <a:t> </a:t>
            </a:r>
            <a:r>
              <a:rPr lang="en-US" altLang="zh-HK" sz="2000" dirty="0"/>
              <a:t>(Fr))</a:t>
            </a:r>
            <a:endParaRPr lang="zh-TW" altLang="zh-HK" sz="2000" dirty="0"/>
          </a:p>
          <a:p>
            <a:pPr marL="0" indent="0">
              <a:buNone/>
            </a:pPr>
            <a:endParaRPr lang="zh-HK" altLang="en-US" sz="2000" dirty="0"/>
          </a:p>
        </p:txBody>
      </p:sp>
      <p:sp>
        <p:nvSpPr>
          <p:cNvPr id="4" name="Content Placeholder 2">
            <a:extLst>
              <a:ext uri="{FF2B5EF4-FFF2-40B4-BE49-F238E27FC236}">
                <a16:creationId xmlns:a16="http://schemas.microsoft.com/office/drawing/2014/main" id="{113EBE9B-BF22-46F0-8C94-FB3B0B5FD04E}"/>
              </a:ext>
            </a:extLst>
          </p:cNvPr>
          <p:cNvSpPr txBox="1">
            <a:spLocks/>
          </p:cNvSpPr>
          <p:nvPr/>
        </p:nvSpPr>
        <p:spPr>
          <a:xfrm>
            <a:off x="838200" y="165380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t-BR" altLang="zh-HK" sz="2000" i="1" dirty="0"/>
              <a:t>Verba praecipiendi: </a:t>
            </a:r>
          </a:p>
          <a:p>
            <a:pPr marL="0" indent="0">
              <a:buFont typeface="Arial" panose="020B0604020202020204" pitchFamily="34" charset="0"/>
              <a:buNone/>
            </a:pPr>
            <a:r>
              <a:rPr lang="pt-BR" altLang="zh-HK" sz="2000" dirty="0"/>
              <a:t>cum </a:t>
            </a:r>
            <a:r>
              <a:rPr lang="pt-BR" altLang="zh-HK" sz="2000" b="1" dirty="0"/>
              <a:t>de</a:t>
            </a:r>
            <a:r>
              <a:rPr lang="pt-BR" altLang="zh-HK" sz="2000" dirty="0"/>
              <a:t> mutando praeciperet </a:t>
            </a:r>
            <a:r>
              <a:rPr lang="de-DE" altLang="zh-HK" sz="2000" dirty="0"/>
              <a:t>homine </a:t>
            </a:r>
            <a:r>
              <a:rPr lang="en-US" altLang="zh-HK" sz="2000" dirty="0"/>
              <a:t>‘since he ordered about changing the man’ &gt; ‘since he ordered to change the man.’ (Augustine </a:t>
            </a:r>
            <a:r>
              <a:rPr lang="en-US" altLang="zh-HK" sz="2000" i="1" dirty="0" err="1"/>
              <a:t>Sermones</a:t>
            </a:r>
            <a:r>
              <a:rPr lang="en-US" altLang="zh-HK" sz="2000" i="1" dirty="0"/>
              <a:t> </a:t>
            </a:r>
            <a:r>
              <a:rPr lang="en-US" altLang="zh-HK" sz="2000" dirty="0"/>
              <a:t>9.8)</a:t>
            </a:r>
            <a:r>
              <a:rPr lang="en-US" altLang="zh-HK" sz="2000" i="1" dirty="0"/>
              <a:t> </a:t>
            </a:r>
            <a:r>
              <a:rPr lang="en-US" altLang="zh-HK" sz="2000" dirty="0"/>
              <a:t>(</a:t>
            </a:r>
            <a:r>
              <a:rPr lang="en-US" altLang="zh-HK" sz="2000" i="1" dirty="0" err="1"/>
              <a:t>ordinare</a:t>
            </a:r>
            <a:r>
              <a:rPr lang="en-US" altLang="zh-HK" sz="2000" i="1" dirty="0"/>
              <a:t> </a:t>
            </a:r>
            <a:r>
              <a:rPr lang="en-US" altLang="zh-HK" sz="2000" b="1" i="1" dirty="0"/>
              <a:t>di</a:t>
            </a:r>
            <a:r>
              <a:rPr lang="en-US" altLang="zh-HK" sz="2000" i="1" dirty="0"/>
              <a:t> </a:t>
            </a:r>
            <a:r>
              <a:rPr lang="en-US" altLang="zh-HK" sz="2000" dirty="0"/>
              <a:t>(It) </a:t>
            </a:r>
            <a:r>
              <a:rPr lang="en-US" altLang="zh-HK" sz="2000" i="1" dirty="0"/>
              <a:t>dire </a:t>
            </a:r>
            <a:r>
              <a:rPr lang="en-US" altLang="zh-HK" sz="2000" b="1" i="1" dirty="0"/>
              <a:t>de</a:t>
            </a:r>
            <a:r>
              <a:rPr lang="en-US" altLang="zh-HK" sz="2000" i="1" dirty="0"/>
              <a:t> </a:t>
            </a:r>
            <a:r>
              <a:rPr lang="en-US" altLang="zh-HK" sz="2000" dirty="0"/>
              <a:t>(Fr))</a:t>
            </a:r>
            <a:endParaRPr lang="en-US" altLang="zh-HK" sz="2000" i="1" dirty="0"/>
          </a:p>
          <a:p>
            <a:pPr marL="0" indent="0">
              <a:buNone/>
            </a:pPr>
            <a:r>
              <a:rPr lang="en-GB" altLang="zh-HK" sz="2000" b="1" dirty="0"/>
              <a:t>ad </a:t>
            </a:r>
            <a:r>
              <a:rPr lang="en-GB" altLang="zh-HK" sz="2000" dirty="0" err="1"/>
              <a:t>resistituendum</a:t>
            </a:r>
            <a:r>
              <a:rPr lang="en-GB" altLang="zh-HK" sz="2000" dirty="0"/>
              <a:t> non </a:t>
            </a:r>
            <a:r>
              <a:rPr lang="en-GB" altLang="zh-HK" sz="2000" dirty="0" err="1"/>
              <a:t>compellit</a:t>
            </a:r>
            <a:r>
              <a:rPr lang="en-GB" altLang="zh-HK" sz="2000" dirty="0"/>
              <a:t> </a:t>
            </a:r>
            <a:r>
              <a:rPr lang="en-US" altLang="zh-HK" sz="2000" dirty="0"/>
              <a:t>‘He does not force you so that you might re-establish it.’ &gt; ‘he does not force you to re-establish it.’ </a:t>
            </a:r>
            <a:r>
              <a:rPr lang="en-GB" altLang="zh-HK" sz="2000" dirty="0"/>
              <a:t>(Augustine </a:t>
            </a:r>
            <a:r>
              <a:rPr lang="en-GB" altLang="zh-HK" sz="2000" i="1" dirty="0" err="1"/>
              <a:t>Epistulae</a:t>
            </a:r>
            <a:r>
              <a:rPr lang="en-GB" altLang="zh-HK" sz="2000" dirty="0"/>
              <a:t> 153.21) (</a:t>
            </a:r>
            <a:r>
              <a:rPr lang="en-GB" altLang="zh-HK" sz="2000" i="1" dirty="0" err="1"/>
              <a:t>raccommendare</a:t>
            </a:r>
            <a:r>
              <a:rPr lang="en-GB" altLang="zh-HK" sz="2000" i="1" dirty="0"/>
              <a:t> </a:t>
            </a:r>
            <a:r>
              <a:rPr lang="en-GB" altLang="zh-HK" sz="2000" b="1" i="1" dirty="0"/>
              <a:t>a</a:t>
            </a:r>
            <a:r>
              <a:rPr lang="en-GB" altLang="zh-HK" sz="2000" i="1" dirty="0"/>
              <a:t> </a:t>
            </a:r>
            <a:r>
              <a:rPr lang="en-GB" altLang="zh-HK" sz="2000" dirty="0"/>
              <a:t>(It) </a:t>
            </a:r>
            <a:r>
              <a:rPr lang="en-US" altLang="zh-CN" sz="2000" i="1" dirty="0"/>
              <a:t>commander a </a:t>
            </a:r>
            <a:r>
              <a:rPr lang="en-US" altLang="zh-CN" sz="2000" dirty="0"/>
              <a:t>(Fr))</a:t>
            </a:r>
            <a:endParaRPr lang="zh-HK" altLang="en-US" sz="2000" dirty="0"/>
          </a:p>
        </p:txBody>
      </p:sp>
      <p:sp>
        <p:nvSpPr>
          <p:cNvPr id="5" name="Content Placeholder 2">
            <a:extLst>
              <a:ext uri="{FF2B5EF4-FFF2-40B4-BE49-F238E27FC236}">
                <a16:creationId xmlns:a16="http://schemas.microsoft.com/office/drawing/2014/main" id="{35BA9AD5-9EE4-498A-9457-229B1FED84D3}"/>
              </a:ext>
            </a:extLst>
          </p:cNvPr>
          <p:cNvSpPr txBox="1">
            <a:spLocks/>
          </p:cNvSpPr>
          <p:nvPr/>
        </p:nvSpPr>
        <p:spPr>
          <a:xfrm>
            <a:off x="838200" y="358225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pt-BR" altLang="zh-HK" sz="2000" i="1" dirty="0"/>
              <a:t>Verba prolativa: </a:t>
            </a:r>
          </a:p>
          <a:p>
            <a:pPr marL="0" indent="0">
              <a:buNone/>
            </a:pPr>
            <a:r>
              <a:rPr lang="pt-BR" altLang="zh-HK" sz="2000" dirty="0"/>
              <a:t>nos... laboramus </a:t>
            </a:r>
            <a:r>
              <a:rPr lang="pt-BR" altLang="zh-HK" sz="2000" b="1" dirty="0"/>
              <a:t>de </a:t>
            </a:r>
            <a:r>
              <a:rPr lang="pt-BR" altLang="zh-HK" sz="2000" dirty="0"/>
              <a:t>auferendo malo </a:t>
            </a:r>
          </a:p>
          <a:p>
            <a:pPr marL="0" indent="0">
              <a:buNone/>
            </a:pPr>
            <a:r>
              <a:rPr lang="en-US" altLang="zh-HK" sz="2000" dirty="0"/>
              <a:t>‘we strive about removing the evil…’ &gt; ‘we strive to remove the evil.’ (Tertullian </a:t>
            </a:r>
            <a:r>
              <a:rPr lang="en-US" altLang="zh-HK" sz="2000" i="1" dirty="0" err="1"/>
              <a:t>Adversus</a:t>
            </a:r>
            <a:r>
              <a:rPr lang="en-US" altLang="zh-HK" sz="2000" i="1" dirty="0"/>
              <a:t> </a:t>
            </a:r>
            <a:r>
              <a:rPr lang="en-US" altLang="zh-HK" sz="2000" i="1" dirty="0" err="1"/>
              <a:t>Hermogenem</a:t>
            </a:r>
            <a:r>
              <a:rPr lang="en-US" altLang="zh-HK" sz="2000" i="1" dirty="0"/>
              <a:t> </a:t>
            </a:r>
            <a:r>
              <a:rPr lang="en-US" altLang="zh-HK" sz="2000" dirty="0"/>
              <a:t>11.3) </a:t>
            </a:r>
          </a:p>
          <a:p>
            <a:pPr marL="0" indent="0">
              <a:buNone/>
            </a:pPr>
            <a:r>
              <a:rPr lang="en-US" altLang="zh-HK" sz="2000" dirty="0"/>
              <a:t>Ego </a:t>
            </a:r>
            <a:r>
              <a:rPr lang="en-US" altLang="zh-HK" sz="2000" dirty="0" err="1"/>
              <a:t>enim</a:t>
            </a:r>
            <a:r>
              <a:rPr lang="en-US" altLang="zh-HK" sz="2000" dirty="0"/>
              <a:t> </a:t>
            </a:r>
            <a:r>
              <a:rPr lang="en-US" altLang="zh-HK" sz="2000" dirty="0" err="1"/>
              <a:t>te</a:t>
            </a:r>
            <a:r>
              <a:rPr lang="en-US" altLang="zh-HK" sz="2000" dirty="0"/>
              <a:t> </a:t>
            </a:r>
            <a:r>
              <a:rPr lang="en-US" altLang="zh-HK" sz="2000" dirty="0" err="1"/>
              <a:t>arbitror</a:t>
            </a:r>
            <a:r>
              <a:rPr lang="en-US" altLang="zh-HK" sz="2000" dirty="0"/>
              <a:t>... </a:t>
            </a:r>
            <a:r>
              <a:rPr lang="en-US" altLang="zh-HK" sz="2000" dirty="0" err="1"/>
              <a:t>statim</a:t>
            </a:r>
            <a:r>
              <a:rPr lang="en-US" altLang="zh-HK" sz="2000" dirty="0"/>
              <a:t> </a:t>
            </a:r>
            <a:r>
              <a:rPr lang="en-US" altLang="zh-HK" sz="2000" dirty="0" err="1"/>
              <a:t>esse</a:t>
            </a:r>
            <a:r>
              <a:rPr lang="en-US" altLang="zh-HK" sz="2000" dirty="0"/>
              <a:t> </a:t>
            </a:r>
            <a:r>
              <a:rPr lang="de-DE" altLang="zh-HK" sz="2000" b="1" dirty="0"/>
              <a:t>ad </a:t>
            </a:r>
            <a:r>
              <a:rPr lang="de-DE" altLang="zh-HK" sz="2000" dirty="0"/>
              <a:t>Sicyonem oppurgnandum profectum </a:t>
            </a:r>
            <a:endParaRPr lang="zh-TW" altLang="zh-HK" sz="2000" dirty="0"/>
          </a:p>
          <a:p>
            <a:pPr marL="0" indent="0">
              <a:buNone/>
            </a:pPr>
            <a:r>
              <a:rPr lang="en-GB" altLang="zh-HK" sz="2000" dirty="0"/>
              <a:t>‘for I think that you immediately set off in order to attack Sicyon’ &gt; ‘for I think that you immediately set off to attack Sicyon’ (Cicero </a:t>
            </a:r>
            <a:r>
              <a:rPr lang="en-GB" altLang="zh-HK" sz="2000" i="1" dirty="0"/>
              <a:t>ad </a:t>
            </a:r>
            <a:r>
              <a:rPr lang="en-GB" altLang="zh-HK" sz="2000" i="1" dirty="0" err="1"/>
              <a:t>Atticum</a:t>
            </a:r>
            <a:r>
              <a:rPr lang="en-GB" altLang="zh-HK" sz="2000" i="1" dirty="0"/>
              <a:t> </a:t>
            </a:r>
            <a:r>
              <a:rPr lang="en-GB" altLang="zh-HK" sz="2000" dirty="0"/>
              <a:t>1.13)</a:t>
            </a:r>
            <a:endParaRPr lang="zh-TW" altLang="zh-HK" sz="2000" dirty="0"/>
          </a:p>
        </p:txBody>
      </p:sp>
      <p:sp>
        <p:nvSpPr>
          <p:cNvPr id="6" name="Rectangle 5">
            <a:extLst>
              <a:ext uri="{FF2B5EF4-FFF2-40B4-BE49-F238E27FC236}">
                <a16:creationId xmlns:a16="http://schemas.microsoft.com/office/drawing/2014/main" id="{5FDDFDCF-2455-442B-9489-931BD268D4FF}"/>
              </a:ext>
            </a:extLst>
          </p:cNvPr>
          <p:cNvSpPr/>
          <p:nvPr/>
        </p:nvSpPr>
        <p:spPr>
          <a:xfrm>
            <a:off x="838200" y="5995867"/>
            <a:ext cx="10515600" cy="400110"/>
          </a:xfrm>
          <a:prstGeom prst="rect">
            <a:avLst/>
          </a:prstGeom>
        </p:spPr>
        <p:txBody>
          <a:bodyPr wrap="square">
            <a:spAutoFit/>
          </a:bodyPr>
          <a:lstStyle/>
          <a:p>
            <a:pPr>
              <a:spcAft>
                <a:spcPts val="0"/>
              </a:spcAft>
            </a:pPr>
            <a:r>
              <a:rPr lang="en-US" altLang="zh-TW" sz="2000" kern="100" dirty="0" err="1">
                <a:effectLst/>
                <a:latin typeface="Calibri" panose="020F0502020204030204" pitchFamily="34" charset="0"/>
                <a:ea typeface="PMingLiU" panose="02020500000000000000" pitchFamily="18" charset="-120"/>
                <a:cs typeface="Times New Roman" panose="02020603050405020304" pitchFamily="18" charset="0"/>
              </a:rPr>
              <a:t>Johndal</a:t>
            </a:r>
            <a:r>
              <a:rPr lang="en-US" altLang="zh-TW" sz="2000" kern="100" dirty="0">
                <a:effectLst/>
                <a:latin typeface="Calibri" panose="020F0502020204030204" pitchFamily="34" charset="0"/>
                <a:ea typeface="PMingLiU" panose="02020500000000000000" pitchFamily="18" charset="-120"/>
                <a:cs typeface="Times New Roman" panose="02020603050405020304" pitchFamily="18" charset="0"/>
              </a:rPr>
              <a:t> (2012): Latin prepositional gerund/gerundive directly construed with lexical verbs</a:t>
            </a:r>
            <a:endParaRPr lang="zh-TW" altLang="zh-HK" sz="2000" kern="1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7" name="Rectangle 6">
            <a:extLst>
              <a:ext uri="{FF2B5EF4-FFF2-40B4-BE49-F238E27FC236}">
                <a16:creationId xmlns:a16="http://schemas.microsoft.com/office/drawing/2014/main" id="{18AB5F68-2F74-4EBE-9600-4CE0DDDD1242}"/>
              </a:ext>
            </a:extLst>
          </p:cNvPr>
          <p:cNvSpPr/>
          <p:nvPr/>
        </p:nvSpPr>
        <p:spPr>
          <a:xfrm>
            <a:off x="838200" y="6197549"/>
            <a:ext cx="10515600" cy="707886"/>
          </a:xfrm>
          <a:prstGeom prst="rect">
            <a:avLst/>
          </a:prstGeom>
        </p:spPr>
        <p:txBody>
          <a:bodyPr wrap="square">
            <a:spAutoFit/>
          </a:bodyPr>
          <a:lstStyle/>
          <a:p>
            <a:pPr>
              <a:spcAft>
                <a:spcPts val="0"/>
              </a:spcAft>
            </a:pP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De </a:t>
            </a:r>
            <a:r>
              <a:rPr lang="en-US" altLang="zh-TW" sz="2000" kern="100" dirty="0">
                <a:effectLst/>
                <a:latin typeface="Calibri" panose="020F0502020204030204" pitchFamily="34" charset="0"/>
                <a:ea typeface="PMingLiU" panose="02020500000000000000" pitchFamily="18" charset="-120"/>
                <a:cs typeface="Times New Roman" panose="02020603050405020304" pitchFamily="18" charset="0"/>
              </a:rPr>
              <a:t>‘about’ denotes content of proposition (all lexical verbs), </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ad </a:t>
            </a:r>
            <a:r>
              <a:rPr lang="en-US" altLang="zh-TW" sz="2000" kern="100" dirty="0">
                <a:effectLst/>
                <a:latin typeface="Calibri" panose="020F0502020204030204" pitchFamily="34" charset="0"/>
                <a:ea typeface="PMingLiU" panose="02020500000000000000" pitchFamily="18" charset="-120"/>
                <a:cs typeface="Times New Roman" panose="02020603050405020304" pitchFamily="18" charset="0"/>
              </a:rPr>
              <a:t>‘to, towards’ denotes purpose (</a:t>
            </a:r>
            <a:r>
              <a:rPr lang="en-US" altLang="zh-TW" sz="2000" i="1" kern="100" dirty="0" err="1">
                <a:effectLst/>
                <a:latin typeface="Calibri" panose="020F0502020204030204" pitchFamily="34" charset="0"/>
                <a:ea typeface="PMingLiU" panose="02020500000000000000" pitchFamily="18" charset="-120"/>
                <a:cs typeface="Times New Roman" panose="02020603050405020304" pitchFamily="18" charset="0"/>
              </a:rPr>
              <a:t>praecipiendi</a:t>
            </a:r>
            <a:r>
              <a:rPr lang="en-US" altLang="zh-TW" sz="2000" i="1" kern="100" dirty="0">
                <a:latin typeface="Calibri" panose="020F0502020204030204" pitchFamily="34" charset="0"/>
                <a:ea typeface="PMingLiU" panose="02020500000000000000" pitchFamily="18" charset="-120"/>
                <a:cs typeface="Times New Roman" panose="02020603050405020304" pitchFamily="18" charset="0"/>
              </a:rPr>
              <a:t> et </a:t>
            </a:r>
            <a:r>
              <a:rPr lang="en-US" altLang="zh-TW" sz="2000" i="1" kern="100" dirty="0" err="1">
                <a:latin typeface="Calibri" panose="020F0502020204030204" pitchFamily="34" charset="0"/>
                <a:ea typeface="PMingLiU" panose="02020500000000000000" pitchFamily="18" charset="-120"/>
                <a:cs typeface="Times New Roman" panose="02020603050405020304" pitchFamily="18" charset="0"/>
              </a:rPr>
              <a:t>prolativa</a:t>
            </a:r>
            <a:r>
              <a:rPr lang="en-US" altLang="zh-TW" sz="2000" i="1" kern="100" dirty="0">
                <a:latin typeface="Calibri" panose="020F0502020204030204" pitchFamily="34" charset="0"/>
                <a:ea typeface="PMingLiU" panose="02020500000000000000" pitchFamily="18" charset="-120"/>
                <a:cs typeface="Times New Roman" panose="02020603050405020304" pitchFamily="18" charset="0"/>
              </a:rPr>
              <a:t>) </a:t>
            </a:r>
            <a:r>
              <a:rPr lang="en-US" altLang="zh-TW" sz="2000" kern="100" dirty="0">
                <a:latin typeface="Calibri" panose="020F0502020204030204" pitchFamily="34" charset="0"/>
                <a:ea typeface="PMingLiU" panose="02020500000000000000" pitchFamily="18" charset="-120"/>
                <a:cs typeface="Times New Roman" panose="02020603050405020304" pitchFamily="18" charset="0"/>
              </a:rPr>
              <a:t>(</a:t>
            </a:r>
            <a:r>
              <a:rPr lang="en-US" altLang="zh-TW" sz="2000" kern="100" dirty="0" err="1">
                <a:latin typeface="Calibri" panose="020F0502020204030204" pitchFamily="34" charset="0"/>
                <a:ea typeface="PMingLiU" panose="02020500000000000000" pitchFamily="18" charset="-120"/>
                <a:cs typeface="Times New Roman" panose="02020603050405020304" pitchFamily="18" charset="0"/>
              </a:rPr>
              <a:t>PhilSoc</a:t>
            </a:r>
            <a:r>
              <a:rPr lang="en-US" altLang="zh-TW" sz="2000" kern="100" dirty="0">
                <a:latin typeface="Calibri" panose="020F0502020204030204" pitchFamily="34" charset="0"/>
                <a:ea typeface="PMingLiU" panose="02020500000000000000" pitchFamily="18" charset="-120"/>
                <a:cs typeface="Times New Roman" panose="02020603050405020304" pitchFamily="18" charset="0"/>
              </a:rPr>
              <a:t> blog, 25</a:t>
            </a:r>
            <a:r>
              <a:rPr lang="en-US" altLang="zh-TW" sz="2000" kern="100" baseline="30000" dirty="0">
                <a:latin typeface="Calibri" panose="020F0502020204030204" pitchFamily="34" charset="0"/>
                <a:ea typeface="PMingLiU" panose="02020500000000000000" pitchFamily="18" charset="-120"/>
                <a:cs typeface="Times New Roman" panose="02020603050405020304" pitchFamily="18" charset="0"/>
              </a:rPr>
              <a:t>th</a:t>
            </a:r>
            <a:r>
              <a:rPr lang="en-US" altLang="zh-TW" sz="2000" kern="100" dirty="0">
                <a:latin typeface="Calibri" panose="020F0502020204030204" pitchFamily="34" charset="0"/>
                <a:ea typeface="PMingLiU" panose="02020500000000000000" pitchFamily="18" charset="-120"/>
                <a:cs typeface="Times New Roman" panose="02020603050405020304" pitchFamily="18" charset="0"/>
              </a:rPr>
              <a:t> April 2018)</a:t>
            </a:r>
            <a:endParaRPr lang="zh-TW" altLang="zh-HK" sz="2000" i="1" kern="1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96038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F084FF-4595-4596-9B4C-DF3035DFC739}"/>
              </a:ext>
            </a:extLst>
          </p:cNvPr>
          <p:cNvSpPr>
            <a:spLocks noGrp="1"/>
          </p:cNvSpPr>
          <p:nvPr>
            <p:ph type="title"/>
          </p:nvPr>
        </p:nvSpPr>
        <p:spPr/>
        <p:txBody>
          <a:bodyPr/>
          <a:lstStyle/>
          <a:p>
            <a:r>
              <a:rPr lang="en-US" altLang="zh-HK" dirty="0"/>
              <a:t>Latin/Romance </a:t>
            </a:r>
            <a:r>
              <a:rPr lang="en-US" altLang="zh-HK" i="1" dirty="0"/>
              <a:t>ad </a:t>
            </a:r>
            <a:endParaRPr lang="zh-HK" altLang="en-US" dirty="0"/>
          </a:p>
        </p:txBody>
      </p:sp>
      <p:sp>
        <p:nvSpPr>
          <p:cNvPr id="3" name="Content Placeholder 2">
            <a:extLst>
              <a:ext uri="{FF2B5EF4-FFF2-40B4-BE49-F238E27FC236}">
                <a16:creationId xmlns:a16="http://schemas.microsoft.com/office/drawing/2014/main" id="{B4B843C0-DCAF-4768-81C1-FA0C0F3B5583}"/>
              </a:ext>
            </a:extLst>
          </p:cNvPr>
          <p:cNvSpPr>
            <a:spLocks noGrp="1"/>
          </p:cNvSpPr>
          <p:nvPr>
            <p:ph idx="1"/>
          </p:nvPr>
        </p:nvSpPr>
        <p:spPr>
          <a:xfrm>
            <a:off x="838200" y="1253331"/>
            <a:ext cx="10515600" cy="4351338"/>
          </a:xfrm>
        </p:spPr>
        <p:txBody>
          <a:bodyPr>
            <a:normAutofit/>
          </a:bodyPr>
          <a:lstStyle/>
          <a:p>
            <a:pPr marL="0" indent="0">
              <a:buNone/>
            </a:pPr>
            <a:r>
              <a:rPr lang="en-US" altLang="zh-HK" sz="2000" dirty="0"/>
              <a:t>(Tse/</a:t>
            </a:r>
            <a:r>
              <a:rPr lang="en-US" altLang="zh-HK" sz="2000" dirty="0" err="1"/>
              <a:t>Sornicola</a:t>
            </a:r>
            <a:r>
              <a:rPr lang="en-US" altLang="zh-HK" sz="2000" dirty="0"/>
              <a:t>): 	</a:t>
            </a:r>
            <a:r>
              <a:rPr lang="en-US" altLang="zh-HK" sz="2000" i="1" dirty="0" err="1"/>
              <a:t>verba</a:t>
            </a:r>
            <a:r>
              <a:rPr lang="en-US" altLang="zh-HK" sz="2000" i="1" dirty="0"/>
              <a:t> </a:t>
            </a:r>
            <a:r>
              <a:rPr lang="en-US" altLang="zh-HK" sz="2000" i="1" dirty="0" err="1"/>
              <a:t>videndi</a:t>
            </a:r>
            <a:r>
              <a:rPr lang="en-US" altLang="zh-HK" sz="2000" i="1" dirty="0"/>
              <a:t> </a:t>
            </a:r>
            <a:r>
              <a:rPr lang="en-US" altLang="zh-HK" sz="2000" dirty="0"/>
              <a:t>(‘seeing’) (Plautus &gt;)</a:t>
            </a:r>
          </a:p>
          <a:p>
            <a:pPr marL="0" indent="0">
              <a:buNone/>
            </a:pPr>
            <a:r>
              <a:rPr lang="en-US" altLang="zh-HK" sz="2000" dirty="0"/>
              <a:t>		</a:t>
            </a:r>
            <a:r>
              <a:rPr lang="en-US" altLang="zh-HK" sz="2000" i="1" dirty="0" err="1"/>
              <a:t>verba</a:t>
            </a:r>
            <a:r>
              <a:rPr lang="en-US" altLang="zh-HK" sz="2000" i="1" dirty="0"/>
              <a:t> </a:t>
            </a:r>
            <a:r>
              <a:rPr lang="en-US" altLang="zh-HK" sz="2000" i="1" dirty="0" err="1"/>
              <a:t>iuvandi</a:t>
            </a:r>
            <a:r>
              <a:rPr lang="en-US" altLang="zh-HK" sz="2000" i="1" dirty="0"/>
              <a:t>/</a:t>
            </a:r>
            <a:r>
              <a:rPr lang="en-US" altLang="zh-HK" sz="2000" i="1" dirty="0" err="1"/>
              <a:t>serviendi</a:t>
            </a:r>
            <a:r>
              <a:rPr lang="en-US" altLang="zh-HK" sz="2000" i="1" dirty="0"/>
              <a:t>/</a:t>
            </a:r>
            <a:r>
              <a:rPr lang="en-US" altLang="zh-HK" sz="2000" i="1" dirty="0" err="1"/>
              <a:t>clamandi</a:t>
            </a:r>
            <a:r>
              <a:rPr lang="en-US" altLang="zh-HK" sz="2000" i="1" dirty="0"/>
              <a:t>/</a:t>
            </a:r>
            <a:r>
              <a:rPr lang="en-US" altLang="zh-HK" sz="2000" i="1" dirty="0" err="1"/>
              <a:t>rogandi</a:t>
            </a:r>
            <a:r>
              <a:rPr lang="en-US" altLang="zh-HK" sz="2000" i="1" dirty="0"/>
              <a:t> 	</a:t>
            </a:r>
            <a:r>
              <a:rPr lang="en-US" altLang="zh-HK" sz="2000" dirty="0"/>
              <a:t>(Christian/Medieval Latin)</a:t>
            </a:r>
            <a:endParaRPr lang="zh-HK" altLang="en-US" sz="2000" dirty="0"/>
          </a:p>
        </p:txBody>
      </p:sp>
      <p:sp>
        <p:nvSpPr>
          <p:cNvPr id="4" name="Content Placeholder 2">
            <a:extLst>
              <a:ext uri="{FF2B5EF4-FFF2-40B4-BE49-F238E27FC236}">
                <a16:creationId xmlns:a16="http://schemas.microsoft.com/office/drawing/2014/main" id="{7B112B5A-44A2-4237-BDB8-E3E85C7474AD}"/>
              </a:ext>
            </a:extLst>
          </p:cNvPr>
          <p:cNvSpPr txBox="1">
            <a:spLocks/>
          </p:cNvSpPr>
          <p:nvPr/>
        </p:nvSpPr>
        <p:spPr>
          <a:xfrm>
            <a:off x="838200" y="1987550"/>
            <a:ext cx="10515600" cy="152366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sz="2000" i="1" dirty="0" err="1"/>
              <a:t>Verba</a:t>
            </a:r>
            <a:r>
              <a:rPr lang="en-GB" altLang="zh-HK" sz="2000" i="1" dirty="0"/>
              <a:t> </a:t>
            </a:r>
            <a:r>
              <a:rPr lang="en-GB" altLang="zh-HK" sz="2000" i="1" dirty="0" err="1"/>
              <a:t>videndi</a:t>
            </a:r>
            <a:r>
              <a:rPr lang="en-GB" altLang="zh-HK" sz="2000" i="1" dirty="0"/>
              <a:t>: </a:t>
            </a:r>
          </a:p>
          <a:p>
            <a:pPr marL="0" indent="0">
              <a:buFont typeface="Arial" panose="020B0604020202020204" pitchFamily="34" charset="0"/>
              <a:buNone/>
            </a:pPr>
            <a:r>
              <a:rPr lang="en-GB" altLang="zh-HK" sz="2000" b="1" i="1" dirty="0"/>
              <a:t>Ad</a:t>
            </a:r>
            <a:r>
              <a:rPr lang="en-GB" altLang="zh-HK" sz="2000" i="1" dirty="0"/>
              <a:t> </a:t>
            </a:r>
            <a:r>
              <a:rPr lang="en-GB" altLang="zh-HK" sz="2000" i="1" dirty="0" err="1"/>
              <a:t>eram</a:t>
            </a:r>
            <a:r>
              <a:rPr lang="en-GB" altLang="zh-HK" sz="2000" i="1" dirty="0"/>
              <a:t> </a:t>
            </a:r>
            <a:r>
              <a:rPr lang="en-GB" altLang="zh-HK" sz="2000" i="1" dirty="0" err="1"/>
              <a:t>revidebo</a:t>
            </a:r>
            <a:r>
              <a:rPr lang="en-GB" altLang="zh-HK" sz="2000" i="1" dirty="0"/>
              <a:t> </a:t>
            </a:r>
            <a:r>
              <a:rPr lang="en-GB" altLang="zh-HK" sz="2000" dirty="0"/>
              <a:t>‘I shall see our mistress again…’ (</a:t>
            </a:r>
            <a:r>
              <a:rPr lang="en-GB" altLang="zh-HK" sz="2000" i="1" dirty="0" err="1"/>
              <a:t>Truculentus</a:t>
            </a:r>
            <a:r>
              <a:rPr lang="en-GB" altLang="zh-HK" sz="2000" i="1" dirty="0"/>
              <a:t> </a:t>
            </a:r>
            <a:r>
              <a:rPr lang="en-GB" altLang="zh-HK" sz="2000" dirty="0"/>
              <a:t>320</a:t>
            </a:r>
            <a:r>
              <a:rPr lang="en-GB" altLang="zh-HK" sz="2000" i="1" dirty="0"/>
              <a:t>)</a:t>
            </a:r>
          </a:p>
          <a:p>
            <a:pPr marL="0" indent="0">
              <a:buFont typeface="Arial" panose="020B0604020202020204" pitchFamily="34" charset="0"/>
              <a:buNone/>
            </a:pPr>
            <a:r>
              <a:rPr lang="en-GB" altLang="zh-HK" sz="2000" i="1" dirty="0" err="1"/>
              <a:t>Respice</a:t>
            </a:r>
            <a:r>
              <a:rPr lang="en-GB" altLang="zh-HK" sz="2000" i="1" dirty="0"/>
              <a:t> </a:t>
            </a:r>
            <a:r>
              <a:rPr lang="en-GB" altLang="zh-HK" sz="2000" b="1" i="1" dirty="0"/>
              <a:t>ad</a:t>
            </a:r>
            <a:r>
              <a:rPr lang="en-GB" altLang="zh-HK" sz="2000" i="1" dirty="0"/>
              <a:t> me… </a:t>
            </a:r>
            <a:r>
              <a:rPr lang="en-GB" altLang="zh-HK" sz="2000" dirty="0"/>
              <a:t>‘Look back at me…’ (</a:t>
            </a:r>
            <a:r>
              <a:rPr lang="en-GB" altLang="zh-HK" sz="2000" i="1" dirty="0" err="1"/>
              <a:t>Stilus</a:t>
            </a:r>
            <a:r>
              <a:rPr lang="en-GB" altLang="zh-HK" sz="2000" i="1" dirty="0"/>
              <a:t> </a:t>
            </a:r>
            <a:r>
              <a:rPr lang="en-GB" altLang="zh-HK" sz="2000" dirty="0"/>
              <a:t>331)</a:t>
            </a:r>
          </a:p>
        </p:txBody>
      </p:sp>
      <p:sp>
        <p:nvSpPr>
          <p:cNvPr id="5" name="Content Placeholder 2">
            <a:extLst>
              <a:ext uri="{FF2B5EF4-FFF2-40B4-BE49-F238E27FC236}">
                <a16:creationId xmlns:a16="http://schemas.microsoft.com/office/drawing/2014/main" id="{871F193F-674C-4169-BC9F-93D0F80A8E5B}"/>
              </a:ext>
            </a:extLst>
          </p:cNvPr>
          <p:cNvSpPr txBox="1">
            <a:spLocks/>
          </p:cNvSpPr>
          <p:nvPr/>
        </p:nvSpPr>
        <p:spPr>
          <a:xfrm>
            <a:off x="838200" y="3080393"/>
            <a:ext cx="10515600" cy="231808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sz="2000" i="1" dirty="0" err="1"/>
              <a:t>Verba</a:t>
            </a:r>
            <a:r>
              <a:rPr lang="en-GB" altLang="zh-HK" sz="2000" i="1" dirty="0"/>
              <a:t> </a:t>
            </a:r>
            <a:r>
              <a:rPr lang="en-GB" altLang="zh-HK" sz="2000" i="1" dirty="0" err="1"/>
              <a:t>serviendi</a:t>
            </a:r>
            <a:r>
              <a:rPr lang="en-GB" altLang="zh-HK" sz="2000" i="1" dirty="0"/>
              <a:t>:</a:t>
            </a:r>
          </a:p>
          <a:p>
            <a:pPr marL="0" indent="0">
              <a:buFont typeface="Arial" panose="020B0604020202020204" pitchFamily="34" charset="0"/>
              <a:buNone/>
            </a:pPr>
            <a:r>
              <a:rPr lang="en-GB" altLang="zh-HK" sz="2000" b="1" i="1" dirty="0"/>
              <a:t>ad</a:t>
            </a:r>
            <a:r>
              <a:rPr lang="en-GB" altLang="zh-HK" sz="2000" i="1" dirty="0"/>
              <a:t> </a:t>
            </a:r>
            <a:r>
              <a:rPr lang="en-GB" altLang="zh-HK" sz="2000" i="1" dirty="0" err="1"/>
              <a:t>cuius</a:t>
            </a:r>
            <a:r>
              <a:rPr lang="en-GB" altLang="zh-HK" sz="2000" i="1" dirty="0"/>
              <a:t> imperium </a:t>
            </a:r>
            <a:r>
              <a:rPr lang="en-GB" altLang="zh-HK" sz="2000" i="1" dirty="0" err="1"/>
              <a:t>caelum</a:t>
            </a:r>
            <a:r>
              <a:rPr lang="en-GB" altLang="zh-HK" sz="2000" i="1" dirty="0"/>
              <a:t> terra </a:t>
            </a:r>
            <a:r>
              <a:rPr lang="en-GB" altLang="zh-HK" sz="2000" i="1" dirty="0" err="1"/>
              <a:t>maria</a:t>
            </a:r>
            <a:r>
              <a:rPr lang="en-GB" altLang="zh-HK" sz="2000" i="1" dirty="0"/>
              <a:t> </a:t>
            </a:r>
            <a:r>
              <a:rPr lang="en-GB" altLang="zh-HK" sz="2000" i="1" dirty="0" err="1"/>
              <a:t>serviebant</a:t>
            </a:r>
            <a:r>
              <a:rPr lang="en-GB" altLang="zh-HK" sz="2000" i="1" dirty="0"/>
              <a:t> ‘… </a:t>
            </a:r>
            <a:r>
              <a:rPr lang="en-GB" altLang="zh-HK" sz="2000" dirty="0"/>
              <a:t>whose power heaven, earth, and the seas served.’ (Jerome Letter 82.3) </a:t>
            </a:r>
          </a:p>
          <a:p>
            <a:pPr marL="0" indent="0">
              <a:buNone/>
            </a:pPr>
            <a:r>
              <a:rPr lang="en-GB" altLang="zh-HK" sz="2000" i="1" dirty="0"/>
              <a:t>Verbal </a:t>
            </a:r>
            <a:r>
              <a:rPr lang="en-GB" altLang="zh-HK" sz="2000" i="1" dirty="0" err="1"/>
              <a:t>clamandi</a:t>
            </a:r>
            <a:r>
              <a:rPr lang="en-GB" altLang="zh-HK" sz="2000" i="1" dirty="0"/>
              <a:t>: </a:t>
            </a:r>
          </a:p>
          <a:p>
            <a:pPr marL="0" indent="0">
              <a:buNone/>
            </a:pPr>
            <a:r>
              <a:rPr lang="en-GB" altLang="zh-HK" sz="2000" b="1" i="1" dirty="0"/>
              <a:t>Ad</a:t>
            </a:r>
            <a:r>
              <a:rPr lang="en-GB" altLang="zh-HK" sz="2000" i="1" dirty="0"/>
              <a:t> </a:t>
            </a:r>
            <a:r>
              <a:rPr lang="en-GB" altLang="zh-HK" sz="2000" i="1" dirty="0" err="1"/>
              <a:t>te</a:t>
            </a:r>
            <a:r>
              <a:rPr lang="en-GB" altLang="zh-HK" sz="2000" i="1" dirty="0"/>
              <a:t>, </a:t>
            </a:r>
            <a:r>
              <a:rPr lang="en-GB" altLang="zh-HK" sz="2000" i="1" dirty="0" err="1"/>
              <a:t>Domine</a:t>
            </a:r>
            <a:r>
              <a:rPr lang="en-GB" altLang="zh-HK" sz="2000" i="1" dirty="0"/>
              <a:t> de </a:t>
            </a:r>
            <a:r>
              <a:rPr lang="en-GB" altLang="zh-HK" sz="2000" i="1" dirty="0" err="1"/>
              <a:t>profundis</a:t>
            </a:r>
            <a:r>
              <a:rPr lang="en-GB" altLang="zh-HK" sz="2000" i="1" dirty="0"/>
              <a:t> </a:t>
            </a:r>
            <a:r>
              <a:rPr lang="en-GB" altLang="zh-HK" sz="2000" i="1" dirty="0" err="1"/>
              <a:t>clamavi</a:t>
            </a:r>
            <a:r>
              <a:rPr lang="en-GB" altLang="zh-HK" sz="2000" i="1" dirty="0"/>
              <a:t> </a:t>
            </a:r>
            <a:r>
              <a:rPr lang="en-GB" altLang="zh-HK" sz="2000" dirty="0"/>
              <a:t>‘From the depths of my soul I shouted (something) at you (</a:t>
            </a:r>
            <a:r>
              <a:rPr lang="en-GB" altLang="zh-HK" sz="2000" i="1" dirty="0"/>
              <a:t>ad </a:t>
            </a:r>
            <a:r>
              <a:rPr lang="en-GB" altLang="zh-HK" sz="2000" i="1" dirty="0" err="1"/>
              <a:t>te</a:t>
            </a:r>
            <a:r>
              <a:rPr lang="en-GB" altLang="zh-HK" sz="2000" dirty="0"/>
              <a:t>)’ &gt; ‘From the depths of my soul I called you (</a:t>
            </a:r>
            <a:r>
              <a:rPr lang="en-GB" altLang="zh-HK" sz="2000" i="1" dirty="0"/>
              <a:t>ad </a:t>
            </a:r>
            <a:r>
              <a:rPr lang="en-GB" altLang="zh-HK" sz="2000" i="1" dirty="0" err="1"/>
              <a:t>te</a:t>
            </a:r>
            <a:r>
              <a:rPr lang="en-GB" altLang="zh-HK" sz="2000" dirty="0"/>
              <a:t>)’ (Latin Bible)</a:t>
            </a:r>
          </a:p>
          <a:p>
            <a:pPr marL="0" indent="0">
              <a:buNone/>
            </a:pPr>
            <a:r>
              <a:rPr lang="en-GB" altLang="zh-HK" sz="2000" i="1" dirty="0"/>
              <a:t>Verbal </a:t>
            </a:r>
            <a:r>
              <a:rPr lang="en-GB" altLang="zh-HK" sz="2000" i="1" dirty="0" err="1"/>
              <a:t>rogandi</a:t>
            </a:r>
            <a:r>
              <a:rPr lang="en-GB" altLang="zh-HK" sz="2000" i="1" dirty="0"/>
              <a:t>: </a:t>
            </a:r>
            <a:endParaRPr lang="zh-HK" altLang="en-US" sz="2000" i="1" dirty="0"/>
          </a:p>
          <a:p>
            <a:pPr marL="0" indent="0">
              <a:buNone/>
            </a:pPr>
            <a:r>
              <a:rPr lang="en-GB" altLang="zh-HK" sz="2000" dirty="0" err="1"/>
              <a:t>Moyses</a:t>
            </a:r>
            <a:r>
              <a:rPr lang="en-GB" altLang="zh-HK" sz="2000" dirty="0"/>
              <a:t> </a:t>
            </a:r>
            <a:r>
              <a:rPr lang="en-GB" altLang="zh-HK" sz="2000" dirty="0" err="1"/>
              <a:t>orabat</a:t>
            </a:r>
            <a:r>
              <a:rPr lang="en-GB" altLang="zh-HK" sz="2000" dirty="0"/>
              <a:t> </a:t>
            </a:r>
            <a:r>
              <a:rPr lang="en-GB" altLang="zh-HK" sz="2000" b="1" dirty="0"/>
              <a:t>ad</a:t>
            </a:r>
            <a:r>
              <a:rPr lang="en-GB" altLang="zh-HK" sz="2000" dirty="0"/>
              <a:t> </a:t>
            </a:r>
            <a:r>
              <a:rPr lang="en-GB" altLang="zh-HK" sz="2000" dirty="0" err="1"/>
              <a:t>Dominum</a:t>
            </a:r>
            <a:r>
              <a:rPr lang="en-GB" altLang="zh-HK" sz="2000" dirty="0"/>
              <a:t> ‘Moses was begging the Lord.’ (</a:t>
            </a:r>
            <a:r>
              <a:rPr lang="en-GB" altLang="zh-HK" sz="2000" i="1" dirty="0" err="1"/>
              <a:t>Libri</a:t>
            </a:r>
            <a:r>
              <a:rPr lang="en-GB" altLang="zh-HK" sz="2000" i="1" dirty="0"/>
              <a:t> </a:t>
            </a:r>
            <a:r>
              <a:rPr lang="en-GB" altLang="zh-HK" sz="2000" i="1" dirty="0" err="1"/>
              <a:t>Maccabaorum</a:t>
            </a:r>
            <a:r>
              <a:rPr lang="en-GB" altLang="zh-HK" sz="2000" i="1" dirty="0"/>
              <a:t> </a:t>
            </a:r>
            <a:r>
              <a:rPr lang="en-GB" altLang="zh-HK" sz="2000" dirty="0"/>
              <a:t>2.10)</a:t>
            </a:r>
            <a:endParaRPr lang="zh-TW" altLang="zh-HK" sz="2000" dirty="0"/>
          </a:p>
          <a:p>
            <a:pPr marL="0" indent="0">
              <a:buNone/>
            </a:pPr>
            <a:r>
              <a:rPr lang="en-GB" altLang="zh-HK" sz="2000" dirty="0" err="1"/>
              <a:t>veniam</a:t>
            </a:r>
            <a:r>
              <a:rPr lang="en-GB" altLang="zh-HK" sz="2000" dirty="0"/>
              <a:t>…  </a:t>
            </a:r>
            <a:r>
              <a:rPr lang="en-GB" altLang="zh-HK" sz="2000" b="1" dirty="0"/>
              <a:t>ad</a:t>
            </a:r>
            <a:r>
              <a:rPr lang="en-GB" altLang="zh-HK" sz="2000" dirty="0"/>
              <a:t> Domino </a:t>
            </a:r>
            <a:r>
              <a:rPr lang="en-GB" altLang="zh-HK" sz="2000" dirty="0" err="1"/>
              <a:t>poposce</a:t>
            </a:r>
            <a:r>
              <a:rPr lang="en-GB" altLang="zh-HK" sz="2000" dirty="0"/>
              <a:t>-bat</a:t>
            </a:r>
            <a:endParaRPr lang="zh-TW" altLang="zh-HK" sz="2000" dirty="0"/>
          </a:p>
          <a:p>
            <a:pPr marL="0" indent="0">
              <a:buNone/>
            </a:pPr>
            <a:r>
              <a:rPr lang="en-GB" altLang="zh-HK" sz="2000" dirty="0"/>
              <a:t>‘He was begging the Lord for mercy’ (</a:t>
            </a:r>
            <a:r>
              <a:rPr lang="en-GB" altLang="zh-HK" sz="2000" i="1" dirty="0"/>
              <a:t>Chronicon </a:t>
            </a:r>
            <a:r>
              <a:rPr lang="en-GB" altLang="zh-HK" sz="2000" i="1" dirty="0" err="1"/>
              <a:t>Salernitanum</a:t>
            </a:r>
            <a:r>
              <a:rPr lang="en-GB" altLang="zh-HK" sz="2000" i="1" dirty="0"/>
              <a:t> </a:t>
            </a:r>
            <a:r>
              <a:rPr lang="en-GB" altLang="zh-HK" sz="2000" dirty="0"/>
              <a:t>11)</a:t>
            </a:r>
            <a:endParaRPr lang="zh-HK" altLang="en-US" sz="2000" dirty="0"/>
          </a:p>
        </p:txBody>
      </p:sp>
      <p:sp>
        <p:nvSpPr>
          <p:cNvPr id="6" name="Rectangle 5">
            <a:extLst>
              <a:ext uri="{FF2B5EF4-FFF2-40B4-BE49-F238E27FC236}">
                <a16:creationId xmlns:a16="http://schemas.microsoft.com/office/drawing/2014/main" id="{89B1E428-02B9-4665-851F-EC0674987F12}"/>
              </a:ext>
            </a:extLst>
          </p:cNvPr>
          <p:cNvSpPr/>
          <p:nvPr/>
        </p:nvSpPr>
        <p:spPr>
          <a:xfrm>
            <a:off x="7039472" y="48558"/>
            <a:ext cx="5152527" cy="1631216"/>
          </a:xfrm>
          <a:prstGeom prst="rect">
            <a:avLst/>
          </a:prstGeom>
        </p:spPr>
        <p:txBody>
          <a:bodyPr wrap="square">
            <a:spAutoFit/>
          </a:bodyPr>
          <a:lstStyle/>
          <a:p>
            <a:pPr>
              <a:spcAft>
                <a:spcPts val="0"/>
              </a:spcAft>
            </a:pPr>
            <a:r>
              <a:rPr lang="en-US" altLang="zh-TW" sz="2000" i="1" kern="100" dirty="0">
                <a:latin typeface="Calibri" panose="020F0502020204030204" pitchFamily="34" charset="0"/>
                <a:ea typeface="PMingLiU" panose="02020500000000000000" pitchFamily="18" charset="-120"/>
                <a:cs typeface="Times New Roman" panose="02020603050405020304" pitchFamily="18" charset="0"/>
              </a:rPr>
              <a:t>Ad</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t>
            </a:r>
            <a:r>
              <a:rPr lang="en-US" altLang="zh-TW" sz="2000" kern="100" dirty="0">
                <a:effectLst/>
                <a:latin typeface="Calibri" panose="020F0502020204030204" pitchFamily="34" charset="0"/>
                <a:ea typeface="PMingLiU" panose="02020500000000000000" pitchFamily="18" charset="-120"/>
                <a:cs typeface="Times New Roman" panose="02020603050405020304" pitchFamily="18" charset="0"/>
              </a:rPr>
              <a:t>‘to’ denotes specific objects (</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ad </a:t>
            </a:r>
            <a:r>
              <a:rPr lang="en-US" altLang="zh-TW" sz="2000" b="1" i="1" kern="100" dirty="0" err="1">
                <a:effectLst/>
                <a:latin typeface="Calibri" panose="020F0502020204030204" pitchFamily="34" charset="0"/>
                <a:ea typeface="PMingLiU" panose="02020500000000000000" pitchFamily="18" charset="-120"/>
                <a:cs typeface="Times New Roman" panose="02020603050405020304" pitchFamily="18" charset="0"/>
              </a:rPr>
              <a:t>eram</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ad </a:t>
            </a:r>
            <a:r>
              <a:rPr lang="en-US" altLang="zh-TW" sz="2000" b="1" i="1" kern="100" dirty="0">
                <a:effectLst/>
                <a:latin typeface="Calibri" panose="020F0502020204030204" pitchFamily="34" charset="0"/>
                <a:ea typeface="PMingLiU" panose="02020500000000000000" pitchFamily="18" charset="-120"/>
                <a:cs typeface="Times New Roman" panose="02020603050405020304" pitchFamily="18" charset="0"/>
              </a:rPr>
              <a:t>me</a:t>
            </a:r>
            <a:r>
              <a:rPr lang="en-US" altLang="zh-TW" sz="2000" kern="100" dirty="0">
                <a:effectLst/>
                <a:latin typeface="Calibri" panose="020F0502020204030204" pitchFamily="34" charset="0"/>
                <a:ea typeface="PMingLiU" panose="02020500000000000000" pitchFamily="18" charset="-120"/>
                <a:cs typeface="Times New Roman" panose="02020603050405020304" pitchFamily="18" charset="0"/>
              </a:rPr>
              <a:t>) as well as human/animate objects (‘beneficiary’/’recipient’/’experiencer’) (</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ad </a:t>
            </a:r>
            <a:r>
              <a:rPr lang="en-US" altLang="zh-TW" sz="2000" i="1" kern="100" dirty="0" err="1">
                <a:effectLst/>
                <a:latin typeface="Calibri" panose="020F0502020204030204" pitchFamily="34" charset="0"/>
                <a:ea typeface="PMingLiU" panose="02020500000000000000" pitchFamily="18" charset="-120"/>
                <a:cs typeface="Times New Roman" panose="02020603050405020304" pitchFamily="18" charset="0"/>
              </a:rPr>
              <a:t>cuius</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t>
            </a:r>
            <a:r>
              <a:rPr lang="en-US" altLang="zh-TW" sz="2000" b="1" i="1" kern="100" dirty="0">
                <a:effectLst/>
                <a:latin typeface="Calibri" panose="020F0502020204030204" pitchFamily="34" charset="0"/>
                <a:ea typeface="PMingLiU" panose="02020500000000000000" pitchFamily="18" charset="-120"/>
                <a:cs typeface="Times New Roman" panose="02020603050405020304" pitchFamily="18" charset="0"/>
              </a:rPr>
              <a:t>imperium</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ad </a:t>
            </a:r>
            <a:r>
              <a:rPr lang="en-US" altLang="zh-TW" sz="2000" b="1" i="1" kern="100" dirty="0" err="1">
                <a:effectLst/>
                <a:latin typeface="Calibri" panose="020F0502020204030204" pitchFamily="34" charset="0"/>
                <a:ea typeface="PMingLiU" panose="02020500000000000000" pitchFamily="18" charset="-120"/>
                <a:cs typeface="Times New Roman" panose="02020603050405020304" pitchFamily="18" charset="0"/>
              </a:rPr>
              <a:t>te</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t>
            </a:r>
            <a:r>
              <a:rPr lang="en-US" altLang="zh-TW" sz="2000" b="1" i="1" kern="100" dirty="0" err="1">
                <a:effectLst/>
                <a:latin typeface="Calibri" panose="020F0502020204030204" pitchFamily="34" charset="0"/>
                <a:ea typeface="PMingLiU" panose="02020500000000000000" pitchFamily="18" charset="-120"/>
                <a:cs typeface="Times New Roman" panose="02020603050405020304" pitchFamily="18" charset="0"/>
              </a:rPr>
              <a:t>Domine</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t>
            </a:r>
            <a:r>
              <a:rPr lang="en-US" altLang="zh-TW" sz="2000" i="1" kern="100" dirty="0" err="1">
                <a:effectLst/>
                <a:latin typeface="Calibri" panose="020F0502020204030204" pitchFamily="34" charset="0"/>
                <a:ea typeface="PMingLiU" panose="02020500000000000000" pitchFamily="18" charset="-120"/>
                <a:cs typeface="Times New Roman" panose="02020603050405020304" pitchFamily="18" charset="0"/>
              </a:rPr>
              <a:t>clamavi</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ad </a:t>
            </a:r>
            <a:r>
              <a:rPr lang="en-US" altLang="zh-TW" sz="2000" b="1" i="1" kern="100" dirty="0" err="1">
                <a:effectLst/>
                <a:latin typeface="Calibri" panose="020F0502020204030204" pitchFamily="34" charset="0"/>
                <a:ea typeface="PMingLiU" panose="02020500000000000000" pitchFamily="18" charset="-120"/>
                <a:cs typeface="Times New Roman" panose="02020603050405020304" pitchFamily="18" charset="0"/>
              </a:rPr>
              <a:t>Dominum</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ad </a:t>
            </a:r>
            <a:r>
              <a:rPr lang="en-US" altLang="zh-TW" sz="2000" b="1" i="1" kern="100" dirty="0">
                <a:effectLst/>
                <a:latin typeface="Calibri" panose="020F0502020204030204" pitchFamily="34" charset="0"/>
                <a:ea typeface="PMingLiU" panose="02020500000000000000" pitchFamily="18" charset="-120"/>
                <a:cs typeface="Times New Roman" panose="02020603050405020304" pitchFamily="18" charset="0"/>
              </a:rPr>
              <a:t>Domino</a:t>
            </a:r>
            <a:r>
              <a:rPr lang="en-US" altLang="zh-TW" sz="2000" i="1" kern="100" dirty="0">
                <a:effectLst/>
                <a:latin typeface="Calibri" panose="020F0502020204030204" pitchFamily="34" charset="0"/>
                <a:ea typeface="PMingLiU" panose="02020500000000000000" pitchFamily="18" charset="-120"/>
                <a:cs typeface="Times New Roman" panose="02020603050405020304" pitchFamily="18" charset="0"/>
              </a:rPr>
              <a:t> </a:t>
            </a:r>
            <a:r>
              <a:rPr lang="en-US" altLang="zh-TW" sz="2000" i="1" kern="100" dirty="0" err="1">
                <a:effectLst/>
                <a:latin typeface="Calibri" panose="020F0502020204030204" pitchFamily="34" charset="0"/>
                <a:ea typeface="PMingLiU" panose="02020500000000000000" pitchFamily="18" charset="-120"/>
                <a:cs typeface="Times New Roman" panose="02020603050405020304" pitchFamily="18" charset="0"/>
              </a:rPr>
              <a:t>poposcebat</a:t>
            </a:r>
            <a:r>
              <a:rPr lang="en-US" altLang="zh-TW" sz="2000" kern="100" dirty="0">
                <a:effectLst/>
                <a:latin typeface="Calibri" panose="020F0502020204030204" pitchFamily="34" charset="0"/>
                <a:ea typeface="PMingLiU" panose="02020500000000000000" pitchFamily="18" charset="-120"/>
                <a:cs typeface="Times New Roman" panose="02020603050405020304" pitchFamily="18" charset="0"/>
              </a:rPr>
              <a:t>) </a:t>
            </a:r>
            <a:endParaRPr lang="zh-TW" altLang="zh-HK" sz="2000" i="1" kern="1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420798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E759A-9B99-4E8E-9EB0-8B7A000ABA2E}"/>
              </a:ext>
            </a:extLst>
          </p:cNvPr>
          <p:cNvSpPr>
            <a:spLocks noGrp="1"/>
          </p:cNvSpPr>
          <p:nvPr>
            <p:ph type="title"/>
          </p:nvPr>
        </p:nvSpPr>
        <p:spPr>
          <a:xfrm>
            <a:off x="838183" y="31272"/>
            <a:ext cx="10515600" cy="1325563"/>
          </a:xfrm>
        </p:spPr>
        <p:txBody>
          <a:bodyPr/>
          <a:lstStyle/>
          <a:p>
            <a:r>
              <a:rPr lang="en-GB" altLang="zh-HK" dirty="0"/>
              <a:t>Western Romance DOM (</a:t>
            </a:r>
            <a:r>
              <a:rPr lang="en-GB" altLang="zh-HK" i="1" dirty="0"/>
              <a:t>ad</a:t>
            </a:r>
            <a:r>
              <a:rPr lang="en-GB" altLang="zh-HK" dirty="0"/>
              <a:t>)</a:t>
            </a:r>
            <a:endParaRPr lang="zh-HK" altLang="en-US" dirty="0"/>
          </a:p>
        </p:txBody>
      </p:sp>
      <p:sp>
        <p:nvSpPr>
          <p:cNvPr id="3" name="Content Placeholder 2">
            <a:extLst>
              <a:ext uri="{FF2B5EF4-FFF2-40B4-BE49-F238E27FC236}">
                <a16:creationId xmlns:a16="http://schemas.microsoft.com/office/drawing/2014/main" id="{B9E74305-0FA3-42D7-BEA2-60E90AA861DA}"/>
              </a:ext>
            </a:extLst>
          </p:cNvPr>
          <p:cNvSpPr>
            <a:spLocks noGrp="1"/>
          </p:cNvSpPr>
          <p:nvPr>
            <p:ph idx="1"/>
          </p:nvPr>
        </p:nvSpPr>
        <p:spPr>
          <a:xfrm>
            <a:off x="838097" y="904748"/>
            <a:ext cx="10515600" cy="4351338"/>
          </a:xfrm>
        </p:spPr>
        <p:txBody>
          <a:bodyPr/>
          <a:lstStyle/>
          <a:p>
            <a:pPr marL="0" indent="0">
              <a:buNone/>
            </a:pPr>
            <a:r>
              <a:rPr lang="en-GB" altLang="zh-HK" dirty="0"/>
              <a:t>Spanish </a:t>
            </a:r>
            <a:r>
              <a:rPr lang="en-GB" altLang="zh-HK" i="1" dirty="0"/>
              <a:t>a</a:t>
            </a:r>
            <a:r>
              <a:rPr lang="en-GB" altLang="zh-HK" dirty="0"/>
              <a:t> (human/animate, referential/definite/realis, ‘affected’) </a:t>
            </a:r>
          </a:p>
          <a:p>
            <a:pPr marL="0" indent="0">
              <a:buNone/>
            </a:pPr>
            <a:r>
              <a:rPr lang="en-GB" altLang="zh-HK" dirty="0"/>
              <a:t>Pronominal </a:t>
            </a:r>
            <a:endParaRPr lang="zh-HK" altLang="en-US" dirty="0"/>
          </a:p>
        </p:txBody>
      </p:sp>
      <p:sp>
        <p:nvSpPr>
          <p:cNvPr id="4" name="Rectangle 3">
            <a:extLst>
              <a:ext uri="{FF2B5EF4-FFF2-40B4-BE49-F238E27FC236}">
                <a16:creationId xmlns:a16="http://schemas.microsoft.com/office/drawing/2014/main" id="{43760EA8-61EC-46E8-B32B-4727B71D9694}"/>
              </a:ext>
            </a:extLst>
          </p:cNvPr>
          <p:cNvSpPr/>
          <p:nvPr/>
        </p:nvSpPr>
        <p:spPr>
          <a:xfrm>
            <a:off x="838097" y="1776382"/>
            <a:ext cx="10515600" cy="830997"/>
          </a:xfrm>
          <a:prstGeom prst="rect">
            <a:avLst/>
          </a:prstGeom>
        </p:spPr>
        <p:txBody>
          <a:bodyPr wrap="square">
            <a:spAutoFit/>
          </a:bodyPr>
          <a:lstStyle/>
          <a:p>
            <a:pPr>
              <a:spcAft>
                <a:spcPts val="0"/>
              </a:spcAft>
            </a:pPr>
            <a:r>
              <a:rPr lang="en-GB" altLang="zh-TW" sz="2400" dirty="0">
                <a:latin typeface="Calibri" panose="020F0502020204030204" pitchFamily="34" charset="0"/>
                <a:ea typeface="PMingLiU" panose="02020500000000000000" pitchFamily="18" charset="-120"/>
                <a:cs typeface="Times New Roman" panose="02020603050405020304" pitchFamily="18" charset="0"/>
              </a:rPr>
              <a:t>Spanish: </a:t>
            </a:r>
            <a:r>
              <a:rPr lang="en-GB" altLang="zh-TW" sz="2400" i="1" dirty="0">
                <a:latin typeface="Calibri" panose="020F0502020204030204" pitchFamily="34" charset="0"/>
                <a:ea typeface="PMingLiU" panose="02020500000000000000" pitchFamily="18" charset="-120"/>
                <a:cs typeface="Times New Roman" panose="02020603050405020304" pitchFamily="18" charset="0"/>
              </a:rPr>
              <a:t>a </a:t>
            </a:r>
            <a:r>
              <a:rPr lang="en-GB" altLang="zh-TW" sz="2400" dirty="0">
                <a:latin typeface="Calibri" panose="020F0502020204030204" pitchFamily="34" charset="0"/>
                <a:ea typeface="PMingLiU" panose="02020500000000000000" pitchFamily="18" charset="-120"/>
                <a:cs typeface="Times New Roman" panose="02020603050405020304" pitchFamily="18" charset="0"/>
              </a:rPr>
              <a:t>[+animate] (primary); [+referential/definite]/[+affected] (secondary- optional use/omission of </a:t>
            </a:r>
            <a:r>
              <a:rPr lang="en-GB" altLang="zh-TW" sz="2400" i="1" dirty="0">
                <a:latin typeface="Calibri" panose="020F0502020204030204" pitchFamily="34" charset="0"/>
                <a:ea typeface="PMingLiU" panose="02020500000000000000" pitchFamily="18" charset="-120"/>
                <a:cs typeface="Times New Roman" panose="02020603050405020304" pitchFamily="18" charset="0"/>
              </a:rPr>
              <a:t>a</a:t>
            </a:r>
            <a:r>
              <a:rPr lang="en-GB" altLang="zh-TW" sz="2400" dirty="0">
                <a:latin typeface="Calibri" panose="020F0502020204030204" pitchFamily="34" charset="0"/>
                <a:ea typeface="PMingLiU" panose="02020500000000000000" pitchFamily="18" charset="-120"/>
                <a:cs typeface="Times New Roman" panose="02020603050405020304" pitchFamily="18" charset="0"/>
              </a:rPr>
              <a:t>)</a:t>
            </a:r>
            <a:endParaRPr lang="zh-TW" altLang="zh-HK" sz="24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5" name="Rectangle 4">
            <a:extLst>
              <a:ext uri="{FF2B5EF4-FFF2-40B4-BE49-F238E27FC236}">
                <a16:creationId xmlns:a16="http://schemas.microsoft.com/office/drawing/2014/main" id="{0E38D7B5-2988-4802-B0CB-CB5DADDCC970}"/>
              </a:ext>
            </a:extLst>
          </p:cNvPr>
          <p:cNvSpPr/>
          <p:nvPr/>
        </p:nvSpPr>
        <p:spPr>
          <a:xfrm>
            <a:off x="838097" y="2576273"/>
            <a:ext cx="10515599" cy="461665"/>
          </a:xfrm>
          <a:prstGeom prst="rect">
            <a:avLst/>
          </a:prstGeom>
        </p:spPr>
        <p:txBody>
          <a:bodyPr wrap="square">
            <a:spAutoFit/>
          </a:bodyPr>
          <a:lstStyle/>
          <a:p>
            <a:pPr>
              <a:spcAft>
                <a:spcPts val="0"/>
              </a:spcAft>
            </a:pPr>
            <a:r>
              <a:rPr lang="en-GB" altLang="zh-TW" sz="2400" dirty="0">
                <a:effectLst/>
                <a:latin typeface="Calibri" panose="020F0502020204030204" pitchFamily="34" charset="0"/>
                <a:ea typeface="PMingLiU" panose="02020500000000000000" pitchFamily="18" charset="-120"/>
                <a:cs typeface="Times New Roman" panose="02020603050405020304" pitchFamily="18" charset="0"/>
              </a:rPr>
              <a:t>Portuguese/</a:t>
            </a:r>
            <a:r>
              <a:rPr lang="en-GB" altLang="zh-TW" sz="2400" dirty="0" err="1">
                <a:effectLst/>
                <a:latin typeface="Calibri" panose="020F0502020204030204" pitchFamily="34" charset="0"/>
                <a:ea typeface="PMingLiU" panose="02020500000000000000" pitchFamily="18" charset="-120"/>
                <a:cs typeface="Times New Roman" panose="02020603050405020304" pitchFamily="18" charset="0"/>
              </a:rPr>
              <a:t>Cata</a:t>
            </a:r>
            <a:r>
              <a:rPr lang="es-ES" altLang="zh-TW" sz="2400" dirty="0" err="1">
                <a:effectLst/>
                <a:latin typeface="Calibri" panose="020F0502020204030204" pitchFamily="34" charset="0"/>
                <a:ea typeface="PMingLiU" panose="02020500000000000000" pitchFamily="18" charset="-120"/>
                <a:cs typeface="Times New Roman" panose="02020603050405020304" pitchFamily="18" charset="0"/>
              </a:rPr>
              <a:t>lán</a:t>
            </a:r>
            <a:r>
              <a:rPr lang="es-ES" altLang="zh-TW" sz="2400" dirty="0">
                <a:effectLst/>
                <a:latin typeface="Calibri" panose="020F0502020204030204" pitchFamily="34" charset="0"/>
                <a:ea typeface="PMingLiU" panose="02020500000000000000" pitchFamily="18" charset="-120"/>
                <a:cs typeface="Times New Roman" panose="02020603050405020304" pitchFamily="18" charset="0"/>
              </a:rPr>
              <a:t>/Gallo-Romance</a:t>
            </a:r>
            <a:r>
              <a:rPr lang="en-GB" altLang="zh-TW" sz="2400" dirty="0">
                <a:effectLst/>
                <a:latin typeface="Calibri" panose="020F0502020204030204" pitchFamily="34" charset="0"/>
                <a:ea typeface="PMingLiU" panose="02020500000000000000" pitchFamily="18" charset="-120"/>
                <a:cs typeface="Times New Roman" panose="02020603050405020304" pitchFamily="18" charset="0"/>
              </a:rPr>
              <a:t>: </a:t>
            </a:r>
            <a:r>
              <a:rPr lang="en-GB" altLang="zh-TW" sz="2400" i="1" dirty="0">
                <a:effectLst/>
                <a:latin typeface="Calibri" panose="020F0502020204030204" pitchFamily="34" charset="0"/>
                <a:ea typeface="PMingLiU" panose="02020500000000000000" pitchFamily="18" charset="-120"/>
                <a:cs typeface="Times New Roman" panose="02020603050405020304" pitchFamily="18" charset="0"/>
              </a:rPr>
              <a:t>a </a:t>
            </a:r>
            <a:r>
              <a:rPr lang="en-GB" altLang="zh-TW" sz="2400" dirty="0">
                <a:effectLst/>
                <a:latin typeface="Calibri" panose="020F0502020204030204" pitchFamily="34" charset="0"/>
                <a:ea typeface="PMingLiU" panose="02020500000000000000" pitchFamily="18" charset="-120"/>
                <a:cs typeface="Times New Roman" panose="02020603050405020304" pitchFamily="18" charset="0"/>
              </a:rPr>
              <a:t>[+proper] or [+pronominal]</a:t>
            </a:r>
            <a:endParaRPr lang="zh-TW" altLang="zh-HK" sz="24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6" name="Rectangle 5">
            <a:extLst>
              <a:ext uri="{FF2B5EF4-FFF2-40B4-BE49-F238E27FC236}">
                <a16:creationId xmlns:a16="http://schemas.microsoft.com/office/drawing/2014/main" id="{6FB75AB0-3EF7-45C3-A850-AF1C697FCA81}"/>
              </a:ext>
            </a:extLst>
          </p:cNvPr>
          <p:cNvSpPr/>
          <p:nvPr/>
        </p:nvSpPr>
        <p:spPr>
          <a:xfrm>
            <a:off x="838098" y="3037938"/>
            <a:ext cx="10515598" cy="461665"/>
          </a:xfrm>
          <a:prstGeom prst="rect">
            <a:avLst/>
          </a:prstGeom>
        </p:spPr>
        <p:txBody>
          <a:bodyPr wrap="square">
            <a:spAutoFit/>
          </a:bodyPr>
          <a:lstStyle/>
          <a:p>
            <a:pPr>
              <a:spcAft>
                <a:spcPts val="0"/>
              </a:spcAft>
            </a:pPr>
            <a:r>
              <a:rPr lang="en-GB" altLang="zh-TW" sz="2400" dirty="0">
                <a:effectLst/>
                <a:latin typeface="Calibri" panose="020F0502020204030204" pitchFamily="34" charset="0"/>
                <a:ea typeface="PMingLiU" panose="02020500000000000000" pitchFamily="18" charset="-120"/>
                <a:cs typeface="Times New Roman" panose="02020603050405020304" pitchFamily="18" charset="0"/>
              </a:rPr>
              <a:t>Italo: </a:t>
            </a:r>
            <a:r>
              <a:rPr lang="en-GB" altLang="zh-TW" sz="2400" i="1" dirty="0">
                <a:effectLst/>
                <a:latin typeface="Calibri" panose="020F0502020204030204" pitchFamily="34" charset="0"/>
                <a:ea typeface="PMingLiU" panose="02020500000000000000" pitchFamily="18" charset="-120"/>
                <a:cs typeface="Times New Roman" panose="02020603050405020304" pitchFamily="18" charset="0"/>
              </a:rPr>
              <a:t>ad </a:t>
            </a:r>
            <a:r>
              <a:rPr lang="en-GB" altLang="zh-TW" sz="2400" dirty="0">
                <a:effectLst/>
                <a:latin typeface="Calibri" panose="020F0502020204030204" pitchFamily="34" charset="0"/>
                <a:ea typeface="PMingLiU" panose="02020500000000000000" pitchFamily="18" charset="-120"/>
                <a:cs typeface="Times New Roman" panose="02020603050405020304" pitchFamily="18" charset="0"/>
              </a:rPr>
              <a:t>[+human] and [+referential/definite/singular]; {+pronominal]</a:t>
            </a:r>
            <a:endParaRPr lang="zh-TW" altLang="zh-HK" sz="24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8" name="Rectangle 7">
            <a:extLst>
              <a:ext uri="{FF2B5EF4-FFF2-40B4-BE49-F238E27FC236}">
                <a16:creationId xmlns:a16="http://schemas.microsoft.com/office/drawing/2014/main" id="{378F970C-9468-4807-974C-FEF4D9EAC7F6}"/>
              </a:ext>
            </a:extLst>
          </p:cNvPr>
          <p:cNvSpPr/>
          <p:nvPr/>
        </p:nvSpPr>
        <p:spPr>
          <a:xfrm>
            <a:off x="838100" y="3479013"/>
            <a:ext cx="10515596" cy="2308324"/>
          </a:xfrm>
          <a:prstGeom prst="rect">
            <a:avLst/>
          </a:prstGeom>
        </p:spPr>
        <p:txBody>
          <a:bodyPr wrap="square">
            <a:spAutoFit/>
          </a:bodyPr>
          <a:lstStyle/>
          <a:p>
            <a:pPr>
              <a:spcAft>
                <a:spcPts val="0"/>
              </a:spcAft>
            </a:pPr>
            <a:r>
              <a:rPr lang="en-GB" altLang="zh-TW" sz="2400" dirty="0">
                <a:effectLst/>
                <a:latin typeface="Calibri" panose="020F0502020204030204" pitchFamily="34" charset="0"/>
                <a:ea typeface="PMingLiU" panose="02020500000000000000" pitchFamily="18" charset="-120"/>
                <a:cs typeface="Times New Roman" panose="02020603050405020304" pitchFamily="18" charset="0"/>
              </a:rPr>
              <a:t>Western-Romance: 	[+pronominal] (always with </a:t>
            </a:r>
            <a:r>
              <a:rPr lang="en-GB" altLang="zh-TW" sz="2400" i="1" dirty="0">
                <a:effectLst/>
                <a:latin typeface="Calibri" panose="020F0502020204030204" pitchFamily="34" charset="0"/>
                <a:ea typeface="PMingLiU" panose="02020500000000000000" pitchFamily="18" charset="-120"/>
                <a:cs typeface="Times New Roman" panose="02020603050405020304" pitchFamily="18" charset="0"/>
              </a:rPr>
              <a:t>ad</a:t>
            </a:r>
            <a:r>
              <a:rPr lang="en-GB" altLang="zh-TW" sz="2400" dirty="0">
                <a:effectLst/>
                <a:latin typeface="Calibri" panose="020F0502020204030204" pitchFamily="34" charset="0"/>
                <a:ea typeface="PMingLiU" panose="02020500000000000000" pitchFamily="18" charset="-120"/>
                <a:cs typeface="Times New Roman" panose="02020603050405020304" pitchFamily="18" charset="0"/>
              </a:rPr>
              <a:t>) </a:t>
            </a:r>
          </a:p>
          <a:p>
            <a:pPr>
              <a:spcAft>
                <a:spcPts val="0"/>
              </a:spcAft>
            </a:pPr>
            <a:r>
              <a:rPr lang="en-GB" altLang="zh-TW" sz="2400" dirty="0">
                <a:latin typeface="Calibri" panose="020F0502020204030204" pitchFamily="34" charset="0"/>
                <a:ea typeface="PMingLiU" panose="02020500000000000000" pitchFamily="18" charset="-120"/>
                <a:cs typeface="Times New Roman" panose="02020603050405020304" pitchFamily="18" charset="0"/>
              </a:rPr>
              <a:t>			</a:t>
            </a:r>
            <a:r>
              <a:rPr lang="en-GB" altLang="zh-TW" sz="2400" dirty="0">
                <a:effectLst/>
                <a:latin typeface="Calibri" panose="020F0502020204030204" pitchFamily="34" charset="0"/>
                <a:ea typeface="PMingLiU" panose="02020500000000000000" pitchFamily="18" charset="-120"/>
                <a:cs typeface="Times New Roman" panose="02020603050405020304" pitchFamily="18" charset="0"/>
              </a:rPr>
              <a:t>(</a:t>
            </a:r>
            <a:r>
              <a:rPr lang="en-GB" altLang="zh-TW" sz="2400" dirty="0" err="1">
                <a:effectLst/>
                <a:latin typeface="Calibri" panose="020F0502020204030204" pitchFamily="34" charset="0"/>
                <a:ea typeface="PMingLiU" panose="02020500000000000000" pitchFamily="18" charset="-120"/>
                <a:cs typeface="Times New Roman" panose="02020603050405020304" pitchFamily="18" charset="0"/>
              </a:rPr>
              <a:t>Sornicola</a:t>
            </a:r>
            <a:r>
              <a:rPr lang="en-GB" altLang="zh-TW" sz="2400" dirty="0">
                <a:latin typeface="Calibri" panose="020F0502020204030204" pitchFamily="34" charset="0"/>
                <a:ea typeface="PMingLiU" panose="02020500000000000000" pitchFamily="18" charset="-120"/>
                <a:cs typeface="Times New Roman" panose="02020603050405020304" pitchFamily="18" charset="0"/>
              </a:rPr>
              <a:t>: prosodic strengthening) </a:t>
            </a:r>
          </a:p>
          <a:p>
            <a:pPr>
              <a:spcAft>
                <a:spcPts val="0"/>
              </a:spcAft>
            </a:pPr>
            <a:r>
              <a:rPr lang="en-GB" altLang="zh-TW" sz="2400" dirty="0">
                <a:effectLst/>
                <a:latin typeface="Calibri" panose="020F0502020204030204" pitchFamily="34" charset="0"/>
                <a:ea typeface="PMingLiU" panose="02020500000000000000" pitchFamily="18" charset="-120"/>
                <a:cs typeface="Times New Roman" panose="02020603050405020304" pitchFamily="18" charset="0"/>
              </a:rPr>
              <a:t>			(morphological case for pronouns) </a:t>
            </a:r>
          </a:p>
          <a:p>
            <a:pPr>
              <a:spcAft>
                <a:spcPts val="0"/>
              </a:spcAft>
            </a:pPr>
            <a:r>
              <a:rPr lang="en-GB" altLang="zh-TW" sz="2400" dirty="0">
                <a:latin typeface="Calibri" panose="020F0502020204030204" pitchFamily="34" charset="0"/>
                <a:ea typeface="PMingLiU" panose="02020500000000000000" pitchFamily="18" charset="-120"/>
                <a:cs typeface="Times New Roman" panose="02020603050405020304" pitchFamily="18" charset="0"/>
              </a:rPr>
              <a:t>			</a:t>
            </a:r>
            <a:r>
              <a:rPr lang="en-GB" altLang="zh-TW" sz="2400" dirty="0">
                <a:effectLst/>
                <a:latin typeface="Calibri" panose="020F0502020204030204" pitchFamily="34" charset="0"/>
                <a:ea typeface="PMingLiU" panose="02020500000000000000" pitchFamily="18" charset="-120"/>
                <a:cs typeface="Times New Roman" panose="02020603050405020304" pitchFamily="18" charset="0"/>
              </a:rPr>
              <a:t>(following Postal (1967), [</a:t>
            </a:r>
            <a:r>
              <a:rPr lang="en-GB" altLang="zh-TW" sz="2400" dirty="0" err="1">
                <a:effectLst/>
                <a:latin typeface="Calibri" panose="020F0502020204030204" pitchFamily="34" charset="0"/>
                <a:ea typeface="PMingLiU" panose="02020500000000000000" pitchFamily="18" charset="-120"/>
                <a:cs typeface="Times New Roman" panose="02020603050405020304" pitchFamily="18" charset="0"/>
              </a:rPr>
              <a:t>i</a:t>
            </a:r>
            <a:r>
              <a:rPr lang="en-GB" altLang="zh-TW" sz="2400" dirty="0">
                <a:effectLst/>
                <a:latin typeface="Calibri" panose="020F0502020204030204" pitchFamily="34" charset="0"/>
                <a:ea typeface="PMingLiU" panose="02020500000000000000" pitchFamily="18" charset="-120"/>
                <a:cs typeface="Times New Roman" panose="02020603050405020304" pitchFamily="18" charset="0"/>
              </a:rPr>
              <a:t>-phi] needs K(case))</a:t>
            </a:r>
          </a:p>
          <a:p>
            <a:pPr>
              <a:spcAft>
                <a:spcPts val="0"/>
              </a:spcAft>
            </a:pPr>
            <a:r>
              <a:rPr lang="en-GB" altLang="zh-TW" sz="2400" dirty="0">
                <a:latin typeface="Calibri" panose="020F0502020204030204" pitchFamily="34" charset="0"/>
                <a:ea typeface="PMingLiU" panose="02020500000000000000" pitchFamily="18" charset="-120"/>
                <a:cs typeface="Times New Roman" panose="02020603050405020304" pitchFamily="18" charset="0"/>
              </a:rPr>
              <a:t>			[+human/animate] (primary inherent factor) (Tippets (2011))</a:t>
            </a:r>
          </a:p>
          <a:p>
            <a:pPr>
              <a:spcAft>
                <a:spcPts val="0"/>
              </a:spcAft>
            </a:pPr>
            <a:r>
              <a:rPr lang="en-GB" altLang="zh-TW" sz="2400" dirty="0">
                <a:effectLst/>
                <a:latin typeface="Calibri" panose="020F0502020204030204" pitchFamily="34" charset="0"/>
                <a:ea typeface="PMingLiU" panose="02020500000000000000" pitchFamily="18" charset="-120"/>
                <a:cs typeface="Times New Roman" panose="02020603050405020304" pitchFamily="18" charset="0"/>
              </a:rPr>
              <a:t>			[+referential/definiteness] (secondary) </a:t>
            </a:r>
            <a:endParaRPr lang="zh-TW" altLang="zh-HK" sz="24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9" name="Rectangle 8">
            <a:extLst>
              <a:ext uri="{FF2B5EF4-FFF2-40B4-BE49-F238E27FC236}">
                <a16:creationId xmlns:a16="http://schemas.microsoft.com/office/drawing/2014/main" id="{95CEDC68-0AF4-466D-AFDD-45BFE309CCF1}"/>
              </a:ext>
            </a:extLst>
          </p:cNvPr>
          <p:cNvSpPr/>
          <p:nvPr/>
        </p:nvSpPr>
        <p:spPr>
          <a:xfrm>
            <a:off x="838098" y="5688276"/>
            <a:ext cx="10515598" cy="1200329"/>
          </a:xfrm>
          <a:prstGeom prst="rect">
            <a:avLst/>
          </a:prstGeom>
        </p:spPr>
        <p:txBody>
          <a:bodyPr wrap="square">
            <a:spAutoFit/>
          </a:bodyPr>
          <a:lstStyle/>
          <a:p>
            <a:pPr>
              <a:spcAft>
                <a:spcPts val="0"/>
              </a:spcAft>
            </a:pPr>
            <a:r>
              <a:rPr lang="en-GB" altLang="zh-TW" sz="2400" dirty="0">
                <a:latin typeface="Calibri" panose="020F0502020204030204" pitchFamily="34" charset="0"/>
                <a:ea typeface="PMingLiU" panose="02020500000000000000" pitchFamily="18" charset="-120"/>
                <a:cs typeface="Times New Roman" panose="02020603050405020304" pitchFamily="18" charset="0"/>
              </a:rPr>
              <a:t>Just like Romance prepositional infinitives, Romance DOM (</a:t>
            </a:r>
            <a:r>
              <a:rPr lang="en-GB" altLang="zh-TW" sz="2400" i="1" dirty="0">
                <a:latin typeface="Calibri" panose="020F0502020204030204" pitchFamily="34" charset="0"/>
                <a:ea typeface="PMingLiU" panose="02020500000000000000" pitchFamily="18" charset="-120"/>
                <a:cs typeface="Times New Roman" panose="02020603050405020304" pitchFamily="18" charset="0"/>
              </a:rPr>
              <a:t>ad</a:t>
            </a:r>
            <a:r>
              <a:rPr lang="en-GB" altLang="zh-TW" sz="2400" dirty="0">
                <a:latin typeface="Calibri" panose="020F0502020204030204" pitchFamily="34" charset="0"/>
                <a:ea typeface="PMingLiU" panose="02020500000000000000" pitchFamily="18" charset="-120"/>
                <a:cs typeface="Times New Roman" panose="02020603050405020304" pitchFamily="18" charset="0"/>
              </a:rPr>
              <a:t>) displays comparative-historical microvariations between Romance varieties (&lt; Latin </a:t>
            </a:r>
            <a:r>
              <a:rPr lang="en-GB" altLang="zh-TW" sz="2400" i="1" dirty="0">
                <a:latin typeface="Calibri" panose="020F0502020204030204" pitchFamily="34" charset="0"/>
                <a:ea typeface="PMingLiU" panose="02020500000000000000" pitchFamily="18" charset="-120"/>
                <a:cs typeface="Times New Roman" panose="02020603050405020304" pitchFamily="18" charset="0"/>
              </a:rPr>
              <a:t>ad </a:t>
            </a:r>
            <a:r>
              <a:rPr lang="en-GB" altLang="zh-TW" sz="2400" dirty="0">
                <a:latin typeface="Calibri" panose="020F0502020204030204" pitchFamily="34" charset="0"/>
                <a:ea typeface="PMingLiU" panose="02020500000000000000" pitchFamily="18" charset="-120"/>
                <a:cs typeface="Times New Roman" panose="02020603050405020304" pitchFamily="18" charset="0"/>
              </a:rPr>
              <a:t>(human/animate, definite/specific). </a:t>
            </a:r>
            <a:endParaRPr lang="zh-TW" altLang="zh-HK" sz="24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520876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DAEDC4-4DA1-4329-88D2-439A9E903EDF}"/>
              </a:ext>
            </a:extLst>
          </p:cNvPr>
          <p:cNvSpPr>
            <a:spLocks noGrp="1"/>
          </p:cNvSpPr>
          <p:nvPr>
            <p:ph type="title"/>
          </p:nvPr>
        </p:nvSpPr>
        <p:spPr/>
        <p:txBody>
          <a:bodyPr/>
          <a:lstStyle/>
          <a:p>
            <a:r>
              <a:rPr lang="en-US" altLang="zh-HK" dirty="0"/>
              <a:t>Concluding remarks:</a:t>
            </a:r>
            <a:endParaRPr lang="zh-HK" altLang="en-US" dirty="0"/>
          </a:p>
        </p:txBody>
      </p:sp>
      <p:sp>
        <p:nvSpPr>
          <p:cNvPr id="3" name="Content Placeholder 2">
            <a:extLst>
              <a:ext uri="{FF2B5EF4-FFF2-40B4-BE49-F238E27FC236}">
                <a16:creationId xmlns:a16="http://schemas.microsoft.com/office/drawing/2014/main" id="{0AF4F7FC-77F3-4D0A-9732-14AEABB95172}"/>
              </a:ext>
            </a:extLst>
          </p:cNvPr>
          <p:cNvSpPr>
            <a:spLocks noGrp="1"/>
          </p:cNvSpPr>
          <p:nvPr>
            <p:ph idx="1"/>
          </p:nvPr>
        </p:nvSpPr>
        <p:spPr>
          <a:xfrm>
            <a:off x="926123" y="4786578"/>
            <a:ext cx="10515600" cy="4351338"/>
          </a:xfrm>
        </p:spPr>
        <p:txBody>
          <a:bodyPr/>
          <a:lstStyle/>
          <a:p>
            <a:pPr marL="0" indent="0">
              <a:buNone/>
            </a:pPr>
            <a:r>
              <a:rPr lang="en-US" altLang="zh-HK" dirty="0"/>
              <a:t>Formal parameter-fixing is not purely mechanical (MP) but variational;</a:t>
            </a:r>
            <a:r>
              <a:rPr lang="zh-HK" altLang="en-US" dirty="0"/>
              <a:t> </a:t>
            </a:r>
            <a:endParaRPr lang="en-US" altLang="zh-HK" dirty="0"/>
          </a:p>
          <a:p>
            <a:pPr marL="0" indent="0">
              <a:buNone/>
            </a:pPr>
            <a:r>
              <a:rPr lang="en-US" altLang="zh-HK" dirty="0"/>
              <a:t>In addition to sociohistorical variation, there is also formal comparative-historical variation where new functional categories (e.g. M, K(DOM)) can be innovated for reasons of expressivity, emphasis, clarity (</a:t>
            </a:r>
            <a:r>
              <a:rPr lang="en-US" altLang="zh-HK" dirty="0" err="1"/>
              <a:t>cf</a:t>
            </a:r>
            <a:r>
              <a:rPr lang="en-US" altLang="zh-HK" dirty="0"/>
              <a:t> von </a:t>
            </a:r>
            <a:r>
              <a:rPr lang="en-US" altLang="zh-HK" dirty="0" err="1"/>
              <a:t>Fintel</a:t>
            </a:r>
            <a:r>
              <a:rPr lang="en-US" altLang="zh-HK" dirty="0"/>
              <a:t> (1995): functional elements have meaning). </a:t>
            </a:r>
          </a:p>
        </p:txBody>
      </p:sp>
      <p:sp>
        <p:nvSpPr>
          <p:cNvPr id="4" name="Rectangle 3">
            <a:extLst>
              <a:ext uri="{FF2B5EF4-FFF2-40B4-BE49-F238E27FC236}">
                <a16:creationId xmlns:a16="http://schemas.microsoft.com/office/drawing/2014/main" id="{0857EDAE-9306-4EE9-B37F-ABB9F42A040B}"/>
              </a:ext>
            </a:extLst>
          </p:cNvPr>
          <p:cNvSpPr/>
          <p:nvPr/>
        </p:nvSpPr>
        <p:spPr>
          <a:xfrm>
            <a:off x="926123" y="1336745"/>
            <a:ext cx="10515600" cy="1384995"/>
          </a:xfrm>
          <a:prstGeom prst="rect">
            <a:avLst/>
          </a:prstGeom>
        </p:spPr>
        <p:txBody>
          <a:bodyPr wrap="square">
            <a:spAutoFit/>
          </a:bodyPr>
          <a:lstStyle/>
          <a:p>
            <a:pPr>
              <a:spcAft>
                <a:spcPts val="0"/>
              </a:spcAft>
            </a:pPr>
            <a:r>
              <a:rPr lang="en-US" altLang="zh-TW" sz="2800" kern="100" dirty="0">
                <a:latin typeface="Calibri" panose="020F0502020204030204" pitchFamily="34" charset="0"/>
                <a:ea typeface="PMingLiU" panose="02020500000000000000" pitchFamily="18" charset="-120"/>
                <a:cs typeface="Times New Roman" panose="02020603050405020304" pitchFamily="18" charset="0"/>
              </a:rPr>
              <a:t>The diachrony of Latin/Romance prepositions, therefore, shows interesting trends of creative innovation which constitute both parametric convergence and divergence: </a:t>
            </a:r>
            <a:endParaRPr lang="zh-TW" altLang="zh-HK" sz="2800" kern="1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5" name="Rectangle 4">
            <a:extLst>
              <a:ext uri="{FF2B5EF4-FFF2-40B4-BE49-F238E27FC236}">
                <a16:creationId xmlns:a16="http://schemas.microsoft.com/office/drawing/2014/main" id="{3E581DAE-945A-41C1-AA44-73DF12463908}"/>
              </a:ext>
            </a:extLst>
          </p:cNvPr>
          <p:cNvSpPr/>
          <p:nvPr/>
        </p:nvSpPr>
        <p:spPr>
          <a:xfrm>
            <a:off x="926123" y="2662308"/>
            <a:ext cx="10515600" cy="954107"/>
          </a:xfrm>
          <a:prstGeom prst="rect">
            <a:avLst/>
          </a:prstGeom>
        </p:spPr>
        <p:txBody>
          <a:bodyPr wrap="square">
            <a:spAutoFit/>
          </a:bodyPr>
          <a:lstStyle/>
          <a:p>
            <a:pPr>
              <a:spcAft>
                <a:spcPts val="0"/>
              </a:spcAft>
            </a:pPr>
            <a:r>
              <a:rPr lang="en-US" altLang="zh-TW" sz="2800" kern="100" dirty="0">
                <a:latin typeface="Calibri" panose="020F0502020204030204" pitchFamily="34" charset="0"/>
                <a:ea typeface="PMingLiU" panose="02020500000000000000" pitchFamily="18" charset="-120"/>
                <a:cs typeface="Times New Roman" panose="02020603050405020304" pitchFamily="18" charset="0"/>
              </a:rPr>
              <a:t>Convergence: universally projected functional categories </a:t>
            </a:r>
          </a:p>
          <a:p>
            <a:pPr>
              <a:spcAft>
                <a:spcPts val="0"/>
              </a:spcAft>
            </a:pPr>
            <a:r>
              <a:rPr lang="en-US" altLang="zh-TW" sz="2800" kern="100" dirty="0">
                <a:latin typeface="Calibri" panose="020F0502020204030204" pitchFamily="34" charset="0"/>
                <a:ea typeface="PMingLiU" panose="02020500000000000000" pitchFamily="18" charset="-120"/>
                <a:cs typeface="Times New Roman" panose="02020603050405020304" pitchFamily="18" charset="0"/>
              </a:rPr>
              <a:t>(</a:t>
            </a:r>
            <a:r>
              <a:rPr lang="en-US" altLang="zh-TW" sz="2800" kern="100" dirty="0" err="1">
                <a:latin typeface="Calibri" panose="020F0502020204030204" pitchFamily="34" charset="0"/>
                <a:ea typeface="PMingLiU" panose="02020500000000000000" pitchFamily="18" charset="-120"/>
                <a:cs typeface="Times New Roman" panose="02020603050405020304" pitchFamily="18" charset="0"/>
              </a:rPr>
              <a:t>P</a:t>
            </a:r>
            <a:r>
              <a:rPr lang="en-US" altLang="zh-TW" kern="100" dirty="0" err="1">
                <a:latin typeface="Calibri" panose="020F0502020204030204" pitchFamily="34" charset="0"/>
                <a:ea typeface="PMingLiU" panose="02020500000000000000" pitchFamily="18" charset="-120"/>
                <a:cs typeface="Times New Roman" panose="02020603050405020304" pitchFamily="18" charset="0"/>
              </a:rPr>
              <a:t>Agree</a:t>
            </a:r>
            <a:r>
              <a:rPr lang="en-US" altLang="zh-TW" sz="2800" kern="100" dirty="0">
                <a:latin typeface="Calibri" panose="020F0502020204030204" pitchFamily="34" charset="0"/>
                <a:ea typeface="PMingLiU" panose="02020500000000000000" pitchFamily="18" charset="-120"/>
                <a:cs typeface="Times New Roman" panose="02020603050405020304" pitchFamily="18" charset="0"/>
              </a:rPr>
              <a:t> &gt; </a:t>
            </a:r>
            <a:r>
              <a:rPr lang="en-US" altLang="zh-TW" sz="2800" kern="100" dirty="0" err="1">
                <a:latin typeface="Calibri" panose="020F0502020204030204" pitchFamily="34" charset="0"/>
                <a:ea typeface="PMingLiU" panose="02020500000000000000" pitchFamily="18" charset="-120"/>
                <a:cs typeface="Times New Roman" panose="02020603050405020304" pitchFamily="18" charset="0"/>
              </a:rPr>
              <a:t>M</a:t>
            </a:r>
            <a:r>
              <a:rPr lang="en-US" altLang="zh-TW" kern="100" dirty="0" err="1">
                <a:latin typeface="Calibri" panose="020F0502020204030204" pitchFamily="34" charset="0"/>
                <a:ea typeface="PMingLiU" panose="02020500000000000000" pitchFamily="18" charset="-120"/>
                <a:cs typeface="Times New Roman" panose="02020603050405020304" pitchFamily="18" charset="0"/>
              </a:rPr>
              <a:t>Merge</a:t>
            </a:r>
            <a:r>
              <a:rPr lang="en-US" altLang="zh-TW" sz="2800" kern="100" dirty="0">
                <a:latin typeface="Calibri" panose="020F0502020204030204" pitchFamily="34" charset="0"/>
                <a:ea typeface="PMingLiU" panose="02020500000000000000" pitchFamily="18" charset="-120"/>
                <a:cs typeface="Times New Roman" panose="02020603050405020304" pitchFamily="18" charset="0"/>
              </a:rPr>
              <a:t>/</a:t>
            </a:r>
            <a:r>
              <a:rPr lang="en-US" altLang="zh-TW" sz="2800" kern="100" dirty="0" err="1">
                <a:latin typeface="Calibri" panose="020F0502020204030204" pitchFamily="34" charset="0"/>
                <a:ea typeface="PMingLiU" panose="02020500000000000000" pitchFamily="18" charset="-120"/>
                <a:cs typeface="Times New Roman" panose="02020603050405020304" pitchFamily="18" charset="0"/>
              </a:rPr>
              <a:t>K</a:t>
            </a:r>
            <a:r>
              <a:rPr lang="en-US" altLang="zh-TW" kern="100" dirty="0" err="1">
                <a:latin typeface="Calibri" panose="020F0502020204030204" pitchFamily="34" charset="0"/>
                <a:ea typeface="PMingLiU" panose="02020500000000000000" pitchFamily="18" charset="-120"/>
                <a:cs typeface="Times New Roman" panose="02020603050405020304" pitchFamily="18" charset="0"/>
              </a:rPr>
              <a:t>Merge</a:t>
            </a:r>
            <a:r>
              <a:rPr lang="en-US" altLang="zh-TW" sz="2800" kern="100" dirty="0">
                <a:latin typeface="Calibri" panose="020F0502020204030204" pitchFamily="34" charset="0"/>
                <a:ea typeface="PMingLiU" panose="02020500000000000000" pitchFamily="18" charset="-120"/>
                <a:cs typeface="Times New Roman" panose="02020603050405020304" pitchFamily="18" charset="0"/>
              </a:rPr>
              <a:t>) ‘structural simplification’ (loss of </a:t>
            </a:r>
            <a:r>
              <a:rPr lang="en-US" altLang="zh-TW" sz="2800" i="1" kern="100" dirty="0">
                <a:latin typeface="Calibri" panose="020F0502020204030204" pitchFamily="34" charset="0"/>
                <a:ea typeface="PMingLiU" panose="02020500000000000000" pitchFamily="18" charset="-120"/>
                <a:cs typeface="Times New Roman" panose="02020603050405020304" pitchFamily="18" charset="0"/>
              </a:rPr>
              <a:t>Agree</a:t>
            </a:r>
            <a:r>
              <a:rPr lang="en-US" altLang="zh-TW" sz="2800" kern="100" dirty="0">
                <a:latin typeface="Calibri" panose="020F0502020204030204" pitchFamily="34" charset="0"/>
                <a:ea typeface="PMingLiU" panose="02020500000000000000" pitchFamily="18" charset="-120"/>
                <a:cs typeface="Times New Roman" panose="02020603050405020304" pitchFamily="18" charset="0"/>
              </a:rPr>
              <a:t>)</a:t>
            </a:r>
            <a:endParaRPr lang="zh-TW" altLang="zh-HK" sz="2800" kern="100" dirty="0">
              <a:effectLst/>
              <a:latin typeface="Calibri" panose="020F0502020204030204" pitchFamily="34" charset="0"/>
              <a:ea typeface="PMingLiU" panose="02020500000000000000" pitchFamily="18" charset="-120"/>
              <a:cs typeface="Times New Roman" panose="02020603050405020304" pitchFamily="18" charset="0"/>
            </a:endParaRPr>
          </a:p>
        </p:txBody>
      </p:sp>
      <p:sp>
        <p:nvSpPr>
          <p:cNvPr id="6" name="Rectangle 5">
            <a:extLst>
              <a:ext uri="{FF2B5EF4-FFF2-40B4-BE49-F238E27FC236}">
                <a16:creationId xmlns:a16="http://schemas.microsoft.com/office/drawing/2014/main" id="{AEF6EFCC-8A23-4E04-98E1-140F79D8F6B4}"/>
              </a:ext>
            </a:extLst>
          </p:cNvPr>
          <p:cNvSpPr/>
          <p:nvPr/>
        </p:nvSpPr>
        <p:spPr>
          <a:xfrm>
            <a:off x="926123" y="3443763"/>
            <a:ext cx="10515600" cy="1384995"/>
          </a:xfrm>
          <a:prstGeom prst="rect">
            <a:avLst/>
          </a:prstGeom>
        </p:spPr>
        <p:txBody>
          <a:bodyPr wrap="square">
            <a:spAutoFit/>
          </a:bodyPr>
          <a:lstStyle/>
          <a:p>
            <a:pPr>
              <a:spcAft>
                <a:spcPts val="0"/>
              </a:spcAft>
            </a:pPr>
            <a:r>
              <a:rPr lang="en-US" altLang="zh-TW" sz="2800" kern="100" dirty="0">
                <a:effectLst/>
                <a:latin typeface="Calibri" panose="020F0502020204030204" pitchFamily="34" charset="0"/>
                <a:ea typeface="PMingLiU" panose="02020500000000000000" pitchFamily="18" charset="-120"/>
                <a:cs typeface="Times New Roman" panose="02020603050405020304" pitchFamily="18" charset="0"/>
              </a:rPr>
              <a:t>Divergence: new functional categories (M/K) and new argument alignments (human/animate/referential vs ø) are innovated, which shows creativity in parameter-(re)settings</a:t>
            </a:r>
            <a:endParaRPr lang="zh-TW" altLang="zh-HK" sz="2800" i="1" kern="100" dirty="0">
              <a:effectLst/>
              <a:latin typeface="Calibri" panose="020F0502020204030204" pitchFamily="34" charset="0"/>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7535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F5973-6F84-4668-A1AB-061F0DFB4B84}"/>
              </a:ext>
            </a:extLst>
          </p:cNvPr>
          <p:cNvSpPr>
            <a:spLocks noGrp="1"/>
          </p:cNvSpPr>
          <p:nvPr>
            <p:ph type="title"/>
          </p:nvPr>
        </p:nvSpPr>
        <p:spPr/>
        <p:txBody>
          <a:bodyPr/>
          <a:lstStyle/>
          <a:p>
            <a:r>
              <a:rPr lang="en-GB" altLang="zh-HK" dirty="0"/>
              <a:t>Acknowledgements/remarks</a:t>
            </a:r>
            <a:endParaRPr lang="zh-HK" altLang="en-US" dirty="0"/>
          </a:p>
        </p:txBody>
      </p:sp>
      <p:sp>
        <p:nvSpPr>
          <p:cNvPr id="3" name="Content Placeholder 2">
            <a:extLst>
              <a:ext uri="{FF2B5EF4-FFF2-40B4-BE49-F238E27FC236}">
                <a16:creationId xmlns:a16="http://schemas.microsoft.com/office/drawing/2014/main" id="{1CA7BB18-1D6B-4D08-94F7-9E82E5B21298}"/>
              </a:ext>
            </a:extLst>
          </p:cNvPr>
          <p:cNvSpPr>
            <a:spLocks noGrp="1"/>
          </p:cNvSpPr>
          <p:nvPr>
            <p:ph idx="1"/>
          </p:nvPr>
        </p:nvSpPr>
        <p:spPr/>
        <p:txBody>
          <a:bodyPr/>
          <a:lstStyle/>
          <a:p>
            <a:pPr marL="0" indent="0">
              <a:buNone/>
            </a:pPr>
            <a:r>
              <a:rPr lang="en-GB" altLang="zh-HK" dirty="0"/>
              <a:t>All references and previous work of mine can be obtained from me (</a:t>
            </a:r>
            <a:r>
              <a:rPr lang="en-GB" altLang="zh-HK" dirty="0">
                <a:hlinkClick r:id="rId2"/>
              </a:rPr>
              <a:t>keith.tse@balliol-oxford.com</a:t>
            </a:r>
            <a:r>
              <a:rPr lang="en-GB" altLang="zh-HK" dirty="0"/>
              <a:t>). </a:t>
            </a:r>
          </a:p>
          <a:p>
            <a:pPr marL="0" indent="0">
              <a:buNone/>
            </a:pPr>
            <a:r>
              <a:rPr lang="en-GB" altLang="zh-HK" i="1" dirty="0"/>
              <a:t>My thanks to Professor </a:t>
            </a:r>
            <a:r>
              <a:rPr lang="en-GB" altLang="zh-HK" i="1" dirty="0" err="1"/>
              <a:t>Sornicola</a:t>
            </a:r>
            <a:r>
              <a:rPr lang="en-GB" altLang="zh-HK" i="1" dirty="0"/>
              <a:t> for her collaboration with me on the diachrony of Romance DOM. Forthcoming paper (to appear) in Probus (Latin/proto-Romance formation of DOM (ad)) and one currently under consideration with Transactions of the Philological Society. </a:t>
            </a:r>
          </a:p>
          <a:p>
            <a:pPr marL="0" indent="0">
              <a:buNone/>
            </a:pPr>
            <a:r>
              <a:rPr lang="en-GB" altLang="zh-HK" i="1" dirty="0"/>
              <a:t>May you all appreciate my love for Latin/Romance prepositions! </a:t>
            </a:r>
            <a:endParaRPr lang="zh-HK" altLang="en-US" i="1" dirty="0"/>
          </a:p>
        </p:txBody>
      </p:sp>
    </p:spTree>
    <p:extLst>
      <p:ext uri="{BB962C8B-B14F-4D97-AF65-F5344CB8AC3E}">
        <p14:creationId xmlns:p14="http://schemas.microsoft.com/office/powerpoint/2010/main" val="4226211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D3E59-F8D2-4919-A1DA-5923542A34F8}"/>
              </a:ext>
            </a:extLst>
          </p:cNvPr>
          <p:cNvSpPr>
            <a:spLocks noGrp="1"/>
          </p:cNvSpPr>
          <p:nvPr>
            <p:ph type="title"/>
          </p:nvPr>
        </p:nvSpPr>
        <p:spPr/>
        <p:txBody>
          <a:bodyPr/>
          <a:lstStyle/>
          <a:p>
            <a:r>
              <a:rPr lang="en-GB" altLang="zh-HK" dirty="0"/>
              <a:t>Resume/intro</a:t>
            </a:r>
            <a:endParaRPr lang="zh-HK" altLang="en-US" dirty="0"/>
          </a:p>
        </p:txBody>
      </p:sp>
      <p:sp>
        <p:nvSpPr>
          <p:cNvPr id="3" name="Content Placeholder 2">
            <a:extLst>
              <a:ext uri="{FF2B5EF4-FFF2-40B4-BE49-F238E27FC236}">
                <a16:creationId xmlns:a16="http://schemas.microsoft.com/office/drawing/2014/main" id="{F88D7F11-9516-48D7-87AA-5F465293945F}"/>
              </a:ext>
            </a:extLst>
          </p:cNvPr>
          <p:cNvSpPr>
            <a:spLocks noGrp="1"/>
          </p:cNvSpPr>
          <p:nvPr>
            <p:ph idx="1"/>
          </p:nvPr>
        </p:nvSpPr>
        <p:spPr/>
        <p:txBody>
          <a:bodyPr/>
          <a:lstStyle/>
          <a:p>
            <a:pPr marL="0" indent="0">
              <a:buNone/>
            </a:pPr>
            <a:r>
              <a:rPr lang="en-GB" altLang="zh-HK" dirty="0"/>
              <a:t>Keith Tse (Oxford (BA/MA), Manchester (MA), York (</a:t>
            </a:r>
            <a:r>
              <a:rPr lang="en-GB" altLang="zh-HK" dirty="0" err="1"/>
              <a:t>MRes</a:t>
            </a:r>
            <a:r>
              <a:rPr lang="en-GB" altLang="zh-HK" dirty="0"/>
              <a:t>))</a:t>
            </a:r>
            <a:endParaRPr lang="zh-HK" altLang="en-US" dirty="0"/>
          </a:p>
        </p:txBody>
      </p:sp>
      <p:sp>
        <p:nvSpPr>
          <p:cNvPr id="4" name="Content Placeholder 2">
            <a:extLst>
              <a:ext uri="{FF2B5EF4-FFF2-40B4-BE49-F238E27FC236}">
                <a16:creationId xmlns:a16="http://schemas.microsoft.com/office/drawing/2014/main" id="{E29A55D0-5058-4301-96BF-1C84191CBDA7}"/>
              </a:ext>
            </a:extLst>
          </p:cNvPr>
          <p:cNvSpPr txBox="1">
            <a:spLocks/>
          </p:cNvSpPr>
          <p:nvPr/>
        </p:nvSpPr>
        <p:spPr>
          <a:xfrm>
            <a:off x="838200" y="2141537"/>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i="1" dirty="0"/>
              <a:t>Prepositional </a:t>
            </a:r>
            <a:r>
              <a:rPr lang="en-GB" altLang="zh-HK" i="1" dirty="0" err="1"/>
              <a:t>complementisers</a:t>
            </a:r>
            <a:r>
              <a:rPr lang="en-GB" altLang="zh-HK" i="1" dirty="0"/>
              <a:t> in Romance </a:t>
            </a:r>
            <a:r>
              <a:rPr lang="en-GB" altLang="zh-HK" dirty="0"/>
              <a:t>(</a:t>
            </a:r>
            <a:r>
              <a:rPr lang="en-GB" altLang="zh-HK" i="1" dirty="0"/>
              <a:t>de/ad </a:t>
            </a:r>
            <a:r>
              <a:rPr lang="en-GB" altLang="zh-HK" dirty="0"/>
              <a:t>+ infinitive) (supervised by Professor Nigel Vincent (Manchester))</a:t>
            </a:r>
            <a:r>
              <a:rPr lang="zh-HK" altLang="en-US" i="1" dirty="0"/>
              <a:t> </a:t>
            </a:r>
            <a:endParaRPr lang="en-GB" altLang="zh-HK" i="1" dirty="0"/>
          </a:p>
          <a:p>
            <a:pPr marL="0" indent="0">
              <a:buFont typeface="Arial" panose="020B0604020202020204" pitchFamily="34" charset="0"/>
              <a:buNone/>
            </a:pPr>
            <a:r>
              <a:rPr lang="en-GB" altLang="zh-HK" i="1" dirty="0"/>
              <a:t>Latin/proto-Romance formation of prepositional infinitives </a:t>
            </a:r>
            <a:r>
              <a:rPr lang="en-GB" altLang="zh-HK" dirty="0"/>
              <a:t>(presented at Bergamo </a:t>
            </a:r>
            <a:r>
              <a:rPr lang="en-GB" altLang="zh-HK" i="1" dirty="0" err="1"/>
              <a:t>latin-tardif</a:t>
            </a:r>
            <a:r>
              <a:rPr lang="en-GB" altLang="zh-HK" i="1" dirty="0"/>
              <a:t> </a:t>
            </a:r>
            <a:r>
              <a:rPr lang="en-GB" altLang="zh-HK" i="1" dirty="0" err="1"/>
              <a:t>latin</a:t>
            </a:r>
            <a:r>
              <a:rPr lang="en-GB" altLang="zh-HK" i="1" dirty="0"/>
              <a:t> </a:t>
            </a:r>
            <a:r>
              <a:rPr lang="en-GB" altLang="zh-HK" i="1" dirty="0" err="1"/>
              <a:t>vulgaire</a:t>
            </a:r>
            <a:r>
              <a:rPr lang="en-GB" altLang="zh-HK" i="1" dirty="0"/>
              <a:t> </a:t>
            </a:r>
            <a:r>
              <a:rPr lang="en-GB" altLang="zh-HK" dirty="0"/>
              <a:t>(2012), </a:t>
            </a:r>
            <a:r>
              <a:rPr lang="en-GB" altLang="zh-HK" i="1" dirty="0"/>
              <a:t>MLA </a:t>
            </a:r>
            <a:r>
              <a:rPr lang="en-GB" altLang="zh-HK" dirty="0"/>
              <a:t>Convention Romance Linguistics Discussion Group (2013))</a:t>
            </a:r>
          </a:p>
        </p:txBody>
      </p:sp>
      <p:sp>
        <p:nvSpPr>
          <p:cNvPr id="5" name="Content Placeholder 2">
            <a:extLst>
              <a:ext uri="{FF2B5EF4-FFF2-40B4-BE49-F238E27FC236}">
                <a16:creationId xmlns:a16="http://schemas.microsoft.com/office/drawing/2014/main" id="{B9DE559A-B5F8-4F3F-8295-81E10F482836}"/>
              </a:ext>
            </a:extLst>
          </p:cNvPr>
          <p:cNvSpPr txBox="1">
            <a:spLocks/>
          </p:cNvSpPr>
          <p:nvPr/>
        </p:nvSpPr>
        <p:spPr>
          <a:xfrm>
            <a:off x="838200" y="422928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i="1" dirty="0"/>
              <a:t>Romance Differential Object-Marking </a:t>
            </a:r>
            <a:r>
              <a:rPr lang="en-GB" altLang="zh-HK" dirty="0"/>
              <a:t>(DOM) (ad) (presented at Cambridge </a:t>
            </a:r>
            <a:r>
              <a:rPr lang="en-GB" altLang="zh-HK" i="1" dirty="0" err="1"/>
              <a:t>Ibero</a:t>
            </a:r>
            <a:r>
              <a:rPr lang="en-GB" altLang="zh-HK" i="1" dirty="0"/>
              <a:t>-Romance colloquium </a:t>
            </a:r>
            <a:r>
              <a:rPr lang="en-GB" altLang="zh-HK" dirty="0"/>
              <a:t>(2012), Oxford </a:t>
            </a:r>
            <a:r>
              <a:rPr lang="en-GB" altLang="zh-HK" i="1" dirty="0"/>
              <a:t>Hispanic Linguistics Symposium </a:t>
            </a:r>
            <a:r>
              <a:rPr lang="en-GB" altLang="zh-HK" dirty="0"/>
              <a:t>(2013), Amsterdam </a:t>
            </a:r>
            <a:r>
              <a:rPr lang="en-GB" altLang="zh-HK" i="1" dirty="0"/>
              <a:t>Going Romance </a:t>
            </a:r>
            <a:r>
              <a:rPr lang="en-GB" altLang="zh-HK" dirty="0"/>
              <a:t>(2013), Ohio State University </a:t>
            </a:r>
            <a:r>
              <a:rPr lang="en-GB" altLang="zh-HK" i="1" dirty="0"/>
              <a:t>Congress on Hispanic and Lusophone Linguistics</a:t>
            </a:r>
            <a:r>
              <a:rPr lang="en-GB" altLang="zh-HK" dirty="0"/>
              <a:t>(2018))</a:t>
            </a:r>
            <a:endParaRPr lang="zh-HK" altLang="en-US" i="1" dirty="0"/>
          </a:p>
        </p:txBody>
      </p:sp>
      <p:sp>
        <p:nvSpPr>
          <p:cNvPr id="6" name="Content Placeholder 2">
            <a:extLst>
              <a:ext uri="{FF2B5EF4-FFF2-40B4-BE49-F238E27FC236}">
                <a16:creationId xmlns:a16="http://schemas.microsoft.com/office/drawing/2014/main" id="{8D85EE08-DA84-4CE3-A307-D5B8A366BC49}"/>
              </a:ext>
            </a:extLst>
          </p:cNvPr>
          <p:cNvSpPr txBox="1">
            <a:spLocks/>
          </p:cNvSpPr>
          <p:nvPr/>
        </p:nvSpPr>
        <p:spPr>
          <a:xfrm>
            <a:off x="838200" y="597474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Romance Linguistics		</a:t>
            </a:r>
            <a:endParaRPr lang="zh-HK" altLang="en-US" dirty="0"/>
          </a:p>
        </p:txBody>
      </p:sp>
      <p:sp>
        <p:nvSpPr>
          <p:cNvPr id="7" name="Rectangle 6">
            <a:extLst>
              <a:ext uri="{FF2B5EF4-FFF2-40B4-BE49-F238E27FC236}">
                <a16:creationId xmlns:a16="http://schemas.microsoft.com/office/drawing/2014/main" id="{ED004144-5827-49AC-A198-D0A9419ED1B7}"/>
              </a:ext>
            </a:extLst>
          </p:cNvPr>
          <p:cNvSpPr/>
          <p:nvPr/>
        </p:nvSpPr>
        <p:spPr>
          <a:xfrm>
            <a:off x="4797669" y="5969655"/>
            <a:ext cx="6096000" cy="523220"/>
          </a:xfrm>
          <a:prstGeom prst="rect">
            <a:avLst/>
          </a:prstGeom>
        </p:spPr>
        <p:txBody>
          <a:bodyPr>
            <a:spAutoFit/>
          </a:bodyPr>
          <a:lstStyle/>
          <a:p>
            <a:pPr>
              <a:spcAft>
                <a:spcPts val="0"/>
              </a:spcAft>
            </a:pPr>
            <a:r>
              <a:rPr lang="en-US" altLang="zh-TW" sz="2800" kern="100" dirty="0">
                <a:effectLst/>
                <a:latin typeface="Calibri" panose="020F0502020204030204" pitchFamily="34" charset="0"/>
                <a:ea typeface="PMingLiU" panose="02020500000000000000" pitchFamily="18" charset="-120"/>
                <a:cs typeface="Times New Roman" panose="02020603050405020304" pitchFamily="18" charset="0"/>
              </a:rPr>
              <a:t>Prepositions</a:t>
            </a:r>
            <a:endParaRPr lang="zh-TW" altLang="zh-HK" sz="2800" kern="100" dirty="0">
              <a:effectLst/>
              <a:latin typeface="Calibri" panose="020F0502020204030204" pitchFamily="34" charset="0"/>
              <a:ea typeface="PMingLiU" panose="02020500000000000000" pitchFamily="18" charset="-120"/>
              <a:cs typeface="Times New Roman" panose="02020603050405020304" pitchFamily="18" charset="0"/>
            </a:endParaRPr>
          </a:p>
        </p:txBody>
      </p:sp>
      <p:cxnSp>
        <p:nvCxnSpPr>
          <p:cNvPr id="9" name="Straight Arrow Connector 8">
            <a:extLst>
              <a:ext uri="{FF2B5EF4-FFF2-40B4-BE49-F238E27FC236}">
                <a16:creationId xmlns:a16="http://schemas.microsoft.com/office/drawing/2014/main" id="{898BF4F5-58F8-4BFE-9FED-0151EFECE39C}"/>
              </a:ext>
            </a:extLst>
          </p:cNvPr>
          <p:cNvCxnSpPr/>
          <p:nvPr/>
        </p:nvCxnSpPr>
        <p:spPr>
          <a:xfrm>
            <a:off x="3868615" y="6231265"/>
            <a:ext cx="85285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pic>
        <p:nvPicPr>
          <p:cNvPr id="11" name="Picture 10">
            <a:extLst>
              <a:ext uri="{FF2B5EF4-FFF2-40B4-BE49-F238E27FC236}">
                <a16:creationId xmlns:a16="http://schemas.microsoft.com/office/drawing/2014/main" id="{27265FDD-EFA2-4C74-BF4B-C81C7AE8D0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85527" y="5720557"/>
            <a:ext cx="1228725" cy="1137443"/>
          </a:xfrm>
          <a:prstGeom prst="rect">
            <a:avLst/>
          </a:prstGeom>
        </p:spPr>
      </p:pic>
      <p:sp>
        <p:nvSpPr>
          <p:cNvPr id="10" name="Content Placeholder 2">
            <a:extLst>
              <a:ext uri="{FF2B5EF4-FFF2-40B4-BE49-F238E27FC236}">
                <a16:creationId xmlns:a16="http://schemas.microsoft.com/office/drawing/2014/main" id="{D7916644-C8F6-46DB-A6DF-D98537FF3B6B}"/>
              </a:ext>
            </a:extLst>
          </p:cNvPr>
          <p:cNvSpPr txBox="1">
            <a:spLocks/>
          </p:cNvSpPr>
          <p:nvPr/>
        </p:nvSpPr>
        <p:spPr>
          <a:xfrm>
            <a:off x="6616621" y="598759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(horrible little beasts)		</a:t>
            </a:r>
            <a:endParaRPr lang="zh-HK" altLang="en-US" dirty="0"/>
          </a:p>
        </p:txBody>
      </p:sp>
    </p:spTree>
    <p:extLst>
      <p:ext uri="{BB962C8B-B14F-4D97-AF65-F5344CB8AC3E}">
        <p14:creationId xmlns:p14="http://schemas.microsoft.com/office/powerpoint/2010/main" val="235396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1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C87DD-0AF4-42B1-8A88-18276CC4CC23}"/>
              </a:ext>
            </a:extLst>
          </p:cNvPr>
          <p:cNvSpPr>
            <a:spLocks noGrp="1"/>
          </p:cNvSpPr>
          <p:nvPr>
            <p:ph type="title"/>
          </p:nvPr>
        </p:nvSpPr>
        <p:spPr/>
        <p:txBody>
          <a:bodyPr/>
          <a:lstStyle/>
          <a:p>
            <a:r>
              <a:rPr lang="en-GB" altLang="zh-HK" dirty="0"/>
              <a:t>Latin/Romance prepositions</a:t>
            </a:r>
            <a:endParaRPr lang="zh-HK" altLang="en-US" dirty="0"/>
          </a:p>
        </p:txBody>
      </p:sp>
      <p:sp>
        <p:nvSpPr>
          <p:cNvPr id="3" name="Content Placeholder 2">
            <a:extLst>
              <a:ext uri="{FF2B5EF4-FFF2-40B4-BE49-F238E27FC236}">
                <a16:creationId xmlns:a16="http://schemas.microsoft.com/office/drawing/2014/main" id="{794A5FDA-8BFC-4EC4-860D-E64D3EEF619D}"/>
              </a:ext>
            </a:extLst>
          </p:cNvPr>
          <p:cNvSpPr>
            <a:spLocks noGrp="1"/>
          </p:cNvSpPr>
          <p:nvPr>
            <p:ph idx="1"/>
          </p:nvPr>
        </p:nvSpPr>
        <p:spPr>
          <a:xfrm>
            <a:off x="838200" y="1418828"/>
            <a:ext cx="10515600" cy="4351338"/>
          </a:xfrm>
        </p:spPr>
        <p:txBody>
          <a:bodyPr/>
          <a:lstStyle/>
          <a:p>
            <a:pPr marL="0" indent="0">
              <a:buNone/>
            </a:pPr>
            <a:r>
              <a:rPr lang="en-GB" altLang="zh-HK" dirty="0"/>
              <a:t>Prepositional phrases (P + nominal complement): </a:t>
            </a:r>
            <a:endParaRPr lang="zh-HK" altLang="en-US" dirty="0"/>
          </a:p>
        </p:txBody>
      </p:sp>
      <p:sp>
        <p:nvSpPr>
          <p:cNvPr id="4" name="Content Placeholder 2">
            <a:extLst>
              <a:ext uri="{FF2B5EF4-FFF2-40B4-BE49-F238E27FC236}">
                <a16:creationId xmlns:a16="http://schemas.microsoft.com/office/drawing/2014/main" id="{761B2FF7-C24F-4A4A-8C5E-F81E389230BA}"/>
              </a:ext>
            </a:extLst>
          </p:cNvPr>
          <p:cNvSpPr txBox="1">
            <a:spLocks/>
          </p:cNvSpPr>
          <p:nvPr/>
        </p:nvSpPr>
        <p:spPr>
          <a:xfrm>
            <a:off x="838200" y="182562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i="1" dirty="0"/>
              <a:t>Ad/de </a:t>
            </a:r>
            <a:r>
              <a:rPr lang="en-GB" altLang="zh-HK" dirty="0"/>
              <a:t>+ infinitive (non-finite clausal complements (CP) (</a:t>
            </a:r>
            <a:r>
              <a:rPr lang="en-GB" altLang="zh-HK" dirty="0" err="1"/>
              <a:t>Benucci</a:t>
            </a:r>
            <a:r>
              <a:rPr lang="en-GB" altLang="zh-HK" dirty="0"/>
              <a:t> (1991), </a:t>
            </a:r>
            <a:r>
              <a:rPr lang="en-GB" altLang="zh-HK" dirty="0" err="1"/>
              <a:t>Huot</a:t>
            </a:r>
            <a:r>
              <a:rPr lang="en-GB" altLang="zh-HK" dirty="0"/>
              <a:t> (1981), </a:t>
            </a:r>
            <a:r>
              <a:rPr lang="en-GB" altLang="zh-HK" dirty="0" err="1"/>
              <a:t>Skytte</a:t>
            </a:r>
            <a:r>
              <a:rPr lang="en-GB" altLang="zh-HK" dirty="0"/>
              <a:t> (1984))</a:t>
            </a:r>
          </a:p>
          <a:p>
            <a:pPr marL="0" indent="0">
              <a:buFont typeface="Arial" panose="020B0604020202020204" pitchFamily="34" charset="0"/>
              <a:buNone/>
            </a:pPr>
            <a:r>
              <a:rPr lang="en-GB" altLang="zh-HK" dirty="0" err="1"/>
              <a:t>Rizzi</a:t>
            </a:r>
            <a:r>
              <a:rPr lang="en-GB" altLang="zh-HK" dirty="0"/>
              <a:t> (1997): non-finite </a:t>
            </a:r>
            <a:r>
              <a:rPr lang="en-GB" altLang="zh-HK" dirty="0" err="1"/>
              <a:t>complementisers</a:t>
            </a:r>
            <a:r>
              <a:rPr lang="en-GB" altLang="zh-HK" dirty="0"/>
              <a:t> (M/Fin)</a:t>
            </a:r>
          </a:p>
          <a:p>
            <a:pPr marL="0" indent="0">
              <a:buFont typeface="Arial" panose="020B0604020202020204" pitchFamily="34" charset="0"/>
              <a:buNone/>
            </a:pPr>
            <a:r>
              <a:rPr lang="en-GB" altLang="zh-HK" dirty="0"/>
              <a:t>Romance prepositional infinitives (MP) (</a:t>
            </a:r>
            <a:r>
              <a:rPr lang="en-GB" altLang="zh-HK" dirty="0" err="1"/>
              <a:t>cf</a:t>
            </a:r>
            <a:r>
              <a:rPr lang="en-GB" altLang="zh-HK" dirty="0"/>
              <a:t> </a:t>
            </a:r>
            <a:r>
              <a:rPr lang="en-GB" altLang="zh-HK" i="1" dirty="0"/>
              <a:t>to-</a:t>
            </a:r>
            <a:r>
              <a:rPr lang="en-GB" altLang="zh-HK" dirty="0"/>
              <a:t>infinitives (Roberts and </a:t>
            </a:r>
            <a:r>
              <a:rPr lang="en-GB" altLang="zh-HK" dirty="0" err="1"/>
              <a:t>Roussou</a:t>
            </a:r>
            <a:r>
              <a:rPr lang="en-GB" altLang="zh-HK" dirty="0"/>
              <a:t> (R&amp;R) (2003))</a:t>
            </a:r>
            <a:endParaRPr lang="zh-HK" altLang="en-US" dirty="0"/>
          </a:p>
        </p:txBody>
      </p:sp>
      <p:sp>
        <p:nvSpPr>
          <p:cNvPr id="5" name="Content Placeholder 2">
            <a:extLst>
              <a:ext uri="{FF2B5EF4-FFF2-40B4-BE49-F238E27FC236}">
                <a16:creationId xmlns:a16="http://schemas.microsoft.com/office/drawing/2014/main" id="{A3870455-7E0A-458C-8D7A-7EA03A6D05D2}"/>
              </a:ext>
            </a:extLst>
          </p:cNvPr>
          <p:cNvSpPr txBox="1">
            <a:spLocks/>
          </p:cNvSpPr>
          <p:nvPr/>
        </p:nvSpPr>
        <p:spPr>
          <a:xfrm>
            <a:off x="838200" y="4001294"/>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i="1" dirty="0"/>
              <a:t>Ad </a:t>
            </a:r>
            <a:r>
              <a:rPr lang="en-GB" altLang="zh-HK" dirty="0"/>
              <a:t>+ noun (DOM-marker for animate and/or referential objects (</a:t>
            </a:r>
            <a:r>
              <a:rPr lang="en-GB" altLang="zh-HK" dirty="0" err="1"/>
              <a:t>Bossong</a:t>
            </a:r>
            <a:r>
              <a:rPr lang="en-GB" altLang="zh-HK" dirty="0"/>
              <a:t> (1991), </a:t>
            </a:r>
            <a:r>
              <a:rPr lang="en-GB" altLang="zh-HK" dirty="0" err="1"/>
              <a:t>Nocentini</a:t>
            </a:r>
            <a:r>
              <a:rPr lang="en-GB" altLang="zh-HK" dirty="0"/>
              <a:t> (1985))</a:t>
            </a:r>
          </a:p>
          <a:p>
            <a:pPr marL="0" indent="0">
              <a:buFont typeface="Arial" panose="020B0604020202020204" pitchFamily="34" charset="0"/>
              <a:buNone/>
            </a:pPr>
            <a:r>
              <a:rPr lang="en-GB" altLang="zh-HK" dirty="0"/>
              <a:t>Vincent and van </a:t>
            </a:r>
            <a:r>
              <a:rPr lang="en-GB" altLang="zh-HK" dirty="0" err="1"/>
              <a:t>Kemenade</a:t>
            </a:r>
            <a:r>
              <a:rPr lang="en-GB" altLang="zh-HK" dirty="0"/>
              <a:t> (1997): Case-markers (K(case)), </a:t>
            </a:r>
            <a:r>
              <a:rPr lang="en-GB" altLang="zh-HK" i="1" dirty="0"/>
              <a:t>ad </a:t>
            </a:r>
            <a:r>
              <a:rPr lang="en-GB" altLang="zh-HK" dirty="0"/>
              <a:t>(K(dative/accusative)) (</a:t>
            </a:r>
            <a:r>
              <a:rPr lang="en-GB" altLang="zh-HK" dirty="0" err="1"/>
              <a:t>Sornicola</a:t>
            </a:r>
            <a:r>
              <a:rPr lang="en-GB" altLang="zh-HK" dirty="0"/>
              <a:t> (1997, 1998)) </a:t>
            </a:r>
            <a:endParaRPr lang="zh-HK" altLang="en-US" dirty="0"/>
          </a:p>
        </p:txBody>
      </p:sp>
      <p:sp>
        <p:nvSpPr>
          <p:cNvPr id="6" name="Content Placeholder 2">
            <a:extLst>
              <a:ext uri="{FF2B5EF4-FFF2-40B4-BE49-F238E27FC236}">
                <a16:creationId xmlns:a16="http://schemas.microsoft.com/office/drawing/2014/main" id="{FE34071D-83F0-496F-932E-5829E7B5AC9D}"/>
              </a:ext>
            </a:extLst>
          </p:cNvPr>
          <p:cNvSpPr txBox="1">
            <a:spLocks/>
          </p:cNvSpPr>
          <p:nvPr/>
        </p:nvSpPr>
        <p:spPr>
          <a:xfrm>
            <a:off x="838200" y="591865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Latin/Romance prepositions: P &gt; M/K</a:t>
            </a:r>
            <a:endParaRPr lang="zh-HK" altLang="en-US" dirty="0"/>
          </a:p>
        </p:txBody>
      </p:sp>
      <p:sp>
        <p:nvSpPr>
          <p:cNvPr id="7" name="Rectangle 6">
            <a:extLst>
              <a:ext uri="{FF2B5EF4-FFF2-40B4-BE49-F238E27FC236}">
                <a16:creationId xmlns:a16="http://schemas.microsoft.com/office/drawing/2014/main" id="{D0F295AD-1775-4396-A97C-98E508AFCF07}"/>
              </a:ext>
            </a:extLst>
          </p:cNvPr>
          <p:cNvSpPr/>
          <p:nvPr/>
        </p:nvSpPr>
        <p:spPr>
          <a:xfrm>
            <a:off x="6388799" y="5871369"/>
            <a:ext cx="3933369" cy="523220"/>
          </a:xfrm>
          <a:prstGeom prst="rect">
            <a:avLst/>
          </a:prstGeom>
        </p:spPr>
        <p:txBody>
          <a:bodyPr wrap="square">
            <a:spAutoFit/>
          </a:bodyPr>
          <a:lstStyle/>
          <a:p>
            <a:r>
              <a:rPr lang="en-GB" altLang="zh-HK" sz="2800" dirty="0"/>
              <a:t>(constructional schema) </a:t>
            </a:r>
            <a:endParaRPr lang="zh-HK" altLang="en-US" sz="2800" dirty="0"/>
          </a:p>
        </p:txBody>
      </p:sp>
      <p:sp>
        <p:nvSpPr>
          <p:cNvPr id="8" name="Rectangle 7">
            <a:extLst>
              <a:ext uri="{FF2B5EF4-FFF2-40B4-BE49-F238E27FC236}">
                <a16:creationId xmlns:a16="http://schemas.microsoft.com/office/drawing/2014/main" id="{8D04AA28-4640-4535-B5A9-9C50D938AAA1}"/>
              </a:ext>
            </a:extLst>
          </p:cNvPr>
          <p:cNvSpPr/>
          <p:nvPr/>
        </p:nvSpPr>
        <p:spPr>
          <a:xfrm>
            <a:off x="3619223" y="6246783"/>
            <a:ext cx="6889707" cy="523220"/>
          </a:xfrm>
          <a:prstGeom prst="rect">
            <a:avLst/>
          </a:prstGeom>
        </p:spPr>
        <p:txBody>
          <a:bodyPr wrap="none">
            <a:spAutoFit/>
          </a:bodyPr>
          <a:lstStyle/>
          <a:p>
            <a:r>
              <a:rPr lang="en-GB" altLang="zh-HK" sz="2800" dirty="0"/>
              <a:t>Preposition &gt; functional marker (noun/clause)</a:t>
            </a:r>
            <a:endParaRPr lang="zh-HK" altLang="en-US" sz="2800" dirty="0"/>
          </a:p>
        </p:txBody>
      </p:sp>
    </p:spTree>
    <p:extLst>
      <p:ext uri="{BB962C8B-B14F-4D97-AF65-F5344CB8AC3E}">
        <p14:creationId xmlns:p14="http://schemas.microsoft.com/office/powerpoint/2010/main" val="1068492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35B8F-2DAA-4EE4-9997-538E19E83957}"/>
              </a:ext>
            </a:extLst>
          </p:cNvPr>
          <p:cNvSpPr>
            <a:spLocks noGrp="1"/>
          </p:cNvSpPr>
          <p:nvPr>
            <p:ph type="title"/>
          </p:nvPr>
        </p:nvSpPr>
        <p:spPr/>
        <p:txBody>
          <a:bodyPr/>
          <a:lstStyle/>
          <a:p>
            <a:r>
              <a:rPr lang="en-GB" altLang="zh-HK" dirty="0"/>
              <a:t>Mapping spatial-PPs (Cinque and </a:t>
            </a:r>
            <a:r>
              <a:rPr lang="en-GB" altLang="zh-HK" dirty="0" err="1"/>
              <a:t>Rizzi</a:t>
            </a:r>
            <a:r>
              <a:rPr lang="en-GB" altLang="zh-HK" dirty="0"/>
              <a:t> (2010))</a:t>
            </a:r>
            <a:endParaRPr lang="zh-HK" altLang="en-US" dirty="0"/>
          </a:p>
        </p:txBody>
      </p:sp>
      <p:sp>
        <p:nvSpPr>
          <p:cNvPr id="3" name="Content Placeholder 2">
            <a:extLst>
              <a:ext uri="{FF2B5EF4-FFF2-40B4-BE49-F238E27FC236}">
                <a16:creationId xmlns:a16="http://schemas.microsoft.com/office/drawing/2014/main" id="{99A4D703-2BEC-4E1B-87E2-44C14D27E4C3}"/>
              </a:ext>
            </a:extLst>
          </p:cNvPr>
          <p:cNvSpPr>
            <a:spLocks noGrp="1"/>
          </p:cNvSpPr>
          <p:nvPr>
            <p:ph idx="1"/>
          </p:nvPr>
        </p:nvSpPr>
        <p:spPr>
          <a:xfrm>
            <a:off x="838200" y="1253331"/>
            <a:ext cx="10515600" cy="4351338"/>
          </a:xfrm>
        </p:spPr>
        <p:txBody>
          <a:bodyPr/>
          <a:lstStyle/>
          <a:p>
            <a:pPr marL="0" indent="0">
              <a:buNone/>
            </a:pPr>
            <a:r>
              <a:rPr lang="en-GB" altLang="zh-HK" dirty="0"/>
              <a:t>Lexical prepositions are spatial/relational, while functional prepositions (e.g. Case-markers) are functional markers of nominal arguments (Abraham (2010), den </a:t>
            </a:r>
            <a:r>
              <a:rPr lang="en-GB" altLang="zh-HK" dirty="0" err="1"/>
              <a:t>Dikken</a:t>
            </a:r>
            <a:r>
              <a:rPr lang="en-GB" altLang="zh-HK" dirty="0"/>
              <a:t> (2010))</a:t>
            </a:r>
            <a:endParaRPr lang="zh-HK" altLang="en-US" dirty="0"/>
          </a:p>
        </p:txBody>
      </p:sp>
      <p:sp>
        <p:nvSpPr>
          <p:cNvPr id="4" name="Content Placeholder 2">
            <a:extLst>
              <a:ext uri="{FF2B5EF4-FFF2-40B4-BE49-F238E27FC236}">
                <a16:creationId xmlns:a16="http://schemas.microsoft.com/office/drawing/2014/main" id="{45FB7067-3E37-45AD-99BD-401F5FEDECD7}"/>
              </a:ext>
            </a:extLst>
          </p:cNvPr>
          <p:cNvSpPr txBox="1">
            <a:spLocks/>
          </p:cNvSpPr>
          <p:nvPr/>
        </p:nvSpPr>
        <p:spPr>
          <a:xfrm>
            <a:off x="838200" y="249787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P &gt; M/K		(lexical &gt; functional) </a:t>
            </a:r>
          </a:p>
          <a:p>
            <a:pPr marL="0" indent="0">
              <a:buFont typeface="Arial" panose="020B0604020202020204" pitchFamily="34" charset="0"/>
              <a:buNone/>
            </a:pPr>
            <a:r>
              <a:rPr lang="en-GB" altLang="zh-HK" dirty="0"/>
              <a:t>Spatial/relational prepositions are reanalysed as markers of nouns (K) and infinitives (M) (MP/KP, especially in Romance infinitive which is nominal/clausal ambiguous (</a:t>
            </a:r>
            <a:r>
              <a:rPr lang="en-GB" altLang="zh-HK" dirty="0" err="1"/>
              <a:t>Skytte</a:t>
            </a:r>
            <a:r>
              <a:rPr lang="en-GB" altLang="zh-HK" dirty="0"/>
              <a:t> (1984))</a:t>
            </a:r>
            <a:endParaRPr lang="zh-HK" altLang="en-US" dirty="0"/>
          </a:p>
        </p:txBody>
      </p:sp>
      <p:sp>
        <p:nvSpPr>
          <p:cNvPr id="5" name="Content Placeholder 2">
            <a:extLst>
              <a:ext uri="{FF2B5EF4-FFF2-40B4-BE49-F238E27FC236}">
                <a16:creationId xmlns:a16="http://schemas.microsoft.com/office/drawing/2014/main" id="{E9CDECEB-8900-4345-B12D-2032B80A8DB7}"/>
              </a:ext>
            </a:extLst>
          </p:cNvPr>
          <p:cNvSpPr txBox="1">
            <a:spLocks/>
          </p:cNvSpPr>
          <p:nvPr/>
        </p:nvSpPr>
        <p:spPr>
          <a:xfrm>
            <a:off x="838200" y="431720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P (Case-assigner- </a:t>
            </a:r>
            <a:r>
              <a:rPr lang="en-GB" altLang="zh-HK" i="1" dirty="0"/>
              <a:t>Agree </a:t>
            </a:r>
            <a:r>
              <a:rPr lang="en-GB" altLang="zh-HK" dirty="0"/>
              <a:t>with nominal complement (morphological case (K)) </a:t>
            </a:r>
          </a:p>
        </p:txBody>
      </p:sp>
      <p:sp>
        <p:nvSpPr>
          <p:cNvPr id="6" name="Rectangle 5">
            <a:extLst>
              <a:ext uri="{FF2B5EF4-FFF2-40B4-BE49-F238E27FC236}">
                <a16:creationId xmlns:a16="http://schemas.microsoft.com/office/drawing/2014/main" id="{6F14B365-F1D2-4C7E-BC53-E568080F007A}"/>
              </a:ext>
            </a:extLst>
          </p:cNvPr>
          <p:cNvSpPr/>
          <p:nvPr/>
        </p:nvSpPr>
        <p:spPr>
          <a:xfrm>
            <a:off x="838199" y="5200168"/>
            <a:ext cx="11353801" cy="523220"/>
          </a:xfrm>
          <a:prstGeom prst="rect">
            <a:avLst/>
          </a:prstGeom>
        </p:spPr>
        <p:txBody>
          <a:bodyPr wrap="square">
            <a:spAutoFit/>
          </a:bodyPr>
          <a:lstStyle/>
          <a:p>
            <a:r>
              <a:rPr lang="en-GB" altLang="zh-HK" sz="2800" dirty="0"/>
              <a:t>&gt; M (marker of infinitives) / K (marker of nouns)	</a:t>
            </a:r>
            <a:endParaRPr lang="zh-HK" altLang="en-US" sz="2800" dirty="0"/>
          </a:p>
        </p:txBody>
      </p:sp>
      <p:sp>
        <p:nvSpPr>
          <p:cNvPr id="7" name="Rectangle 6">
            <a:extLst>
              <a:ext uri="{FF2B5EF4-FFF2-40B4-BE49-F238E27FC236}">
                <a16:creationId xmlns:a16="http://schemas.microsoft.com/office/drawing/2014/main" id="{B9184BF7-7434-43FA-BECD-817148A6CBD5}"/>
              </a:ext>
            </a:extLst>
          </p:cNvPr>
          <p:cNvSpPr/>
          <p:nvPr/>
        </p:nvSpPr>
        <p:spPr>
          <a:xfrm>
            <a:off x="838199" y="6150241"/>
            <a:ext cx="10515599" cy="523220"/>
          </a:xfrm>
          <a:prstGeom prst="rect">
            <a:avLst/>
          </a:prstGeom>
        </p:spPr>
        <p:txBody>
          <a:bodyPr wrap="square">
            <a:spAutoFit/>
          </a:bodyPr>
          <a:lstStyle/>
          <a:p>
            <a:r>
              <a:rPr lang="en-US" altLang="zh-HK" sz="2800" dirty="0" err="1"/>
              <a:t>F</a:t>
            </a:r>
            <a:r>
              <a:rPr lang="en-US" altLang="zh-HK" dirty="0" err="1"/>
              <a:t>Move</a:t>
            </a:r>
            <a:r>
              <a:rPr lang="en-US" altLang="zh-HK" sz="2800" dirty="0"/>
              <a:t> &gt; </a:t>
            </a:r>
            <a:r>
              <a:rPr lang="en-US" altLang="zh-HK" sz="2800" dirty="0" err="1"/>
              <a:t>F</a:t>
            </a:r>
            <a:r>
              <a:rPr lang="en-US" altLang="zh-HK" dirty="0" err="1"/>
              <a:t>Agree</a:t>
            </a:r>
            <a:r>
              <a:rPr lang="en-US" altLang="zh-HK" sz="2800" dirty="0"/>
              <a:t> &gt; </a:t>
            </a:r>
            <a:r>
              <a:rPr lang="en-US" altLang="zh-HK" sz="2800" dirty="0" err="1"/>
              <a:t>F</a:t>
            </a:r>
            <a:r>
              <a:rPr lang="en-US" altLang="zh-HK" dirty="0" err="1"/>
              <a:t>Merge</a:t>
            </a:r>
            <a:r>
              <a:rPr lang="en-US" altLang="zh-HK" sz="2800" dirty="0"/>
              <a:t> (R&amp;R (2003)) ‘structural simplification’</a:t>
            </a:r>
            <a:endParaRPr lang="zh-HK" altLang="en-US" sz="2800" dirty="0"/>
          </a:p>
        </p:txBody>
      </p:sp>
      <p:sp>
        <p:nvSpPr>
          <p:cNvPr id="8" name="Rectangle 7">
            <a:extLst>
              <a:ext uri="{FF2B5EF4-FFF2-40B4-BE49-F238E27FC236}">
                <a16:creationId xmlns:a16="http://schemas.microsoft.com/office/drawing/2014/main" id="{E0B347AC-E604-42D3-A27F-A64F1F4F5C14}"/>
              </a:ext>
            </a:extLst>
          </p:cNvPr>
          <p:cNvSpPr/>
          <p:nvPr/>
        </p:nvSpPr>
        <p:spPr>
          <a:xfrm>
            <a:off x="8303129" y="5200168"/>
            <a:ext cx="2140330" cy="523220"/>
          </a:xfrm>
          <a:prstGeom prst="rect">
            <a:avLst/>
          </a:prstGeom>
        </p:spPr>
        <p:txBody>
          <a:bodyPr wrap="none">
            <a:spAutoFit/>
          </a:bodyPr>
          <a:lstStyle/>
          <a:p>
            <a:r>
              <a:rPr lang="en-GB" altLang="zh-HK" sz="2800" dirty="0"/>
              <a:t>loss of </a:t>
            </a:r>
            <a:r>
              <a:rPr lang="en-GB" altLang="zh-HK" sz="2800" i="1" dirty="0"/>
              <a:t>Agree </a:t>
            </a:r>
            <a:endParaRPr lang="zh-HK" altLang="en-US" sz="2800" dirty="0"/>
          </a:p>
        </p:txBody>
      </p:sp>
      <p:sp>
        <p:nvSpPr>
          <p:cNvPr id="9" name="Rectangle 8">
            <a:extLst>
              <a:ext uri="{FF2B5EF4-FFF2-40B4-BE49-F238E27FC236}">
                <a16:creationId xmlns:a16="http://schemas.microsoft.com/office/drawing/2014/main" id="{C22E7C0E-5332-405B-BD17-D084F5AD3752}"/>
              </a:ext>
            </a:extLst>
          </p:cNvPr>
          <p:cNvSpPr/>
          <p:nvPr/>
        </p:nvSpPr>
        <p:spPr>
          <a:xfrm>
            <a:off x="838197" y="5675205"/>
            <a:ext cx="6192914" cy="523220"/>
          </a:xfrm>
          <a:prstGeom prst="rect">
            <a:avLst/>
          </a:prstGeom>
        </p:spPr>
        <p:txBody>
          <a:bodyPr wrap="none">
            <a:spAutoFit/>
          </a:bodyPr>
          <a:lstStyle/>
          <a:p>
            <a:r>
              <a:rPr lang="en-GB" altLang="zh-HK" sz="2800" dirty="0"/>
              <a:t>(Stowell’s Case-Resistance Principle (CRP)</a:t>
            </a:r>
            <a:endParaRPr lang="zh-HK" altLang="en-US" sz="2800" dirty="0"/>
          </a:p>
        </p:txBody>
      </p:sp>
      <p:sp>
        <p:nvSpPr>
          <p:cNvPr id="10" name="Rectangle 9">
            <a:extLst>
              <a:ext uri="{FF2B5EF4-FFF2-40B4-BE49-F238E27FC236}">
                <a16:creationId xmlns:a16="http://schemas.microsoft.com/office/drawing/2014/main" id="{4B6D4F8E-DBBA-44CC-914C-7FFCDB7059AD}"/>
              </a:ext>
            </a:extLst>
          </p:cNvPr>
          <p:cNvSpPr/>
          <p:nvPr/>
        </p:nvSpPr>
        <p:spPr>
          <a:xfrm>
            <a:off x="6908019" y="5663951"/>
            <a:ext cx="5806398" cy="523220"/>
          </a:xfrm>
          <a:prstGeom prst="rect">
            <a:avLst/>
          </a:prstGeom>
        </p:spPr>
        <p:txBody>
          <a:bodyPr wrap="none">
            <a:spAutoFit/>
          </a:bodyPr>
          <a:lstStyle/>
          <a:p>
            <a:r>
              <a:rPr lang="en-GB" altLang="zh-HK" sz="2800" dirty="0"/>
              <a:t>adjunct PPs &gt; complement KPs/MPs	 </a:t>
            </a:r>
            <a:endParaRPr lang="zh-HK" altLang="en-US" sz="2800" dirty="0"/>
          </a:p>
        </p:txBody>
      </p:sp>
    </p:spTree>
    <p:extLst>
      <p:ext uri="{BB962C8B-B14F-4D97-AF65-F5344CB8AC3E}">
        <p14:creationId xmlns:p14="http://schemas.microsoft.com/office/powerpoint/2010/main" val="279210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AF9C1-0E5E-4283-BF2B-EB009DC497AB}"/>
              </a:ext>
            </a:extLst>
          </p:cNvPr>
          <p:cNvSpPr>
            <a:spLocks noGrp="1"/>
          </p:cNvSpPr>
          <p:nvPr>
            <p:ph type="title"/>
          </p:nvPr>
        </p:nvSpPr>
        <p:spPr/>
        <p:txBody>
          <a:bodyPr/>
          <a:lstStyle/>
          <a:p>
            <a:r>
              <a:rPr lang="en-GB" altLang="zh-HK" dirty="0"/>
              <a:t>Generative formal syntax (Minimalism)</a:t>
            </a:r>
            <a:endParaRPr lang="zh-HK" altLang="en-US" dirty="0"/>
          </a:p>
        </p:txBody>
      </p:sp>
      <p:sp>
        <p:nvSpPr>
          <p:cNvPr id="3" name="Content Placeholder 2">
            <a:extLst>
              <a:ext uri="{FF2B5EF4-FFF2-40B4-BE49-F238E27FC236}">
                <a16:creationId xmlns:a16="http://schemas.microsoft.com/office/drawing/2014/main" id="{C3C55C62-0FA1-4B52-87E8-5AE0B2BDC943}"/>
              </a:ext>
            </a:extLst>
          </p:cNvPr>
          <p:cNvSpPr>
            <a:spLocks noGrp="1"/>
          </p:cNvSpPr>
          <p:nvPr>
            <p:ph idx="1"/>
          </p:nvPr>
        </p:nvSpPr>
        <p:spPr>
          <a:xfrm>
            <a:off x="838200" y="1253331"/>
            <a:ext cx="10515600" cy="4351338"/>
          </a:xfrm>
        </p:spPr>
        <p:txBody>
          <a:bodyPr/>
          <a:lstStyle/>
          <a:p>
            <a:pPr marL="0" indent="0">
              <a:buNone/>
            </a:pPr>
            <a:r>
              <a:rPr lang="en-GB" altLang="zh-HK" dirty="0"/>
              <a:t>Parametric resetting in first language acquisition (Lightfoot (1991,1999))</a:t>
            </a:r>
            <a:endParaRPr lang="zh-HK" altLang="en-US" dirty="0"/>
          </a:p>
        </p:txBody>
      </p:sp>
      <p:sp>
        <p:nvSpPr>
          <p:cNvPr id="4" name="Content Placeholder 2">
            <a:extLst>
              <a:ext uri="{FF2B5EF4-FFF2-40B4-BE49-F238E27FC236}">
                <a16:creationId xmlns:a16="http://schemas.microsoft.com/office/drawing/2014/main" id="{81C72ED4-688F-4E7C-A927-45EFC220E70A}"/>
              </a:ext>
            </a:extLst>
          </p:cNvPr>
          <p:cNvSpPr txBox="1">
            <a:spLocks/>
          </p:cNvSpPr>
          <p:nvPr/>
        </p:nvSpPr>
        <p:spPr>
          <a:xfrm>
            <a:off x="838200" y="165340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Parameters are lexical (Borer-Chomsky conjecture (Baker (2008)): </a:t>
            </a:r>
          </a:p>
          <a:p>
            <a:pPr marL="0" indent="0">
              <a:buFont typeface="Arial" panose="020B0604020202020204" pitchFamily="34" charset="0"/>
              <a:buNone/>
            </a:pPr>
            <a:r>
              <a:rPr lang="en-GB" altLang="zh-HK" dirty="0"/>
              <a:t>Formal variation in functional categories (</a:t>
            </a:r>
            <a:r>
              <a:rPr lang="en-GB" altLang="zh-HK" dirty="0" err="1"/>
              <a:t>Gianollo</a:t>
            </a:r>
            <a:r>
              <a:rPr lang="en-GB" altLang="zh-HK" dirty="0"/>
              <a:t>, </a:t>
            </a:r>
            <a:r>
              <a:rPr lang="en-GB" altLang="zh-HK" dirty="0" err="1"/>
              <a:t>Guardiano</a:t>
            </a:r>
            <a:r>
              <a:rPr lang="en-GB" altLang="zh-HK" dirty="0"/>
              <a:t>, </a:t>
            </a:r>
            <a:r>
              <a:rPr lang="en-GB" altLang="zh-HK" dirty="0" err="1"/>
              <a:t>Longobardi</a:t>
            </a:r>
            <a:r>
              <a:rPr lang="en-GB" altLang="zh-HK" dirty="0"/>
              <a:t> (2008), Roberts (2007))</a:t>
            </a:r>
            <a:endParaRPr lang="zh-HK" altLang="en-US" dirty="0"/>
          </a:p>
        </p:txBody>
      </p:sp>
      <p:sp>
        <p:nvSpPr>
          <p:cNvPr id="5" name="Content Placeholder 2">
            <a:extLst>
              <a:ext uri="{FF2B5EF4-FFF2-40B4-BE49-F238E27FC236}">
                <a16:creationId xmlns:a16="http://schemas.microsoft.com/office/drawing/2014/main" id="{FA7D1F15-20C7-4B07-96F0-EF6BC59180AF}"/>
              </a:ext>
            </a:extLst>
          </p:cNvPr>
          <p:cNvSpPr txBox="1">
            <a:spLocks/>
          </p:cNvSpPr>
          <p:nvPr/>
        </p:nvSpPr>
        <p:spPr>
          <a:xfrm>
            <a:off x="838200" y="302892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‘Simplicity’: Strong Minimalist Thesis (SMT) (Chomsky (1995 </a:t>
            </a:r>
            <a:r>
              <a:rPr lang="en-GB" altLang="zh-HK" i="1" dirty="0"/>
              <a:t>et </a:t>
            </a:r>
            <a:r>
              <a:rPr lang="en-GB" altLang="zh-HK" i="1" dirty="0" err="1"/>
              <a:t>seq</a:t>
            </a:r>
            <a:r>
              <a:rPr lang="en-GB" altLang="zh-HK" dirty="0"/>
              <a:t>))</a:t>
            </a:r>
          </a:p>
          <a:p>
            <a:pPr marL="0" indent="0">
              <a:buFont typeface="Arial" panose="020B0604020202020204" pitchFamily="34" charset="0"/>
              <a:buNone/>
            </a:pPr>
            <a:r>
              <a:rPr lang="en-GB" altLang="zh-HK" dirty="0"/>
              <a:t>‘… syntactic operations are </a:t>
            </a:r>
            <a:r>
              <a:rPr lang="en-GB" altLang="zh-HK" b="1" dirty="0"/>
              <a:t>necessary if possible</a:t>
            </a:r>
            <a:r>
              <a:rPr lang="en-GB" altLang="zh-HK" dirty="0"/>
              <a:t>.’ (Chomsky (1995), </a:t>
            </a:r>
          </a:p>
          <a:p>
            <a:pPr marL="0" indent="0">
              <a:buFont typeface="Arial" panose="020B0604020202020204" pitchFamily="34" charset="0"/>
              <a:buNone/>
            </a:pPr>
            <a:r>
              <a:rPr lang="en-GB" altLang="zh-HK" dirty="0"/>
              <a:t>								my bold)</a:t>
            </a:r>
            <a:endParaRPr lang="zh-HK" altLang="en-US" dirty="0"/>
          </a:p>
        </p:txBody>
      </p:sp>
      <p:sp>
        <p:nvSpPr>
          <p:cNvPr id="6" name="Content Placeholder 2">
            <a:extLst>
              <a:ext uri="{FF2B5EF4-FFF2-40B4-BE49-F238E27FC236}">
                <a16:creationId xmlns:a16="http://schemas.microsoft.com/office/drawing/2014/main" id="{AD2744E2-2DEC-4D5B-ABAA-3F3AB9853D3E}"/>
              </a:ext>
            </a:extLst>
          </p:cNvPr>
          <p:cNvSpPr txBox="1">
            <a:spLocks/>
          </p:cNvSpPr>
          <p:nvPr/>
        </p:nvSpPr>
        <p:spPr>
          <a:xfrm>
            <a:off x="838200" y="477406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Historical syntax: ‘structural simplification’ in syntactic change i.e. parameter-resetting (R&amp;R (2003), van </a:t>
            </a:r>
            <a:r>
              <a:rPr lang="en-GB" altLang="zh-HK" dirty="0" err="1"/>
              <a:t>Gelderen</a:t>
            </a:r>
            <a:r>
              <a:rPr lang="en-GB" altLang="zh-HK" dirty="0"/>
              <a:t> (2004, 2011))</a:t>
            </a:r>
            <a:endParaRPr lang="zh-HK" altLang="en-US" dirty="0"/>
          </a:p>
        </p:txBody>
      </p:sp>
      <p:sp>
        <p:nvSpPr>
          <p:cNvPr id="7" name="Content Placeholder 2">
            <a:extLst>
              <a:ext uri="{FF2B5EF4-FFF2-40B4-BE49-F238E27FC236}">
                <a16:creationId xmlns:a16="http://schemas.microsoft.com/office/drawing/2014/main" id="{AE7A1F3D-8680-4CC3-944E-08A8A14DD102}"/>
              </a:ext>
            </a:extLst>
          </p:cNvPr>
          <p:cNvSpPr txBox="1">
            <a:spLocks/>
          </p:cNvSpPr>
          <p:nvPr/>
        </p:nvSpPr>
        <p:spPr>
          <a:xfrm>
            <a:off x="838200" y="559953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‘Inertia Principle’ (</a:t>
            </a:r>
            <a:r>
              <a:rPr lang="en-GB" altLang="zh-HK" dirty="0" err="1"/>
              <a:t>Longobardi</a:t>
            </a:r>
            <a:r>
              <a:rPr lang="en-GB" altLang="zh-HK" dirty="0"/>
              <a:t> (2001), </a:t>
            </a:r>
            <a:r>
              <a:rPr lang="en-GB" altLang="zh-HK" dirty="0" err="1"/>
              <a:t>cf</a:t>
            </a:r>
            <a:r>
              <a:rPr lang="en-GB" altLang="zh-HK" dirty="0"/>
              <a:t> Keenan (1994, 2009)): maximally conservative (i.e. ‘simplest’) grammar is acquired in first language acquisition &gt; syntactic change</a:t>
            </a:r>
            <a:endParaRPr lang="zh-HK" altLang="en-US" dirty="0"/>
          </a:p>
        </p:txBody>
      </p:sp>
      <p:sp>
        <p:nvSpPr>
          <p:cNvPr id="8" name="Content Placeholder 2">
            <a:extLst>
              <a:ext uri="{FF2B5EF4-FFF2-40B4-BE49-F238E27FC236}">
                <a16:creationId xmlns:a16="http://schemas.microsoft.com/office/drawing/2014/main" id="{D9200076-2804-4FE8-B77A-30BB35CBACE6}"/>
              </a:ext>
            </a:extLst>
          </p:cNvPr>
          <p:cNvSpPr txBox="1">
            <a:spLocks/>
          </p:cNvSpPr>
          <p:nvPr/>
        </p:nvSpPr>
        <p:spPr>
          <a:xfrm>
            <a:off x="838200" y="437399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Implication: no optionality in syntax</a:t>
            </a:r>
            <a:endParaRPr lang="zh-HK" altLang="en-US" dirty="0"/>
          </a:p>
        </p:txBody>
      </p:sp>
      <p:sp>
        <p:nvSpPr>
          <p:cNvPr id="9" name="Content Placeholder 2">
            <a:extLst>
              <a:ext uri="{FF2B5EF4-FFF2-40B4-BE49-F238E27FC236}">
                <a16:creationId xmlns:a16="http://schemas.microsoft.com/office/drawing/2014/main" id="{E7D96C23-AF61-4474-AEE9-A5AB6EB2C453}"/>
              </a:ext>
            </a:extLst>
          </p:cNvPr>
          <p:cNvSpPr txBox="1">
            <a:spLocks/>
          </p:cNvSpPr>
          <p:nvPr/>
        </p:nvSpPr>
        <p:spPr>
          <a:xfrm>
            <a:off x="6298223" y="437399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the ‘simplest’ p-setting wins</a:t>
            </a:r>
            <a:endParaRPr lang="zh-HK" altLang="en-US" dirty="0"/>
          </a:p>
        </p:txBody>
      </p:sp>
    </p:spTree>
    <p:extLst>
      <p:ext uri="{BB962C8B-B14F-4D97-AF65-F5344CB8AC3E}">
        <p14:creationId xmlns:p14="http://schemas.microsoft.com/office/powerpoint/2010/main" val="320554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78EC9-43C8-47B1-8534-224180747137}"/>
              </a:ext>
            </a:extLst>
          </p:cNvPr>
          <p:cNvSpPr>
            <a:spLocks noGrp="1"/>
          </p:cNvSpPr>
          <p:nvPr>
            <p:ph type="title"/>
          </p:nvPr>
        </p:nvSpPr>
        <p:spPr/>
        <p:txBody>
          <a:bodyPr/>
          <a:lstStyle/>
          <a:p>
            <a:r>
              <a:rPr lang="en-GB" altLang="zh-HK" dirty="0"/>
              <a:t>Functional categories (cartography)</a:t>
            </a:r>
            <a:endParaRPr lang="zh-HK" altLang="en-US" dirty="0"/>
          </a:p>
        </p:txBody>
      </p:sp>
      <p:sp>
        <p:nvSpPr>
          <p:cNvPr id="3" name="Content Placeholder 2">
            <a:extLst>
              <a:ext uri="{FF2B5EF4-FFF2-40B4-BE49-F238E27FC236}">
                <a16:creationId xmlns:a16="http://schemas.microsoft.com/office/drawing/2014/main" id="{FA145AF4-B170-45B9-99FD-D29AE1F21003}"/>
              </a:ext>
            </a:extLst>
          </p:cNvPr>
          <p:cNvSpPr>
            <a:spLocks noGrp="1"/>
          </p:cNvSpPr>
          <p:nvPr>
            <p:ph idx="1"/>
          </p:nvPr>
        </p:nvSpPr>
        <p:spPr>
          <a:xfrm>
            <a:off x="838200" y="1253331"/>
            <a:ext cx="10515600" cy="4351338"/>
          </a:xfrm>
        </p:spPr>
        <p:txBody>
          <a:bodyPr/>
          <a:lstStyle/>
          <a:p>
            <a:pPr marL="0" indent="0">
              <a:buNone/>
            </a:pPr>
            <a:r>
              <a:rPr lang="en-GB" altLang="zh-HK" dirty="0"/>
              <a:t>Lexical parameters (functional categories): parametric resetting in functional categories (</a:t>
            </a:r>
            <a:r>
              <a:rPr lang="en-GB" altLang="zh-HK" dirty="0" err="1"/>
              <a:t>Pintzuk</a:t>
            </a:r>
            <a:r>
              <a:rPr lang="en-GB" altLang="zh-HK" dirty="0"/>
              <a:t> (2003), Roberts (2007), </a:t>
            </a:r>
            <a:r>
              <a:rPr lang="en-GB" altLang="zh-HK" dirty="0" err="1"/>
              <a:t>Biberauer</a:t>
            </a:r>
            <a:r>
              <a:rPr lang="en-GB" altLang="zh-HK" dirty="0"/>
              <a:t> (2008))</a:t>
            </a:r>
            <a:endParaRPr lang="zh-HK" altLang="en-US" dirty="0"/>
          </a:p>
        </p:txBody>
      </p:sp>
      <p:sp>
        <p:nvSpPr>
          <p:cNvPr id="4" name="Content Placeholder 2">
            <a:extLst>
              <a:ext uri="{FF2B5EF4-FFF2-40B4-BE49-F238E27FC236}">
                <a16:creationId xmlns:a16="http://schemas.microsoft.com/office/drawing/2014/main" id="{8048AEA9-62C4-430E-B9FD-F2E5CEF05EBB}"/>
              </a:ext>
            </a:extLst>
          </p:cNvPr>
          <p:cNvSpPr txBox="1">
            <a:spLocks/>
          </p:cNvSpPr>
          <p:nvPr/>
        </p:nvSpPr>
        <p:spPr>
          <a:xfrm>
            <a:off x="838200" y="2034173"/>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Cartography (Cinque (1999), </a:t>
            </a:r>
            <a:r>
              <a:rPr lang="en-GB" altLang="zh-HK" dirty="0" err="1"/>
              <a:t>Belletti</a:t>
            </a:r>
            <a:r>
              <a:rPr lang="en-GB" altLang="zh-HK" dirty="0"/>
              <a:t> (2004), Cinque and </a:t>
            </a:r>
            <a:r>
              <a:rPr lang="en-GB" altLang="zh-HK" dirty="0" err="1"/>
              <a:t>Rizzi</a:t>
            </a:r>
            <a:r>
              <a:rPr lang="en-GB" altLang="zh-HK" dirty="0"/>
              <a:t> (2010) etc)</a:t>
            </a:r>
            <a:endParaRPr lang="zh-HK" altLang="en-US" dirty="0"/>
          </a:p>
        </p:txBody>
      </p:sp>
      <p:sp>
        <p:nvSpPr>
          <p:cNvPr id="5" name="Content Placeholder 2">
            <a:extLst>
              <a:ext uri="{FF2B5EF4-FFF2-40B4-BE49-F238E27FC236}">
                <a16:creationId xmlns:a16="http://schemas.microsoft.com/office/drawing/2014/main" id="{5524CF0C-56FB-4088-9EB3-7F2292C2644E}"/>
              </a:ext>
            </a:extLst>
          </p:cNvPr>
          <p:cNvSpPr txBox="1">
            <a:spLocks/>
          </p:cNvSpPr>
          <p:nvPr/>
        </p:nvSpPr>
        <p:spPr>
          <a:xfrm>
            <a:off x="838200" y="237765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Universal projection of functional heads (T(</a:t>
            </a:r>
            <a:r>
              <a:rPr lang="en-GB" altLang="zh-HK" dirty="0" err="1"/>
              <a:t>ense</a:t>
            </a:r>
            <a:r>
              <a:rPr lang="en-GB" altLang="zh-HK" dirty="0"/>
              <a:t>)P, C(</a:t>
            </a:r>
            <a:r>
              <a:rPr lang="en-GB" altLang="zh-HK" dirty="0" err="1"/>
              <a:t>omplementiser</a:t>
            </a:r>
            <a:r>
              <a:rPr lang="en-GB" altLang="zh-HK" dirty="0"/>
              <a:t>)P, D(</a:t>
            </a:r>
            <a:r>
              <a:rPr lang="en-GB" altLang="zh-HK" dirty="0" err="1"/>
              <a:t>eterminer</a:t>
            </a:r>
            <a:r>
              <a:rPr lang="en-GB" altLang="zh-HK" dirty="0"/>
              <a:t>)P, K(</a:t>
            </a:r>
            <a:r>
              <a:rPr lang="en-GB" altLang="zh-HK" dirty="0" err="1"/>
              <a:t>ase</a:t>
            </a:r>
            <a:r>
              <a:rPr lang="en-GB" altLang="zh-HK" dirty="0"/>
              <a:t>)P etc): Prepositions (Cinque and </a:t>
            </a:r>
            <a:r>
              <a:rPr lang="en-GB" altLang="zh-HK" dirty="0" err="1"/>
              <a:t>Rizzi</a:t>
            </a:r>
            <a:r>
              <a:rPr lang="en-GB" altLang="zh-HK" dirty="0"/>
              <a:t> (2010), </a:t>
            </a:r>
            <a:r>
              <a:rPr lang="en-GB" altLang="zh-HK" dirty="0" err="1"/>
              <a:t>Caha</a:t>
            </a:r>
            <a:r>
              <a:rPr lang="en-GB" altLang="zh-HK" dirty="0"/>
              <a:t> (2010), Ashby (2008))</a:t>
            </a:r>
            <a:endParaRPr lang="zh-HK" altLang="en-US" dirty="0"/>
          </a:p>
        </p:txBody>
      </p:sp>
      <p:sp>
        <p:nvSpPr>
          <p:cNvPr id="6" name="Content Placeholder 2">
            <a:extLst>
              <a:ext uri="{FF2B5EF4-FFF2-40B4-BE49-F238E27FC236}">
                <a16:creationId xmlns:a16="http://schemas.microsoft.com/office/drawing/2014/main" id="{1BF618B9-2D8F-4961-84D9-102E2A1BA176}"/>
              </a:ext>
            </a:extLst>
          </p:cNvPr>
          <p:cNvSpPr txBox="1">
            <a:spLocks/>
          </p:cNvSpPr>
          <p:nvPr/>
        </p:nvSpPr>
        <p:spPr>
          <a:xfrm>
            <a:off x="838200" y="351282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SMT in parameter-fixing: </a:t>
            </a:r>
            <a:r>
              <a:rPr lang="en-GB" altLang="zh-HK" i="1" dirty="0"/>
              <a:t>Merge over Move </a:t>
            </a:r>
            <a:r>
              <a:rPr lang="en-GB" altLang="zh-HK" dirty="0"/>
              <a:t>(R&amp;R (2003), </a:t>
            </a:r>
            <a:r>
              <a:rPr lang="en-GB" altLang="zh-HK" dirty="0" err="1"/>
              <a:t>cf</a:t>
            </a:r>
            <a:r>
              <a:rPr lang="en-GB" altLang="zh-HK" dirty="0"/>
              <a:t> Chomsky 					(early Minimalism)		(1991, 1993, 1995))</a:t>
            </a:r>
          </a:p>
          <a:p>
            <a:pPr marL="0" indent="0">
              <a:buFont typeface="Arial" panose="020B0604020202020204" pitchFamily="34" charset="0"/>
              <a:buNone/>
            </a:pPr>
            <a:r>
              <a:rPr lang="en-GB" altLang="zh-HK" dirty="0"/>
              <a:t>				Feature Economy (</a:t>
            </a:r>
            <a:r>
              <a:rPr lang="en-GB" altLang="zh-HK" dirty="0" err="1"/>
              <a:t>i</a:t>
            </a:r>
            <a:r>
              <a:rPr lang="en-GB" altLang="zh-HK" dirty="0"/>
              <a:t>-F &gt; u-F) (van </a:t>
            </a:r>
            <a:r>
              <a:rPr lang="en-GB" altLang="zh-HK" dirty="0" err="1"/>
              <a:t>Gelderen</a:t>
            </a:r>
            <a:r>
              <a:rPr lang="en-GB" altLang="zh-HK" dirty="0"/>
              <a:t> 									(2008, 2009, 2011))</a:t>
            </a:r>
          </a:p>
          <a:p>
            <a:pPr marL="0" indent="0">
              <a:buFont typeface="Arial" panose="020B0604020202020204" pitchFamily="34" charset="0"/>
              <a:buNone/>
            </a:pPr>
            <a:r>
              <a:rPr lang="en-GB" altLang="zh-HK" dirty="0"/>
              <a:t>Principles of Projection (</a:t>
            </a:r>
            <a:r>
              <a:rPr lang="en-GB" altLang="zh-HK" dirty="0" err="1"/>
              <a:t>PoP</a:t>
            </a:r>
            <a:r>
              <a:rPr lang="en-GB" altLang="zh-HK" dirty="0"/>
              <a:t>) (Chomsky (2013, 2014): Internal/External Merge, </a:t>
            </a:r>
            <a:r>
              <a:rPr lang="en-GB" altLang="zh-HK" i="1" dirty="0"/>
              <a:t>Minimise Computation </a:t>
            </a:r>
            <a:r>
              <a:rPr lang="en-GB" altLang="zh-HK" dirty="0"/>
              <a:t>(MC), </a:t>
            </a:r>
            <a:r>
              <a:rPr lang="en-GB" altLang="zh-HK" i="1" dirty="0"/>
              <a:t>Minimal Search </a:t>
            </a:r>
            <a:r>
              <a:rPr lang="en-GB" altLang="zh-HK" dirty="0"/>
              <a:t>(MS) </a:t>
            </a:r>
            <a:endParaRPr lang="zh-HK" altLang="en-US" dirty="0"/>
          </a:p>
        </p:txBody>
      </p:sp>
      <p:sp>
        <p:nvSpPr>
          <p:cNvPr id="7" name="Content Placeholder 2">
            <a:extLst>
              <a:ext uri="{FF2B5EF4-FFF2-40B4-BE49-F238E27FC236}">
                <a16:creationId xmlns:a16="http://schemas.microsoft.com/office/drawing/2014/main" id="{B668B9DA-3712-40A6-9A97-601A6E343D30}"/>
              </a:ext>
            </a:extLst>
          </p:cNvPr>
          <p:cNvSpPr txBox="1">
            <a:spLocks/>
          </p:cNvSpPr>
          <p:nvPr/>
        </p:nvSpPr>
        <p:spPr>
          <a:xfrm>
            <a:off x="838200" y="603237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err="1"/>
              <a:t>P</a:t>
            </a:r>
            <a:r>
              <a:rPr lang="en-GB" altLang="zh-HK" sz="1800" dirty="0" err="1"/>
              <a:t>Agree</a:t>
            </a:r>
            <a:r>
              <a:rPr lang="en-GB" altLang="zh-HK" dirty="0"/>
              <a:t> &gt; </a:t>
            </a:r>
            <a:r>
              <a:rPr lang="en-GB" altLang="zh-HK" dirty="0" err="1"/>
              <a:t>M</a:t>
            </a:r>
            <a:r>
              <a:rPr lang="en-GB" altLang="zh-HK" sz="1800" dirty="0" err="1"/>
              <a:t>Merge</a:t>
            </a:r>
            <a:r>
              <a:rPr lang="en-GB" altLang="zh-HK" dirty="0"/>
              <a:t>/</a:t>
            </a:r>
            <a:r>
              <a:rPr lang="en-GB" altLang="zh-HK" dirty="0" err="1"/>
              <a:t>K</a:t>
            </a:r>
            <a:r>
              <a:rPr lang="en-GB" altLang="zh-HK" sz="1800" dirty="0" err="1"/>
              <a:t>Merge</a:t>
            </a:r>
            <a:r>
              <a:rPr lang="en-GB" altLang="zh-HK" sz="1800" dirty="0"/>
              <a:t>	</a:t>
            </a:r>
            <a:endParaRPr lang="zh-HK" altLang="en-US" dirty="0"/>
          </a:p>
        </p:txBody>
      </p:sp>
      <p:sp>
        <p:nvSpPr>
          <p:cNvPr id="8" name="Rectangle 7">
            <a:extLst>
              <a:ext uri="{FF2B5EF4-FFF2-40B4-BE49-F238E27FC236}">
                <a16:creationId xmlns:a16="http://schemas.microsoft.com/office/drawing/2014/main" id="{F2099822-A322-4420-86EF-76C99B720BB6}"/>
              </a:ext>
            </a:extLst>
          </p:cNvPr>
          <p:cNvSpPr/>
          <p:nvPr/>
        </p:nvSpPr>
        <p:spPr>
          <a:xfrm>
            <a:off x="3856892" y="5998984"/>
            <a:ext cx="8335107" cy="523220"/>
          </a:xfrm>
          <a:prstGeom prst="rect">
            <a:avLst/>
          </a:prstGeom>
        </p:spPr>
        <p:txBody>
          <a:bodyPr wrap="square">
            <a:spAutoFit/>
          </a:bodyPr>
          <a:lstStyle/>
          <a:p>
            <a:r>
              <a:rPr lang="en-GB" altLang="zh-HK" sz="2800" dirty="0"/>
              <a:t>(loss of syntactic agreement and feature-places (P))</a:t>
            </a:r>
          </a:p>
        </p:txBody>
      </p:sp>
    </p:spTree>
    <p:extLst>
      <p:ext uri="{BB962C8B-B14F-4D97-AF65-F5344CB8AC3E}">
        <p14:creationId xmlns:p14="http://schemas.microsoft.com/office/powerpoint/2010/main" val="387536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7BFF-B275-4057-A69E-F994C7DDF410}"/>
              </a:ext>
            </a:extLst>
          </p:cNvPr>
          <p:cNvSpPr>
            <a:spLocks noGrp="1"/>
          </p:cNvSpPr>
          <p:nvPr>
            <p:ph type="title"/>
          </p:nvPr>
        </p:nvSpPr>
        <p:spPr/>
        <p:txBody>
          <a:bodyPr/>
          <a:lstStyle/>
          <a:p>
            <a:r>
              <a:rPr lang="en-GB" altLang="zh-HK" dirty="0"/>
              <a:t>Formal predictions and problems </a:t>
            </a:r>
            <a:endParaRPr lang="zh-HK" altLang="en-US" dirty="0"/>
          </a:p>
        </p:txBody>
      </p:sp>
      <p:sp>
        <p:nvSpPr>
          <p:cNvPr id="3" name="Content Placeholder 2">
            <a:extLst>
              <a:ext uri="{FF2B5EF4-FFF2-40B4-BE49-F238E27FC236}">
                <a16:creationId xmlns:a16="http://schemas.microsoft.com/office/drawing/2014/main" id="{409B2A8C-0286-4AAE-B553-447AF1395FFB}"/>
              </a:ext>
            </a:extLst>
          </p:cNvPr>
          <p:cNvSpPr>
            <a:spLocks noGrp="1"/>
          </p:cNvSpPr>
          <p:nvPr>
            <p:ph idx="1"/>
          </p:nvPr>
        </p:nvSpPr>
        <p:spPr>
          <a:xfrm>
            <a:off x="838200" y="1270627"/>
            <a:ext cx="10515600" cy="4351338"/>
          </a:xfrm>
        </p:spPr>
        <p:txBody>
          <a:bodyPr/>
          <a:lstStyle/>
          <a:p>
            <a:pPr marL="0" indent="0">
              <a:buNone/>
            </a:pPr>
            <a:r>
              <a:rPr lang="en-GB" altLang="zh-HK" dirty="0"/>
              <a:t>Parametric variation within universal cartography of functional categories (Borer (1984), Cinque (1999)) and SMT entails strict parameter-(re)setting with no optionality (‘simplest’ p-setting wins) (Chomsky (1995), </a:t>
            </a:r>
            <a:r>
              <a:rPr lang="en-GB" altLang="zh-HK" dirty="0" err="1"/>
              <a:t>Longobardi</a:t>
            </a:r>
            <a:r>
              <a:rPr lang="en-GB" altLang="zh-HK" dirty="0"/>
              <a:t> (2001)) </a:t>
            </a:r>
            <a:endParaRPr lang="zh-HK" altLang="en-US" dirty="0"/>
          </a:p>
        </p:txBody>
      </p:sp>
      <p:sp>
        <p:nvSpPr>
          <p:cNvPr id="4" name="Content Placeholder 2">
            <a:extLst>
              <a:ext uri="{FF2B5EF4-FFF2-40B4-BE49-F238E27FC236}">
                <a16:creationId xmlns:a16="http://schemas.microsoft.com/office/drawing/2014/main" id="{F312251C-982A-4D84-ADBD-862F619E31E9}"/>
              </a:ext>
            </a:extLst>
          </p:cNvPr>
          <p:cNvSpPr txBox="1">
            <a:spLocks/>
          </p:cNvSpPr>
          <p:nvPr/>
        </p:nvSpPr>
        <p:spPr>
          <a:xfrm>
            <a:off x="838200" y="2891297"/>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Problems: language variation and change (</a:t>
            </a:r>
            <a:r>
              <a:rPr lang="en-GB" altLang="zh-HK" dirty="0" err="1"/>
              <a:t>Ledgeway</a:t>
            </a:r>
            <a:r>
              <a:rPr lang="en-GB" altLang="zh-HK" dirty="0"/>
              <a:t> (2012)) </a:t>
            </a:r>
            <a:endParaRPr lang="zh-HK" altLang="en-US" dirty="0"/>
          </a:p>
        </p:txBody>
      </p:sp>
      <p:sp>
        <p:nvSpPr>
          <p:cNvPr id="5" name="Content Placeholder 2">
            <a:extLst>
              <a:ext uri="{FF2B5EF4-FFF2-40B4-BE49-F238E27FC236}">
                <a16:creationId xmlns:a16="http://schemas.microsoft.com/office/drawing/2014/main" id="{A89E0F13-0356-479A-AA0F-FBFFAD04FEF0}"/>
              </a:ext>
            </a:extLst>
          </p:cNvPr>
          <p:cNvSpPr txBox="1">
            <a:spLocks/>
          </p:cNvSpPr>
          <p:nvPr/>
        </p:nvSpPr>
        <p:spPr>
          <a:xfrm>
            <a:off x="838200" y="330078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Kroch (1989): S-curve, internal </a:t>
            </a:r>
            <a:r>
              <a:rPr lang="en-GB" altLang="zh-HK" dirty="0" err="1"/>
              <a:t>diglossia</a:t>
            </a:r>
            <a:r>
              <a:rPr lang="en-GB" altLang="zh-HK" dirty="0"/>
              <a:t>- synchronic/diachronic covariation of parametric values</a:t>
            </a:r>
            <a:endParaRPr lang="zh-HK" altLang="en-US" dirty="0"/>
          </a:p>
        </p:txBody>
      </p:sp>
      <p:sp>
        <p:nvSpPr>
          <p:cNvPr id="6" name="Content Placeholder 2">
            <a:extLst>
              <a:ext uri="{FF2B5EF4-FFF2-40B4-BE49-F238E27FC236}">
                <a16:creationId xmlns:a16="http://schemas.microsoft.com/office/drawing/2014/main" id="{F32E4C26-2B17-4621-95BF-606B4A6A2098}"/>
              </a:ext>
            </a:extLst>
          </p:cNvPr>
          <p:cNvSpPr txBox="1">
            <a:spLocks/>
          </p:cNvSpPr>
          <p:nvPr/>
        </p:nvSpPr>
        <p:spPr>
          <a:xfrm>
            <a:off x="838200" y="4119437"/>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Roberts (2010, 2012): ‘lexical splits’ (microparametric categorial splits for the same lexical item(s) e.g. English modals (V/T))</a:t>
            </a:r>
            <a:endParaRPr lang="zh-HK" altLang="en-US" dirty="0"/>
          </a:p>
        </p:txBody>
      </p:sp>
      <p:sp>
        <p:nvSpPr>
          <p:cNvPr id="7" name="Content Placeholder 2">
            <a:extLst>
              <a:ext uri="{FF2B5EF4-FFF2-40B4-BE49-F238E27FC236}">
                <a16:creationId xmlns:a16="http://schemas.microsoft.com/office/drawing/2014/main" id="{EE80E0FD-B5B5-4E1C-A492-D323CE6EF60C}"/>
              </a:ext>
            </a:extLst>
          </p:cNvPr>
          <p:cNvSpPr txBox="1">
            <a:spLocks/>
          </p:cNvSpPr>
          <p:nvPr/>
        </p:nvSpPr>
        <p:spPr>
          <a:xfrm>
            <a:off x="838200" y="5060770"/>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Socio-historical variation within formal syntax (Kroch, Roberts)</a:t>
            </a:r>
          </a:p>
          <a:p>
            <a:pPr marL="0" indent="0">
              <a:buFont typeface="Arial" panose="020B0604020202020204" pitchFamily="34" charset="0"/>
              <a:buNone/>
            </a:pPr>
            <a:endParaRPr lang="en-GB" altLang="zh-HK" dirty="0"/>
          </a:p>
        </p:txBody>
      </p:sp>
      <p:sp>
        <p:nvSpPr>
          <p:cNvPr id="9" name="Rectangle 8">
            <a:extLst>
              <a:ext uri="{FF2B5EF4-FFF2-40B4-BE49-F238E27FC236}">
                <a16:creationId xmlns:a16="http://schemas.microsoft.com/office/drawing/2014/main" id="{B23A115A-66C7-4003-8BAB-F64A56F0700A}"/>
              </a:ext>
            </a:extLst>
          </p:cNvPr>
          <p:cNvSpPr/>
          <p:nvPr/>
        </p:nvSpPr>
        <p:spPr>
          <a:xfrm>
            <a:off x="838200" y="5846544"/>
            <a:ext cx="10515600" cy="523220"/>
          </a:xfrm>
          <a:prstGeom prst="rect">
            <a:avLst/>
          </a:prstGeom>
        </p:spPr>
        <p:txBody>
          <a:bodyPr wrap="square">
            <a:spAutoFit/>
          </a:bodyPr>
          <a:lstStyle/>
          <a:p>
            <a:r>
              <a:rPr lang="en-GB" altLang="zh-HK" sz="2800" dirty="0"/>
              <a:t>Formal variation within formal syntax (Latin/Romance prepositions)</a:t>
            </a:r>
            <a:endParaRPr lang="zh-HK" altLang="en-US" sz="2800" dirty="0"/>
          </a:p>
        </p:txBody>
      </p:sp>
    </p:spTree>
    <p:extLst>
      <p:ext uri="{BB962C8B-B14F-4D97-AF65-F5344CB8AC3E}">
        <p14:creationId xmlns:p14="http://schemas.microsoft.com/office/powerpoint/2010/main" val="6899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4616D-1E7B-4B6B-954B-A83F56D03184}"/>
              </a:ext>
            </a:extLst>
          </p:cNvPr>
          <p:cNvSpPr>
            <a:spLocks noGrp="1"/>
          </p:cNvSpPr>
          <p:nvPr>
            <p:ph type="title"/>
          </p:nvPr>
        </p:nvSpPr>
        <p:spPr/>
        <p:txBody>
          <a:bodyPr/>
          <a:lstStyle/>
          <a:p>
            <a:r>
              <a:rPr lang="en-GB" altLang="zh-HK" dirty="0"/>
              <a:t>Romance prepositions ‡ Latin prepositions</a:t>
            </a:r>
            <a:endParaRPr lang="zh-HK" altLang="en-US" dirty="0"/>
          </a:p>
        </p:txBody>
      </p:sp>
      <p:sp>
        <p:nvSpPr>
          <p:cNvPr id="3" name="Content Placeholder 2">
            <a:extLst>
              <a:ext uri="{FF2B5EF4-FFF2-40B4-BE49-F238E27FC236}">
                <a16:creationId xmlns:a16="http://schemas.microsoft.com/office/drawing/2014/main" id="{DD7A24D8-3AE1-4DD8-B54D-55B6B49753EB}"/>
              </a:ext>
            </a:extLst>
          </p:cNvPr>
          <p:cNvSpPr>
            <a:spLocks noGrp="1"/>
          </p:cNvSpPr>
          <p:nvPr>
            <p:ph idx="1"/>
          </p:nvPr>
        </p:nvSpPr>
        <p:spPr>
          <a:xfrm>
            <a:off x="838200" y="1289733"/>
            <a:ext cx="10515600" cy="4351338"/>
          </a:xfrm>
        </p:spPr>
        <p:txBody>
          <a:bodyPr/>
          <a:lstStyle/>
          <a:p>
            <a:pPr marL="0" indent="0">
              <a:buNone/>
            </a:pPr>
            <a:r>
              <a:rPr lang="en-GB" altLang="zh-HK" dirty="0"/>
              <a:t>P &gt; K/M (prepositional Case-marker/</a:t>
            </a:r>
            <a:r>
              <a:rPr lang="en-GB" altLang="zh-HK" dirty="0" err="1"/>
              <a:t>complementiser</a:t>
            </a:r>
            <a:r>
              <a:rPr lang="en-GB" altLang="zh-HK" dirty="0"/>
              <a:t>)</a:t>
            </a:r>
            <a:endParaRPr lang="zh-HK" altLang="en-US" dirty="0"/>
          </a:p>
        </p:txBody>
      </p:sp>
      <p:sp>
        <p:nvSpPr>
          <p:cNvPr id="4" name="Content Placeholder 2">
            <a:extLst>
              <a:ext uri="{FF2B5EF4-FFF2-40B4-BE49-F238E27FC236}">
                <a16:creationId xmlns:a16="http://schemas.microsoft.com/office/drawing/2014/main" id="{5B0A9F51-3EAE-44D0-8E9E-A8FDA935CE00}"/>
              </a:ext>
            </a:extLst>
          </p:cNvPr>
          <p:cNvSpPr txBox="1">
            <a:spLocks/>
          </p:cNvSpPr>
          <p:nvPr/>
        </p:nvSpPr>
        <p:spPr>
          <a:xfrm>
            <a:off x="838200" y="172370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dirty="0"/>
              <a:t>No Latin prepositional infinitives (Meyer-Lubke (1900), Diez (1876), Beardsley (1921), </a:t>
            </a:r>
            <a:r>
              <a:rPr lang="en-GB" altLang="zh-HK" dirty="0" err="1"/>
              <a:t>cf</a:t>
            </a:r>
            <a:r>
              <a:rPr lang="en-GB" altLang="zh-HK" dirty="0"/>
              <a:t> Latin prepositional gerund/gerundive as markers of oblique functions of the infinitive (Schulte (2007))</a:t>
            </a:r>
            <a:endParaRPr lang="zh-HK" altLang="en-US" dirty="0"/>
          </a:p>
        </p:txBody>
      </p:sp>
      <p:sp>
        <p:nvSpPr>
          <p:cNvPr id="5" name="Content Placeholder 2">
            <a:extLst>
              <a:ext uri="{FF2B5EF4-FFF2-40B4-BE49-F238E27FC236}">
                <a16:creationId xmlns:a16="http://schemas.microsoft.com/office/drawing/2014/main" id="{70187D54-0655-49E3-823A-44140B65FD04}"/>
              </a:ext>
            </a:extLst>
          </p:cNvPr>
          <p:cNvSpPr txBox="1">
            <a:spLocks/>
          </p:cNvSpPr>
          <p:nvPr/>
        </p:nvSpPr>
        <p:spPr>
          <a:xfrm>
            <a:off x="838200" y="5678818"/>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altLang="zh-HK" dirty="0"/>
              <a:t>DOM, again, not in Latin (</a:t>
            </a:r>
            <a:r>
              <a:rPr lang="en-GB" altLang="zh-HK" dirty="0" err="1"/>
              <a:t>Lapesa</a:t>
            </a:r>
            <a:r>
              <a:rPr lang="en-GB" altLang="zh-HK" dirty="0"/>
              <a:t> (1964)): </a:t>
            </a:r>
            <a:r>
              <a:rPr lang="en-GB" altLang="zh-HK" i="1" dirty="0"/>
              <a:t>Ad </a:t>
            </a:r>
            <a:r>
              <a:rPr lang="en-GB" altLang="zh-HK" dirty="0"/>
              <a:t>+ noun (K(dative/accusative), selected by human/animate and/or referential/definite/specific objects</a:t>
            </a:r>
            <a:endParaRPr lang="zh-HK" altLang="en-US" i="1" dirty="0"/>
          </a:p>
          <a:p>
            <a:pPr marL="0" indent="0">
              <a:buFont typeface="Arial" panose="020B0604020202020204" pitchFamily="34" charset="0"/>
              <a:buNone/>
            </a:pPr>
            <a:endParaRPr lang="zh-HK" altLang="en-US" dirty="0"/>
          </a:p>
        </p:txBody>
      </p:sp>
      <p:sp>
        <p:nvSpPr>
          <p:cNvPr id="6" name="Content Placeholder 2">
            <a:extLst>
              <a:ext uri="{FF2B5EF4-FFF2-40B4-BE49-F238E27FC236}">
                <a16:creationId xmlns:a16="http://schemas.microsoft.com/office/drawing/2014/main" id="{E03EEA0C-F030-4DA5-91F3-CD09F356163D}"/>
              </a:ext>
            </a:extLst>
          </p:cNvPr>
          <p:cNvSpPr txBox="1">
            <a:spLocks/>
          </p:cNvSpPr>
          <p:nvPr/>
        </p:nvSpPr>
        <p:spPr>
          <a:xfrm>
            <a:off x="5949696" y="6492875"/>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sz="2400" dirty="0"/>
              <a:t>Romance innovations: parametric creativity</a:t>
            </a:r>
            <a:endParaRPr lang="zh-HK" altLang="en-US" sz="2400" dirty="0"/>
          </a:p>
        </p:txBody>
      </p:sp>
      <p:sp>
        <p:nvSpPr>
          <p:cNvPr id="7" name="Content Placeholder 2">
            <a:extLst>
              <a:ext uri="{FF2B5EF4-FFF2-40B4-BE49-F238E27FC236}">
                <a16:creationId xmlns:a16="http://schemas.microsoft.com/office/drawing/2014/main" id="{2B6720C1-F87A-4EA9-9E0A-64E417B570E6}"/>
              </a:ext>
            </a:extLst>
          </p:cNvPr>
          <p:cNvSpPr txBox="1">
            <a:spLocks/>
          </p:cNvSpPr>
          <p:nvPr/>
        </p:nvSpPr>
        <p:spPr>
          <a:xfrm>
            <a:off x="838200" y="2845943"/>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i="1" dirty="0"/>
              <a:t>Ad </a:t>
            </a:r>
            <a:r>
              <a:rPr lang="en-GB" altLang="zh-HK" dirty="0"/>
              <a:t>+ infinitive (</a:t>
            </a:r>
            <a:r>
              <a:rPr lang="en-GB" altLang="zh-HK" dirty="0" err="1"/>
              <a:t>M</a:t>
            </a:r>
            <a:r>
              <a:rPr lang="en-GB" altLang="zh-HK" sz="1800" dirty="0" err="1"/>
              <a:t>irrealis</a:t>
            </a:r>
            <a:r>
              <a:rPr lang="en-GB" altLang="zh-HK" dirty="0"/>
              <a:t>): selected by purposive verbal predicates (</a:t>
            </a:r>
            <a:r>
              <a:rPr lang="en-GB" altLang="zh-HK" i="1" dirty="0" err="1"/>
              <a:t>verba</a:t>
            </a:r>
            <a:r>
              <a:rPr lang="en-GB" altLang="zh-HK" i="1" dirty="0"/>
              <a:t> </a:t>
            </a:r>
            <a:r>
              <a:rPr lang="en-GB" altLang="zh-HK" i="1" dirty="0" err="1"/>
              <a:t>praecipiendi</a:t>
            </a:r>
            <a:r>
              <a:rPr lang="en-GB" altLang="zh-HK" i="1" dirty="0"/>
              <a:t> et </a:t>
            </a:r>
            <a:r>
              <a:rPr lang="en-GB" altLang="zh-HK" i="1" dirty="0" err="1"/>
              <a:t>prolativa</a:t>
            </a:r>
            <a:r>
              <a:rPr lang="en-GB" altLang="zh-HK" dirty="0"/>
              <a:t>)</a:t>
            </a:r>
          </a:p>
        </p:txBody>
      </p:sp>
      <p:sp>
        <p:nvSpPr>
          <p:cNvPr id="8" name="Rectangle 7">
            <a:extLst>
              <a:ext uri="{FF2B5EF4-FFF2-40B4-BE49-F238E27FC236}">
                <a16:creationId xmlns:a16="http://schemas.microsoft.com/office/drawing/2014/main" id="{D67AFE13-641B-4056-A596-19CBB1C449D3}"/>
              </a:ext>
            </a:extLst>
          </p:cNvPr>
          <p:cNvSpPr/>
          <p:nvPr/>
        </p:nvSpPr>
        <p:spPr>
          <a:xfrm>
            <a:off x="838200" y="3654837"/>
            <a:ext cx="10515600" cy="954107"/>
          </a:xfrm>
          <a:prstGeom prst="rect">
            <a:avLst/>
          </a:prstGeom>
        </p:spPr>
        <p:txBody>
          <a:bodyPr wrap="square">
            <a:spAutoFit/>
          </a:bodyPr>
          <a:lstStyle/>
          <a:p>
            <a:r>
              <a:rPr lang="en-GB" altLang="zh-HK" sz="2800" i="1" dirty="0"/>
              <a:t>De </a:t>
            </a:r>
            <a:r>
              <a:rPr lang="en-GB" altLang="zh-HK" sz="2800" dirty="0"/>
              <a:t>+ infinitive (</a:t>
            </a:r>
            <a:r>
              <a:rPr lang="en-GB" altLang="zh-HK" sz="2800" dirty="0" err="1"/>
              <a:t>M</a:t>
            </a:r>
            <a:r>
              <a:rPr lang="en-GB" altLang="zh-HK" dirty="0" err="1"/>
              <a:t>realis</a:t>
            </a:r>
            <a:r>
              <a:rPr lang="en-GB" altLang="zh-HK" sz="2800" dirty="0"/>
              <a:t>): selected by almost all lexical verbs (</a:t>
            </a:r>
            <a:r>
              <a:rPr lang="en-GB" altLang="zh-HK" sz="2800" i="1" dirty="0" err="1"/>
              <a:t>verba</a:t>
            </a:r>
            <a:r>
              <a:rPr lang="en-GB" altLang="zh-HK" sz="2800" i="1" dirty="0"/>
              <a:t> </a:t>
            </a:r>
            <a:r>
              <a:rPr lang="en-GB" altLang="zh-HK" sz="2800" i="1" dirty="0" err="1"/>
              <a:t>declarandi</a:t>
            </a:r>
            <a:r>
              <a:rPr lang="en-GB" altLang="zh-HK" sz="2800" i="1" dirty="0"/>
              <a:t> et </a:t>
            </a:r>
            <a:r>
              <a:rPr lang="en-GB" altLang="zh-HK" sz="2800" i="1" dirty="0" err="1"/>
              <a:t>praecipiendi</a:t>
            </a:r>
            <a:r>
              <a:rPr lang="en-GB" altLang="zh-HK" sz="2800" i="1" dirty="0"/>
              <a:t> et </a:t>
            </a:r>
            <a:r>
              <a:rPr lang="en-GB" altLang="zh-HK" sz="2800" i="1" dirty="0" err="1"/>
              <a:t>prolativa</a:t>
            </a:r>
            <a:r>
              <a:rPr lang="en-GB" altLang="zh-HK" sz="2800" dirty="0"/>
              <a:t>) </a:t>
            </a:r>
          </a:p>
        </p:txBody>
      </p:sp>
      <p:sp>
        <p:nvSpPr>
          <p:cNvPr id="9" name="Rectangle 8">
            <a:extLst>
              <a:ext uri="{FF2B5EF4-FFF2-40B4-BE49-F238E27FC236}">
                <a16:creationId xmlns:a16="http://schemas.microsoft.com/office/drawing/2014/main" id="{F9041290-40A4-45F6-B21C-B8C9003C41C4}"/>
              </a:ext>
            </a:extLst>
          </p:cNvPr>
          <p:cNvSpPr/>
          <p:nvPr/>
        </p:nvSpPr>
        <p:spPr>
          <a:xfrm>
            <a:off x="838200" y="4412747"/>
            <a:ext cx="10515600" cy="1384995"/>
          </a:xfrm>
          <a:prstGeom prst="rect">
            <a:avLst/>
          </a:prstGeom>
        </p:spPr>
        <p:txBody>
          <a:bodyPr wrap="square">
            <a:spAutoFit/>
          </a:bodyPr>
          <a:lstStyle/>
          <a:p>
            <a:r>
              <a:rPr lang="en-GB" altLang="zh-HK" sz="2800" dirty="0" err="1"/>
              <a:t>M</a:t>
            </a:r>
            <a:r>
              <a:rPr lang="en-GB" altLang="zh-HK" dirty="0" err="1"/>
              <a:t>realis</a:t>
            </a:r>
            <a:r>
              <a:rPr lang="en-GB" altLang="zh-HK" dirty="0"/>
              <a:t>/</a:t>
            </a:r>
            <a:r>
              <a:rPr lang="en-GB" altLang="zh-HK" dirty="0" err="1"/>
              <a:t>irrealis</a:t>
            </a:r>
            <a:r>
              <a:rPr lang="en-GB" altLang="zh-HK" sz="2800" dirty="0"/>
              <a:t> (dual </a:t>
            </a:r>
            <a:r>
              <a:rPr lang="en-GB" altLang="zh-HK" sz="2800" dirty="0" err="1"/>
              <a:t>complementiser</a:t>
            </a:r>
            <a:r>
              <a:rPr lang="en-GB" altLang="zh-HK" sz="2800" dirty="0"/>
              <a:t> system (</a:t>
            </a:r>
            <a:r>
              <a:rPr lang="en-GB" altLang="zh-HK" sz="2800" dirty="0" err="1"/>
              <a:t>cf</a:t>
            </a:r>
            <a:r>
              <a:rPr lang="en-GB" altLang="zh-HK" sz="2800" dirty="0"/>
              <a:t> </a:t>
            </a:r>
            <a:r>
              <a:rPr lang="en-GB" altLang="zh-HK" sz="2800" dirty="0" err="1"/>
              <a:t>Ledgeway</a:t>
            </a:r>
            <a:r>
              <a:rPr lang="en-GB" altLang="zh-HK" sz="2800" dirty="0"/>
              <a:t> (2012b))</a:t>
            </a:r>
          </a:p>
          <a:p>
            <a:r>
              <a:rPr lang="en-GB" altLang="zh-HK" sz="2800" dirty="0"/>
              <a:t>(see my latest </a:t>
            </a:r>
            <a:r>
              <a:rPr lang="en-GB" altLang="zh-HK" sz="2800" dirty="0" err="1"/>
              <a:t>PhilSoc</a:t>
            </a:r>
            <a:r>
              <a:rPr lang="en-GB" altLang="zh-HK" sz="2800" dirty="0"/>
              <a:t> (UK Philological Society) blog, published 25</a:t>
            </a:r>
            <a:r>
              <a:rPr lang="en-GB" altLang="zh-HK" sz="2800" baseline="30000" dirty="0"/>
              <a:t>th</a:t>
            </a:r>
            <a:r>
              <a:rPr lang="en-GB" altLang="zh-HK" sz="2800" dirty="0"/>
              <a:t> April 2018)</a:t>
            </a:r>
            <a:endParaRPr lang="zh-HK" altLang="en-US" sz="2800" dirty="0"/>
          </a:p>
        </p:txBody>
      </p:sp>
    </p:spTree>
    <p:extLst>
      <p:ext uri="{BB962C8B-B14F-4D97-AF65-F5344CB8AC3E}">
        <p14:creationId xmlns:p14="http://schemas.microsoft.com/office/powerpoint/2010/main" val="504275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EB1D2-AA91-4B62-B01D-5CC6326CBDDA}"/>
              </a:ext>
            </a:extLst>
          </p:cNvPr>
          <p:cNvSpPr>
            <a:spLocks noGrp="1"/>
          </p:cNvSpPr>
          <p:nvPr>
            <p:ph type="title"/>
          </p:nvPr>
        </p:nvSpPr>
        <p:spPr/>
        <p:txBody>
          <a:bodyPr/>
          <a:lstStyle/>
          <a:p>
            <a:r>
              <a:rPr lang="en-GB" altLang="zh-HK" dirty="0"/>
              <a:t>Formal variation (comparative-historical)</a:t>
            </a:r>
            <a:endParaRPr lang="zh-HK" altLang="en-US" dirty="0"/>
          </a:p>
        </p:txBody>
      </p:sp>
      <p:sp>
        <p:nvSpPr>
          <p:cNvPr id="3" name="Content Placeholder 2">
            <a:extLst>
              <a:ext uri="{FF2B5EF4-FFF2-40B4-BE49-F238E27FC236}">
                <a16:creationId xmlns:a16="http://schemas.microsoft.com/office/drawing/2014/main" id="{4EE6A892-F234-47AA-9180-98376950C948}"/>
              </a:ext>
            </a:extLst>
          </p:cNvPr>
          <p:cNvSpPr>
            <a:spLocks noGrp="1"/>
          </p:cNvSpPr>
          <p:nvPr>
            <p:ph idx="1"/>
          </p:nvPr>
        </p:nvSpPr>
        <p:spPr>
          <a:xfrm>
            <a:off x="838200" y="1308141"/>
            <a:ext cx="10515600" cy="4351338"/>
          </a:xfrm>
        </p:spPr>
        <p:txBody>
          <a:bodyPr/>
          <a:lstStyle/>
          <a:p>
            <a:pPr marL="0" indent="0">
              <a:buNone/>
            </a:pPr>
            <a:r>
              <a:rPr lang="en-GB" altLang="zh-HK" dirty="0"/>
              <a:t>Prepositional infinitives: </a:t>
            </a:r>
            <a:endParaRPr lang="zh-HK" altLang="en-US" dirty="0"/>
          </a:p>
        </p:txBody>
      </p:sp>
      <p:sp>
        <p:nvSpPr>
          <p:cNvPr id="4" name="Content Placeholder 2">
            <a:extLst>
              <a:ext uri="{FF2B5EF4-FFF2-40B4-BE49-F238E27FC236}">
                <a16:creationId xmlns:a16="http://schemas.microsoft.com/office/drawing/2014/main" id="{D8436A02-7B16-41E0-8CC7-DEA8EE4A3755}"/>
              </a:ext>
            </a:extLst>
          </p:cNvPr>
          <p:cNvSpPr txBox="1">
            <a:spLocks/>
          </p:cNvSpPr>
          <p:nvPr/>
        </p:nvSpPr>
        <p:spPr>
          <a:xfrm>
            <a:off x="838200" y="1713279"/>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altLang="zh-HK" i="1" dirty="0" err="1"/>
              <a:t>Verba</a:t>
            </a:r>
            <a:r>
              <a:rPr lang="en-GB" altLang="zh-HK" i="1" dirty="0"/>
              <a:t> </a:t>
            </a:r>
            <a:r>
              <a:rPr lang="en-GB" altLang="zh-HK" i="1" dirty="0" err="1"/>
              <a:t>declarandi</a:t>
            </a:r>
            <a:r>
              <a:rPr lang="en-GB" altLang="zh-HK" i="1" dirty="0"/>
              <a:t>: </a:t>
            </a:r>
          </a:p>
          <a:p>
            <a:pPr marL="0" indent="0">
              <a:buFont typeface="Arial" panose="020B0604020202020204" pitchFamily="34" charset="0"/>
              <a:buNone/>
            </a:pPr>
            <a:r>
              <a:rPr lang="en-GB" altLang="zh-HK" i="1" dirty="0" err="1"/>
              <a:t>Affermo</a:t>
            </a:r>
            <a:r>
              <a:rPr lang="en-GB" altLang="zh-HK" i="1" dirty="0"/>
              <a:t> </a:t>
            </a:r>
            <a:r>
              <a:rPr lang="en-GB" altLang="zh-HK" b="1" i="1" dirty="0"/>
              <a:t>di</a:t>
            </a:r>
            <a:r>
              <a:rPr lang="en-GB" altLang="zh-HK" i="1" dirty="0"/>
              <a:t> fare </a:t>
            </a:r>
            <a:r>
              <a:rPr lang="en-GB" altLang="zh-HK" i="1" dirty="0" err="1"/>
              <a:t>questo</a:t>
            </a:r>
            <a:r>
              <a:rPr lang="en-GB" altLang="zh-HK" i="1" dirty="0"/>
              <a:t> </a:t>
            </a:r>
            <a:r>
              <a:rPr lang="en-GB" altLang="zh-HK" dirty="0"/>
              <a:t>(Italian) / </a:t>
            </a:r>
            <a:r>
              <a:rPr lang="en-GB" altLang="zh-HK" i="1" dirty="0"/>
              <a:t>Jean </a:t>
            </a:r>
            <a:r>
              <a:rPr lang="en-GB" altLang="zh-HK" i="1" dirty="0" err="1"/>
              <a:t>redoute</a:t>
            </a:r>
            <a:r>
              <a:rPr lang="en-GB" altLang="zh-HK" i="1" dirty="0"/>
              <a:t> </a:t>
            </a:r>
            <a:r>
              <a:rPr lang="en-GB" altLang="zh-HK" b="1" i="1" dirty="0" err="1"/>
              <a:t>d’</a:t>
            </a:r>
            <a:r>
              <a:rPr lang="en-GB" altLang="zh-HK" i="1" dirty="0" err="1"/>
              <a:t>etre</a:t>
            </a:r>
            <a:r>
              <a:rPr lang="en-GB" altLang="zh-HK" i="1" dirty="0"/>
              <a:t> </a:t>
            </a:r>
            <a:r>
              <a:rPr lang="en-GB" altLang="zh-HK" i="1" dirty="0" err="1"/>
              <a:t>licenci</a:t>
            </a:r>
            <a:r>
              <a:rPr lang="es-ES" altLang="zh-HK" i="1" dirty="0"/>
              <a:t>é </a:t>
            </a:r>
            <a:r>
              <a:rPr lang="es-ES" altLang="zh-HK" dirty="0"/>
              <a:t>(French) vs </a:t>
            </a:r>
            <a:r>
              <a:rPr lang="es-ES" altLang="zh-HK" i="1" dirty="0"/>
              <a:t>pretende hacer eso</a:t>
            </a:r>
            <a:r>
              <a:rPr lang="en-GB" altLang="zh-HK" i="1" dirty="0"/>
              <a:t> </a:t>
            </a:r>
            <a:r>
              <a:rPr lang="en-GB" altLang="zh-HK" dirty="0"/>
              <a:t>(Spanish) (</a:t>
            </a:r>
            <a:r>
              <a:rPr lang="en-GB" altLang="zh-HK" dirty="0" err="1"/>
              <a:t>cf</a:t>
            </a:r>
            <a:r>
              <a:rPr lang="en-GB" altLang="zh-HK" dirty="0"/>
              <a:t> Latin </a:t>
            </a:r>
            <a:r>
              <a:rPr lang="en-GB" altLang="zh-HK" i="1" dirty="0" err="1"/>
              <a:t>Accusativus</a:t>
            </a:r>
            <a:r>
              <a:rPr lang="en-GB" altLang="zh-HK" i="1" dirty="0"/>
              <a:t> cum </a:t>
            </a:r>
            <a:r>
              <a:rPr lang="en-GB" altLang="zh-HK" i="1" dirty="0" err="1"/>
              <a:t>Infinitivo</a:t>
            </a:r>
            <a:r>
              <a:rPr lang="en-GB" altLang="zh-HK" dirty="0"/>
              <a:t>)</a:t>
            </a:r>
            <a:endParaRPr lang="zh-HK" altLang="en-US" i="1" dirty="0"/>
          </a:p>
        </p:txBody>
      </p:sp>
      <p:sp>
        <p:nvSpPr>
          <p:cNvPr id="5" name="Content Placeholder 2">
            <a:extLst>
              <a:ext uri="{FF2B5EF4-FFF2-40B4-BE49-F238E27FC236}">
                <a16:creationId xmlns:a16="http://schemas.microsoft.com/office/drawing/2014/main" id="{2A398F25-48BC-4F86-83AE-3C89C9BC151B}"/>
              </a:ext>
            </a:extLst>
          </p:cNvPr>
          <p:cNvSpPr txBox="1">
            <a:spLocks/>
          </p:cNvSpPr>
          <p:nvPr/>
        </p:nvSpPr>
        <p:spPr>
          <a:xfrm>
            <a:off x="838200" y="2969052"/>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HK" i="1" dirty="0" err="1"/>
              <a:t>Verba</a:t>
            </a:r>
            <a:r>
              <a:rPr lang="en-US" altLang="zh-HK" i="1" dirty="0"/>
              <a:t> </a:t>
            </a:r>
            <a:r>
              <a:rPr lang="en-US" altLang="zh-HK" i="1" dirty="0" err="1"/>
              <a:t>praecipiendi</a:t>
            </a:r>
            <a:r>
              <a:rPr lang="en-US" altLang="zh-HK" i="1" dirty="0"/>
              <a:t>: </a:t>
            </a:r>
          </a:p>
          <a:p>
            <a:pPr marL="0" indent="0">
              <a:buFont typeface="Arial" panose="020B0604020202020204" pitchFamily="34" charset="0"/>
              <a:buNone/>
            </a:pPr>
            <a:r>
              <a:rPr lang="en-US" altLang="zh-HK" i="1" dirty="0"/>
              <a:t>Mi </a:t>
            </a:r>
            <a:r>
              <a:rPr lang="en-US" altLang="zh-HK" i="1" dirty="0" err="1"/>
              <a:t>hanno</a:t>
            </a:r>
            <a:r>
              <a:rPr lang="en-US" altLang="zh-HK" i="1" dirty="0"/>
              <a:t> </a:t>
            </a:r>
            <a:r>
              <a:rPr lang="en-US" altLang="zh-HK" i="1" dirty="0" err="1"/>
              <a:t>ordinato</a:t>
            </a:r>
            <a:r>
              <a:rPr lang="en-US" altLang="zh-HK" i="1" dirty="0"/>
              <a:t> </a:t>
            </a:r>
            <a:r>
              <a:rPr lang="en-US" altLang="zh-HK" b="1" i="1" dirty="0"/>
              <a:t>di</a:t>
            </a:r>
            <a:r>
              <a:rPr lang="en-US" altLang="zh-HK" i="1" dirty="0"/>
              <a:t> </a:t>
            </a:r>
            <a:r>
              <a:rPr lang="en-US" altLang="zh-HK" i="1" dirty="0" err="1"/>
              <a:t>andarmene</a:t>
            </a:r>
            <a:r>
              <a:rPr lang="en-US" altLang="zh-HK" i="1" dirty="0"/>
              <a:t> </a:t>
            </a:r>
            <a:r>
              <a:rPr lang="en-US" altLang="zh-HK" dirty="0"/>
              <a:t>(Italian) / </a:t>
            </a:r>
            <a:r>
              <a:rPr lang="en-US" altLang="zh-HK" i="1" dirty="0" err="1"/>
              <a:t>je</a:t>
            </a:r>
            <a:r>
              <a:rPr lang="en-US" altLang="zh-HK" i="1" dirty="0"/>
              <a:t> </a:t>
            </a:r>
            <a:r>
              <a:rPr lang="en-US" altLang="zh-HK" i="1" dirty="0" err="1"/>
              <a:t>lui</a:t>
            </a:r>
            <a:r>
              <a:rPr lang="en-US" altLang="zh-HK" i="1" dirty="0"/>
              <a:t> </a:t>
            </a:r>
            <a:r>
              <a:rPr lang="en-US" altLang="zh-HK" i="1" dirty="0" err="1"/>
              <a:t>ai</a:t>
            </a:r>
            <a:r>
              <a:rPr lang="en-US" altLang="zh-HK" i="1" dirty="0"/>
              <a:t> command</a:t>
            </a:r>
            <a:r>
              <a:rPr lang="es-ES" altLang="zh-HK" i="1" dirty="0"/>
              <a:t>é</a:t>
            </a:r>
            <a:r>
              <a:rPr lang="en-US" altLang="zh-HK" i="1" dirty="0"/>
              <a:t> </a:t>
            </a:r>
            <a:r>
              <a:rPr lang="en-US" altLang="zh-HK" b="1" i="1" dirty="0"/>
              <a:t>a</a:t>
            </a:r>
            <a:r>
              <a:rPr lang="en-US" altLang="zh-HK" i="1" dirty="0"/>
              <a:t> le faire </a:t>
            </a:r>
            <a:r>
              <a:rPr lang="en-US" altLang="zh-HK" dirty="0"/>
              <a:t>(Fr)</a:t>
            </a:r>
            <a:r>
              <a:rPr lang="zh-CN" altLang="en-US" dirty="0"/>
              <a:t> </a:t>
            </a:r>
            <a:r>
              <a:rPr lang="en-US" altLang="zh-HK" dirty="0"/>
              <a:t>vs </a:t>
            </a:r>
            <a:r>
              <a:rPr lang="en-US" altLang="zh-HK" i="1" dirty="0"/>
              <a:t>me </a:t>
            </a:r>
            <a:r>
              <a:rPr lang="en-US" altLang="zh-HK" i="1" dirty="0" err="1"/>
              <a:t>pidieron</a:t>
            </a:r>
            <a:r>
              <a:rPr lang="en-US" altLang="zh-HK" i="1" dirty="0"/>
              <a:t> </a:t>
            </a:r>
            <a:r>
              <a:rPr lang="en-US" altLang="zh-HK" i="1" dirty="0" err="1"/>
              <a:t>darles</a:t>
            </a:r>
            <a:r>
              <a:rPr lang="en-US" altLang="zh-HK" i="1" dirty="0"/>
              <a:t> </a:t>
            </a:r>
            <a:r>
              <a:rPr lang="en-US" altLang="zh-HK" i="1" dirty="0" err="1"/>
              <a:t>dinero</a:t>
            </a:r>
            <a:r>
              <a:rPr lang="en-US" altLang="zh-HK" i="1" dirty="0"/>
              <a:t> </a:t>
            </a:r>
            <a:endParaRPr lang="zh-HK" altLang="en-US" dirty="0"/>
          </a:p>
        </p:txBody>
      </p:sp>
      <p:sp>
        <p:nvSpPr>
          <p:cNvPr id="7" name="Content Placeholder 2">
            <a:extLst>
              <a:ext uri="{FF2B5EF4-FFF2-40B4-BE49-F238E27FC236}">
                <a16:creationId xmlns:a16="http://schemas.microsoft.com/office/drawing/2014/main" id="{1DB789F6-DE8F-487F-AAD8-C51604B7E88B}"/>
              </a:ext>
            </a:extLst>
          </p:cNvPr>
          <p:cNvSpPr txBox="1">
            <a:spLocks/>
          </p:cNvSpPr>
          <p:nvPr/>
        </p:nvSpPr>
        <p:spPr>
          <a:xfrm>
            <a:off x="838200" y="4317206"/>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zh-HK" i="1" dirty="0" err="1"/>
              <a:t>Verba</a:t>
            </a:r>
            <a:r>
              <a:rPr lang="en-US" altLang="zh-HK" i="1" dirty="0"/>
              <a:t> </a:t>
            </a:r>
            <a:r>
              <a:rPr lang="en-US" altLang="zh-HK" i="1" dirty="0" err="1"/>
              <a:t>prolativa</a:t>
            </a:r>
            <a:endParaRPr lang="en-US" altLang="zh-HK" i="1" dirty="0"/>
          </a:p>
          <a:p>
            <a:pPr marL="0" indent="0">
              <a:buFont typeface="Arial" panose="020B0604020202020204" pitchFamily="34" charset="0"/>
              <a:buNone/>
            </a:pPr>
            <a:r>
              <a:rPr lang="en-US" altLang="zh-HK" i="1" dirty="0"/>
              <a:t>Spero </a:t>
            </a:r>
            <a:r>
              <a:rPr lang="en-US" altLang="zh-HK" b="1" i="1" dirty="0"/>
              <a:t>di</a:t>
            </a:r>
            <a:r>
              <a:rPr lang="en-US" altLang="zh-HK" i="1" dirty="0"/>
              <a:t> fare </a:t>
            </a:r>
            <a:r>
              <a:rPr lang="en-US" altLang="zh-HK" i="1" dirty="0" err="1"/>
              <a:t>questo</a:t>
            </a:r>
            <a:r>
              <a:rPr lang="en-US" altLang="zh-HK" i="1" dirty="0"/>
              <a:t> </a:t>
            </a:r>
            <a:r>
              <a:rPr lang="en-US" altLang="zh-HK" dirty="0"/>
              <a:t>(Italian) / </a:t>
            </a:r>
            <a:r>
              <a:rPr lang="en-US" altLang="zh-HK" i="1" dirty="0" err="1"/>
              <a:t>j’espere</a:t>
            </a:r>
            <a:r>
              <a:rPr lang="en-US" altLang="zh-HK" i="1" dirty="0"/>
              <a:t> </a:t>
            </a:r>
            <a:r>
              <a:rPr lang="en-US" altLang="zh-HK" b="1" i="1" dirty="0"/>
              <a:t>de</a:t>
            </a:r>
            <a:r>
              <a:rPr lang="en-US" altLang="zh-HK" i="1" dirty="0"/>
              <a:t>/</a:t>
            </a:r>
            <a:r>
              <a:rPr lang="en-US" altLang="zh-HK" b="1" i="1" dirty="0"/>
              <a:t>a</a:t>
            </a:r>
            <a:r>
              <a:rPr lang="en-US" altLang="zh-HK" i="1" dirty="0"/>
              <a:t> le faire </a:t>
            </a:r>
            <a:r>
              <a:rPr lang="en-US" altLang="zh-HK" dirty="0"/>
              <a:t>(French) vs</a:t>
            </a:r>
          </a:p>
          <a:p>
            <a:pPr marL="0" indent="0">
              <a:buFont typeface="Arial" panose="020B0604020202020204" pitchFamily="34" charset="0"/>
              <a:buNone/>
            </a:pPr>
            <a:r>
              <a:rPr lang="en-US" altLang="zh-HK" i="1" dirty="0" err="1"/>
              <a:t>espero</a:t>
            </a:r>
            <a:r>
              <a:rPr lang="en-US" altLang="zh-HK" i="1" dirty="0"/>
              <a:t> </a:t>
            </a:r>
            <a:r>
              <a:rPr lang="en-US" altLang="zh-HK" i="1" dirty="0" err="1"/>
              <a:t>hacerlo</a:t>
            </a:r>
            <a:r>
              <a:rPr lang="en-US" altLang="zh-HK" i="1" dirty="0"/>
              <a:t> </a:t>
            </a:r>
            <a:r>
              <a:rPr lang="en-US" altLang="zh-HK" dirty="0"/>
              <a:t>(Spanish)</a:t>
            </a:r>
            <a:endParaRPr lang="zh-HK" altLang="en-US" i="1" dirty="0"/>
          </a:p>
        </p:txBody>
      </p:sp>
      <p:sp>
        <p:nvSpPr>
          <p:cNvPr id="9" name="Rectangle 8">
            <a:extLst>
              <a:ext uri="{FF2B5EF4-FFF2-40B4-BE49-F238E27FC236}">
                <a16:creationId xmlns:a16="http://schemas.microsoft.com/office/drawing/2014/main" id="{E6F5BFC8-5DED-45CB-AEB6-9F29D36EECB8}"/>
              </a:ext>
            </a:extLst>
          </p:cNvPr>
          <p:cNvSpPr/>
          <p:nvPr/>
        </p:nvSpPr>
        <p:spPr>
          <a:xfrm>
            <a:off x="838182" y="5660657"/>
            <a:ext cx="10515599" cy="523220"/>
          </a:xfrm>
          <a:prstGeom prst="rect">
            <a:avLst/>
          </a:prstGeom>
        </p:spPr>
        <p:txBody>
          <a:bodyPr wrap="square">
            <a:spAutoFit/>
          </a:bodyPr>
          <a:lstStyle/>
          <a:p>
            <a:r>
              <a:rPr lang="en-US" altLang="zh-HK" sz="2800" dirty="0"/>
              <a:t>Italian/French </a:t>
            </a:r>
            <a:r>
              <a:rPr lang="en-US" altLang="zh-HK" sz="2800" i="1" dirty="0"/>
              <a:t>de/ad </a:t>
            </a:r>
            <a:r>
              <a:rPr lang="en-US" altLang="zh-HK" sz="2800" dirty="0"/>
              <a:t>vs Spanish ø (Green (1988))</a:t>
            </a:r>
            <a:endParaRPr lang="zh-HK" altLang="en-US" sz="2800" dirty="0"/>
          </a:p>
        </p:txBody>
      </p:sp>
      <p:sp>
        <p:nvSpPr>
          <p:cNvPr id="10" name="Rectangle 9">
            <a:extLst>
              <a:ext uri="{FF2B5EF4-FFF2-40B4-BE49-F238E27FC236}">
                <a16:creationId xmlns:a16="http://schemas.microsoft.com/office/drawing/2014/main" id="{DA2BA0D5-F69E-4A65-881A-6DC76076EF81}"/>
              </a:ext>
            </a:extLst>
          </p:cNvPr>
          <p:cNvSpPr/>
          <p:nvPr/>
        </p:nvSpPr>
        <p:spPr>
          <a:xfrm>
            <a:off x="838183" y="6015821"/>
            <a:ext cx="11353817" cy="954107"/>
          </a:xfrm>
          <a:prstGeom prst="rect">
            <a:avLst/>
          </a:prstGeom>
        </p:spPr>
        <p:txBody>
          <a:bodyPr wrap="square">
            <a:spAutoFit/>
          </a:bodyPr>
          <a:lstStyle/>
          <a:p>
            <a:r>
              <a:rPr lang="en-US" altLang="zh-HK" sz="2800" dirty="0"/>
              <a:t>Historically, there is a significant reduction in the use of the bare infinitive from Latin to Romance as prep. </a:t>
            </a:r>
            <a:r>
              <a:rPr lang="en-US" altLang="zh-HK" sz="2800" dirty="0" err="1"/>
              <a:t>infs</a:t>
            </a:r>
            <a:r>
              <a:rPr lang="en-US" altLang="zh-HK" sz="2800" dirty="0"/>
              <a:t> are formed (Vincent (1988:66-70, 1999))</a:t>
            </a:r>
            <a:endParaRPr lang="zh-HK" altLang="en-US" sz="2800" dirty="0"/>
          </a:p>
        </p:txBody>
      </p:sp>
    </p:spTree>
    <p:extLst>
      <p:ext uri="{BB962C8B-B14F-4D97-AF65-F5344CB8AC3E}">
        <p14:creationId xmlns:p14="http://schemas.microsoft.com/office/powerpoint/2010/main" val="155573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7" grpId="0"/>
      <p:bldP spid="9" grpId="0"/>
      <p:bldP spid="1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1999</Words>
  <Application>Microsoft Office PowerPoint</Application>
  <PresentationFormat>Widescreen</PresentationFormat>
  <Paragraphs>131</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PMingLiU</vt:lpstr>
      <vt:lpstr>PMingLiU</vt:lpstr>
      <vt:lpstr>等线</vt:lpstr>
      <vt:lpstr>Arial</vt:lpstr>
      <vt:lpstr>Calibri</vt:lpstr>
      <vt:lpstr>Calibri Light</vt:lpstr>
      <vt:lpstr>Times New Roman</vt:lpstr>
      <vt:lpstr>Office Theme</vt:lpstr>
      <vt:lpstr>Romance prepositions: creative parametric (re)setting</vt:lpstr>
      <vt:lpstr>Resume/intro</vt:lpstr>
      <vt:lpstr>Latin/Romance prepositions</vt:lpstr>
      <vt:lpstr>Mapping spatial-PPs (Cinque and Rizzi (2010))</vt:lpstr>
      <vt:lpstr>Generative formal syntax (Minimalism)</vt:lpstr>
      <vt:lpstr>Functional categories (cartography)</vt:lpstr>
      <vt:lpstr>Formal predictions and problems </vt:lpstr>
      <vt:lpstr>Romance prepositions ‡ Latin prepositions</vt:lpstr>
      <vt:lpstr>Formal variation (comparative-historical)</vt:lpstr>
      <vt:lpstr>Latin prepositional gerund/gerundive</vt:lpstr>
      <vt:lpstr>Latin/Romance ad </vt:lpstr>
      <vt:lpstr>Western Romance DOM (ad)</vt:lpstr>
      <vt:lpstr>Concluding remarks:</vt:lpstr>
      <vt:lpstr>Acknowledgements/remarks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Romance prepositions: creative parametric convergence </dc:title>
  <dc:creator>Keith Tse</dc:creator>
  <cp:lastModifiedBy>Keith Tse</cp:lastModifiedBy>
  <cp:revision>27</cp:revision>
  <dcterms:created xsi:type="dcterms:W3CDTF">2018-04-25T08:39:18Z</dcterms:created>
  <dcterms:modified xsi:type="dcterms:W3CDTF">2018-04-25T18:19:22Z</dcterms:modified>
</cp:coreProperties>
</file>