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377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40" d="100"/>
          <a:sy n="40" d="100"/>
        </p:scale>
        <p:origin x="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890859"/>
            <a:ext cx="13990320" cy="8277013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2487065"/>
            <a:ext cx="12344400" cy="5739975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265767"/>
            <a:ext cx="3549015" cy="201477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265767"/>
            <a:ext cx="10441305" cy="201477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8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927097"/>
            <a:ext cx="14196060" cy="988948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5910144"/>
            <a:ext cx="14196060" cy="52006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4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6328834"/>
            <a:ext cx="6995160" cy="150846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6328834"/>
            <a:ext cx="6995160" cy="150846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1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265772"/>
            <a:ext cx="14196060" cy="4595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828032"/>
            <a:ext cx="6963012" cy="285622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684260"/>
            <a:ext cx="6963012" cy="127732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828032"/>
            <a:ext cx="6997304" cy="285622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684260"/>
            <a:ext cx="6997304" cy="127732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0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7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584960"/>
            <a:ext cx="5308520" cy="55473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423079"/>
            <a:ext cx="8332470" cy="168952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7132320"/>
            <a:ext cx="5308520" cy="13213505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1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584960"/>
            <a:ext cx="5308520" cy="55473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423079"/>
            <a:ext cx="8332470" cy="168952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7132320"/>
            <a:ext cx="5308520" cy="13213505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265772"/>
            <a:ext cx="14196060" cy="459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6328834"/>
            <a:ext cx="14196060" cy="15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2035352"/>
            <a:ext cx="3703320" cy="1265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A66FF-CB16-4489-A953-72677D44083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2035352"/>
            <a:ext cx="5554980" cy="1265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2035352"/>
            <a:ext cx="3703320" cy="1265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F8F6-F061-483D-9E70-26224A5F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1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02" y="904011"/>
            <a:ext cx="10881360" cy="116378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Formation of Chinese clefts: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microparametric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‘lateral’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grammaticalization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Keith Tse </a:t>
            </a:r>
            <a:r>
              <a:rPr lang="zh-CN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謝嘉麒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(Ronin Institute)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keith.tse@balliol-oxford.com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67793"/>
            <a:ext cx="16459200" cy="6410154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Chinese clefts typically consist of a copula verb and an embedded clause headed by </a:t>
            </a:r>
            <a:r>
              <a:rPr lang="en-US" sz="1800" dirty="0" err="1"/>
              <a:t>denominal</a:t>
            </a:r>
            <a:r>
              <a:rPr lang="en-US" sz="1800" dirty="0"/>
              <a:t> </a:t>
            </a:r>
            <a:r>
              <a:rPr lang="en-US" sz="1800" dirty="0" err="1"/>
              <a:t>relativizers</a:t>
            </a:r>
            <a:r>
              <a:rPr lang="en-US" sz="1800" dirty="0"/>
              <a:t> </a:t>
            </a:r>
            <a:r>
              <a:rPr lang="en-US" sz="1800" i="1" dirty="0"/>
              <a:t>de </a:t>
            </a:r>
            <a:r>
              <a:rPr lang="en-US" sz="1800" dirty="0"/>
              <a:t>(</a:t>
            </a:r>
            <a:r>
              <a:rPr lang="zh-CN" altLang="en-US" sz="1800" dirty="0"/>
              <a:t>的</a:t>
            </a:r>
            <a:r>
              <a:rPr lang="en-US" altLang="zh-CN" sz="1800" dirty="0"/>
              <a:t>) </a:t>
            </a:r>
            <a:r>
              <a:rPr lang="en-US" sz="1800" dirty="0"/>
              <a:t>and </a:t>
            </a:r>
            <a:r>
              <a:rPr lang="en-US" sz="1800" i="1" dirty="0" err="1"/>
              <a:t>ge</a:t>
            </a:r>
            <a:r>
              <a:rPr lang="en-US" sz="1800" i="1" dirty="0"/>
              <a:t> </a:t>
            </a:r>
            <a:r>
              <a:rPr lang="en-US" sz="1800" dirty="0"/>
              <a:t>(</a:t>
            </a:r>
            <a:r>
              <a:rPr lang="zh-CN" altLang="en-US" sz="1800" dirty="0"/>
              <a:t>個</a:t>
            </a:r>
            <a:r>
              <a:rPr lang="en-US" altLang="zh-CN" sz="1800" dirty="0"/>
              <a:t>) </a:t>
            </a:r>
            <a:r>
              <a:rPr lang="en-US" sz="1800" dirty="0"/>
              <a:t>(</a:t>
            </a:r>
            <a:r>
              <a:rPr lang="en-US" sz="1800" dirty="0" err="1"/>
              <a:t>cf</a:t>
            </a:r>
            <a:r>
              <a:rPr lang="en-US" sz="1800" dirty="0"/>
              <a:t> English </a:t>
            </a:r>
            <a:r>
              <a:rPr lang="en-US" sz="1800" i="1" dirty="0"/>
              <a:t>it-</a:t>
            </a:r>
            <a:r>
              <a:rPr lang="en-US" sz="1800" dirty="0"/>
              <a:t>clefts</a:t>
            </a:r>
            <a:r>
              <a:rPr lang="en-US" sz="1800" dirty="0" smtClean="0"/>
              <a:t>) (Hole (2011)): </a:t>
            </a:r>
            <a:endParaRPr lang="en-US" sz="1800" dirty="0"/>
          </a:p>
          <a:p>
            <a:pPr algn="l"/>
            <a:r>
              <a:rPr lang="en-US" sz="1800" dirty="0" smtClean="0"/>
              <a:t>1)	Subject</a:t>
            </a:r>
            <a:r>
              <a:rPr lang="en-US" sz="1800" dirty="0"/>
              <a:t>	COP		…		DE/GE</a:t>
            </a:r>
          </a:p>
          <a:p>
            <a:pPr algn="l"/>
            <a:r>
              <a:rPr lang="en-US" sz="1800" dirty="0"/>
              <a:t>While in all dialects, </a:t>
            </a:r>
            <a:r>
              <a:rPr lang="en-US" sz="1800" i="1" dirty="0"/>
              <a:t>de</a:t>
            </a:r>
            <a:r>
              <a:rPr lang="en-US" sz="1800" dirty="0"/>
              <a:t> and </a:t>
            </a:r>
            <a:r>
              <a:rPr lang="en-US" sz="1800" i="1" dirty="0" err="1"/>
              <a:t>ge</a:t>
            </a:r>
            <a:r>
              <a:rPr lang="en-US" sz="1800" dirty="0"/>
              <a:t> are sentence-final particles (CP) (</a:t>
            </a:r>
            <a:r>
              <a:rPr lang="en-US" sz="1800" dirty="0" err="1"/>
              <a:t>VOde</a:t>
            </a:r>
            <a:r>
              <a:rPr lang="en-US" sz="1800" dirty="0"/>
              <a:t>/</a:t>
            </a:r>
            <a:r>
              <a:rPr lang="en-US" sz="1800" dirty="0" err="1"/>
              <a:t>ge</a:t>
            </a:r>
            <a:r>
              <a:rPr lang="en-US" sz="1800" dirty="0"/>
              <a:t>), in northern Mandarin dialect </a:t>
            </a:r>
            <a:r>
              <a:rPr lang="en-US" sz="1800" i="1" dirty="0"/>
              <a:t>de</a:t>
            </a:r>
            <a:r>
              <a:rPr lang="en-US" sz="1800" dirty="0"/>
              <a:t> can optionally be affixed to the verb denoting past tense  (TP) (</a:t>
            </a:r>
            <a:r>
              <a:rPr lang="en-US" sz="1800" dirty="0" err="1"/>
              <a:t>VOde</a:t>
            </a:r>
            <a:r>
              <a:rPr lang="en-US" sz="1800" dirty="0"/>
              <a:t>) whereas </a:t>
            </a:r>
            <a:r>
              <a:rPr lang="en-US" sz="1800" i="1" dirty="0" err="1"/>
              <a:t>ge</a:t>
            </a:r>
            <a:r>
              <a:rPr lang="en-US" sz="1800" i="1" dirty="0"/>
              <a:t> </a:t>
            </a:r>
            <a:r>
              <a:rPr lang="en-US" sz="1800" dirty="0"/>
              <a:t>cannot (</a:t>
            </a:r>
            <a:r>
              <a:rPr lang="en-US" sz="1800" dirty="0" err="1"/>
              <a:t>VOge</a:t>
            </a:r>
            <a:r>
              <a:rPr lang="en-US" sz="1800" dirty="0"/>
              <a:t>): </a:t>
            </a:r>
          </a:p>
          <a:p>
            <a:pPr algn="l"/>
            <a:r>
              <a:rPr lang="en-US" sz="1800" dirty="0" smtClean="0"/>
              <a:t>2ai)	</a:t>
            </a:r>
            <a:r>
              <a:rPr lang="zh-CN" altLang="en-US" sz="1800" dirty="0" smtClean="0"/>
              <a:t>張三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是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昨天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買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票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的</a:t>
            </a:r>
            <a:endParaRPr lang="en-US" sz="1800" dirty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Zhangsan</a:t>
            </a:r>
            <a:r>
              <a:rPr lang="en-US" sz="1800" dirty="0"/>
              <a:t>	COP	yesterday	buy	ticket	DE</a:t>
            </a:r>
          </a:p>
          <a:p>
            <a:pPr algn="l"/>
            <a:r>
              <a:rPr lang="en-US" sz="1800" dirty="0" smtClean="0"/>
              <a:t>2aii)	</a:t>
            </a:r>
            <a:r>
              <a:rPr lang="zh-CN" altLang="en-US" sz="1800" dirty="0"/>
              <a:t>張三</a:t>
            </a:r>
            <a:r>
              <a:rPr lang="en-US" altLang="zh-CN" sz="1800" dirty="0"/>
              <a:t>	</a:t>
            </a:r>
            <a:r>
              <a:rPr lang="zh-CN" altLang="en-US" sz="1800" dirty="0"/>
              <a:t>是</a:t>
            </a:r>
            <a:r>
              <a:rPr lang="en-US" altLang="zh-CN" sz="1800" dirty="0"/>
              <a:t>	</a:t>
            </a:r>
            <a:r>
              <a:rPr lang="zh-CN" altLang="en-US" sz="1800" dirty="0"/>
              <a:t>昨天</a:t>
            </a:r>
            <a:r>
              <a:rPr lang="en-US" altLang="zh-CN" sz="1800" dirty="0"/>
              <a:t>	</a:t>
            </a:r>
            <a:r>
              <a:rPr lang="zh-CN" altLang="en-US" sz="1800" dirty="0"/>
              <a:t>買</a:t>
            </a:r>
            <a:r>
              <a:rPr lang="en-US" altLang="zh-CN" sz="1800" dirty="0"/>
              <a:t>	</a:t>
            </a:r>
            <a:r>
              <a:rPr lang="zh-CN" altLang="en-US" sz="1800" dirty="0" smtClean="0"/>
              <a:t>的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票</a:t>
            </a:r>
            <a:endParaRPr lang="en-US" sz="1800" dirty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Zhangsan</a:t>
            </a:r>
            <a:r>
              <a:rPr lang="en-US" sz="1800" dirty="0"/>
              <a:t>	COP	yesterday	buy	DE	ticket</a:t>
            </a:r>
          </a:p>
          <a:p>
            <a:pPr algn="l"/>
            <a:r>
              <a:rPr lang="en-US" sz="1800" dirty="0" smtClean="0"/>
              <a:t>	‘</a:t>
            </a:r>
            <a:r>
              <a:rPr lang="en-US" sz="1800" dirty="0"/>
              <a:t>It was yesterday that </a:t>
            </a:r>
            <a:r>
              <a:rPr lang="en-US" sz="1800" dirty="0" err="1"/>
              <a:t>Zhangsan</a:t>
            </a:r>
            <a:r>
              <a:rPr lang="en-US" sz="1800" dirty="0"/>
              <a:t> bought tickets.’ (Simpson and Wu (2002:169))</a:t>
            </a:r>
          </a:p>
          <a:p>
            <a:pPr algn="l"/>
            <a:r>
              <a:rPr lang="en-US" sz="1800" dirty="0" smtClean="0"/>
              <a:t>2bi)	</a:t>
            </a:r>
            <a:r>
              <a:rPr lang="zh-CN" altLang="en-US" sz="1800" dirty="0"/>
              <a:t>張三</a:t>
            </a:r>
            <a:r>
              <a:rPr lang="en-US" altLang="zh-CN" sz="1800" dirty="0"/>
              <a:t>	</a:t>
            </a:r>
            <a:r>
              <a:rPr lang="zh-CN" altLang="en-US" sz="1800" dirty="0" smtClean="0"/>
              <a:t>係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琴日</a:t>
            </a:r>
            <a:r>
              <a:rPr lang="en-US" altLang="zh-CN" sz="1800" dirty="0"/>
              <a:t>	</a:t>
            </a:r>
            <a:r>
              <a:rPr lang="zh-CN" altLang="en-US" sz="1800" dirty="0" smtClean="0"/>
              <a:t>打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電報</a:t>
            </a:r>
            <a:r>
              <a:rPr lang="en-US" altLang="zh-CN" sz="1800" dirty="0" smtClean="0"/>
              <a:t>	</a:t>
            </a:r>
            <a:r>
              <a:rPr lang="zh-CN" altLang="en-US" sz="1800" dirty="0"/>
              <a:t> 嘅 </a:t>
            </a:r>
            <a:endParaRPr lang="en-US" sz="1800" dirty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Zoengsaam</a:t>
            </a:r>
            <a:r>
              <a:rPr lang="en-US" sz="1800" dirty="0"/>
              <a:t>	COP	yesterday	hit	telegram	GE</a:t>
            </a:r>
          </a:p>
          <a:p>
            <a:pPr algn="l"/>
            <a:r>
              <a:rPr lang="en-US" sz="1800" dirty="0" smtClean="0"/>
              <a:t>2bii)	*</a:t>
            </a:r>
            <a:r>
              <a:rPr lang="zh-CN" altLang="en-US" sz="1800" dirty="0"/>
              <a:t>張三</a:t>
            </a:r>
            <a:r>
              <a:rPr lang="en-US" altLang="zh-CN" sz="1800" dirty="0"/>
              <a:t>	</a:t>
            </a:r>
            <a:r>
              <a:rPr lang="zh-CN" altLang="en-US" sz="1800" dirty="0"/>
              <a:t>係</a:t>
            </a:r>
            <a:r>
              <a:rPr lang="en-US" altLang="zh-CN" sz="1800" dirty="0"/>
              <a:t>	</a:t>
            </a:r>
            <a:r>
              <a:rPr lang="zh-CN" altLang="en-US" sz="1800" dirty="0"/>
              <a:t>琴日</a:t>
            </a:r>
            <a:r>
              <a:rPr lang="en-US" altLang="zh-CN" sz="1800" dirty="0"/>
              <a:t>	</a:t>
            </a:r>
            <a:r>
              <a:rPr lang="zh-CN" altLang="en-US" sz="1800" dirty="0"/>
              <a:t>打</a:t>
            </a:r>
            <a:r>
              <a:rPr lang="en-US" altLang="zh-CN" sz="1800" dirty="0"/>
              <a:t>	</a:t>
            </a:r>
            <a:r>
              <a:rPr lang="zh-CN" altLang="en-US" sz="1800" dirty="0" smtClean="0"/>
              <a:t> 嘅</a:t>
            </a:r>
            <a:r>
              <a:rPr lang="en-US" altLang="zh-CN" sz="1800" dirty="0" smtClean="0"/>
              <a:t>	</a:t>
            </a:r>
            <a:r>
              <a:rPr lang="zh-CN" altLang="en-US" sz="1800" dirty="0" smtClean="0"/>
              <a:t>電</a:t>
            </a:r>
            <a:r>
              <a:rPr lang="zh-CN" altLang="en-US" sz="1800" dirty="0"/>
              <a:t>報</a:t>
            </a:r>
            <a:endParaRPr lang="en-US" sz="1800" dirty="0"/>
          </a:p>
          <a:p>
            <a:pPr algn="l"/>
            <a:r>
              <a:rPr lang="en-US" sz="1800" dirty="0" smtClean="0"/>
              <a:t>	</a:t>
            </a:r>
            <a:r>
              <a:rPr lang="en-US" sz="1800" dirty="0" err="1" smtClean="0"/>
              <a:t>Zoengsaam</a:t>
            </a:r>
            <a:r>
              <a:rPr lang="en-US" sz="1800" dirty="0"/>
              <a:t>	COP	yesterday	hit	GE	telegram</a:t>
            </a:r>
          </a:p>
          <a:p>
            <a:pPr algn="l"/>
            <a:r>
              <a:rPr lang="en-US" sz="1800" dirty="0" smtClean="0"/>
              <a:t>	‘</a:t>
            </a:r>
            <a:r>
              <a:rPr lang="en-US" sz="1800" dirty="0"/>
              <a:t>It was yesterday that </a:t>
            </a:r>
            <a:r>
              <a:rPr lang="en-US" sz="1800" dirty="0" err="1"/>
              <a:t>Zoengsaam</a:t>
            </a:r>
            <a:r>
              <a:rPr lang="en-US" sz="1800" dirty="0"/>
              <a:t> sent the telegram.’ </a:t>
            </a:r>
            <a:r>
              <a:rPr lang="en-US" sz="1800" dirty="0" smtClean="0"/>
              <a:t>(Cantonese) (Lee </a:t>
            </a:r>
            <a:r>
              <a:rPr lang="en-US" sz="1800" dirty="0"/>
              <a:t>and </a:t>
            </a:r>
            <a:r>
              <a:rPr lang="en-US" sz="1800" dirty="0" err="1"/>
              <a:t>Yiu</a:t>
            </a:r>
            <a:r>
              <a:rPr lang="en-US" sz="1800" dirty="0"/>
              <a:t> (1998))</a:t>
            </a:r>
          </a:p>
          <a:p>
            <a:pPr algn="l"/>
            <a:r>
              <a:rPr lang="en-US" sz="1800" dirty="0"/>
              <a:t>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477947"/>
            <a:ext cx="8250382" cy="8648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Mandarin </a:t>
            </a:r>
            <a:r>
              <a:rPr lang="en-US" sz="1800" i="1" dirty="0"/>
              <a:t>de</a:t>
            </a:r>
            <a:r>
              <a:rPr lang="en-US" sz="1800" dirty="0"/>
              <a:t> (</a:t>
            </a:r>
            <a:r>
              <a:rPr lang="zh-CN" altLang="en-US" sz="1800" dirty="0"/>
              <a:t>的</a:t>
            </a:r>
            <a:r>
              <a:rPr lang="en-US" altLang="zh-CN" sz="1800" dirty="0"/>
              <a:t>) is argued to be derived from Medieval Chinese </a:t>
            </a:r>
            <a:r>
              <a:rPr lang="en-US" altLang="zh-CN" sz="1800" i="1" dirty="0"/>
              <a:t>di</a:t>
            </a:r>
            <a:r>
              <a:rPr lang="en-US" altLang="zh-CN" sz="1800" dirty="0"/>
              <a:t> (</a:t>
            </a:r>
            <a:r>
              <a:rPr lang="zh-CN" altLang="en-US" sz="1800" dirty="0"/>
              <a:t>底</a:t>
            </a:r>
            <a:r>
              <a:rPr lang="en-US" altLang="zh-CN" sz="1800" dirty="0"/>
              <a:t>), which bears resemblance with Classical Chinese phrase-final nominalizer </a:t>
            </a:r>
            <a:r>
              <a:rPr lang="en-US" altLang="zh-CN" sz="1800" i="1" dirty="0" err="1"/>
              <a:t>zhe</a:t>
            </a:r>
            <a:r>
              <a:rPr lang="en-US" altLang="zh-CN" sz="1800" dirty="0"/>
              <a:t> (</a:t>
            </a:r>
            <a:r>
              <a:rPr lang="zh-CN" altLang="en-US" sz="1800" dirty="0"/>
              <a:t>者</a:t>
            </a:r>
            <a:r>
              <a:rPr lang="en-US" altLang="zh-CN" sz="1800" dirty="0"/>
              <a:t>) (Yap et al (2010, 2011, 2014)). In Medieval Chinese, there are numerous cases where copula </a:t>
            </a:r>
            <a:r>
              <a:rPr lang="en-US" altLang="zh-CN" sz="1800" i="1" dirty="0" err="1"/>
              <a:t>shi</a:t>
            </a:r>
            <a:r>
              <a:rPr lang="en-US" altLang="zh-CN" sz="1800" dirty="0"/>
              <a:t> (</a:t>
            </a:r>
            <a:r>
              <a:rPr lang="zh-CN" altLang="en-US" sz="1800" dirty="0"/>
              <a:t>是</a:t>
            </a:r>
            <a:r>
              <a:rPr lang="en-US" altLang="zh-CN" sz="1800" dirty="0"/>
              <a:t>) selects subject (</a:t>
            </a:r>
            <a:r>
              <a:rPr lang="en-US" altLang="zh-CN" sz="1800" dirty="0" err="1"/>
              <a:t>VOde</a:t>
            </a:r>
            <a:r>
              <a:rPr lang="en-US" altLang="zh-CN" sz="1800" dirty="0"/>
              <a:t>) and object (</a:t>
            </a:r>
            <a:r>
              <a:rPr lang="en-US" altLang="zh-CN" sz="1800" dirty="0" err="1" smtClean="0"/>
              <a:t>VdeO</a:t>
            </a:r>
            <a:r>
              <a:rPr lang="en-US" altLang="zh-CN" sz="1800" dirty="0" smtClean="0"/>
              <a:t>) </a:t>
            </a:r>
            <a:r>
              <a:rPr lang="en-US" altLang="zh-CN" sz="1800" dirty="0"/>
              <a:t>nominalized relative clauses which are </a:t>
            </a:r>
            <a:r>
              <a:rPr lang="en-US" altLang="zh-CN" sz="1800" dirty="0" err="1"/>
              <a:t>reanalysable</a:t>
            </a:r>
            <a:r>
              <a:rPr lang="en-US" altLang="zh-CN" sz="1800" dirty="0"/>
              <a:t> as clefts </a:t>
            </a:r>
            <a:r>
              <a:rPr lang="en-US" altLang="zh-CN" sz="1800" dirty="0" smtClean="0"/>
              <a:t>(Zhan </a:t>
            </a:r>
            <a:r>
              <a:rPr lang="en-US" altLang="zh-CN" sz="1800" dirty="0"/>
              <a:t>(2012), Long and Xiao (2009, 2011), Long (2013)): </a:t>
            </a: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3a)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非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菩薩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行藏</a:t>
            </a:r>
            <a:endParaRPr lang="en-GB" altLang="zh-CN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GB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NEG</a:t>
            </a:r>
            <a:r>
              <a:rPr lang="en-GB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SHI	</a:t>
            </a:r>
            <a:r>
              <a:rPr lang="en-GB" altLang="zh-HK" sz="18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divine.beings</a:t>
            </a:r>
            <a:r>
              <a:rPr lang="en-GB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behaviour</a:t>
            </a:r>
            <a:endParaRPr lang="en-US" altLang="zh-HK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此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俗人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做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底</a:t>
            </a:r>
            <a:endParaRPr lang="en-GB" altLang="zh-CN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GB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This</a:t>
            </a:r>
            <a:r>
              <a:rPr lang="en-GB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COP	laymen	do	DE</a:t>
            </a:r>
          </a:p>
          <a:p>
            <a:pPr algn="l"/>
            <a:r>
              <a:rPr lang="en-GB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</a:t>
            </a:r>
            <a:r>
              <a:rPr lang="en-GB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This is not the behaviour of divine beings; this is the doings of laymen’ &gt; </a:t>
            </a:r>
            <a:r>
              <a:rPr lang="en-GB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</a:t>
            </a:r>
            <a:r>
              <a:rPr lang="en-GB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it was laymen who did this.’ (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敦煌變文記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3bi)	… 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那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兩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個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人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endParaRPr lang="en-US" altLang="zh-CN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those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two	CL	person	COP</a:t>
            </a: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如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此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如此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這般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這般</a:t>
            </a:r>
            <a:endParaRPr lang="en-US" altLang="zh-CN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thus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thus	so	so</a:t>
            </a: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使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手段</a:t>
            </a:r>
            <a:endParaRPr lang="en-US" altLang="zh-CN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use</a:t>
            </a:r>
            <a:r>
              <a:rPr lang="en-US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DE	manipulation</a:t>
            </a: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‘…. </a:t>
            </a:r>
            <a:r>
              <a:rPr lang="en-US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Those two people, it </a:t>
            </a:r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was manipulation used thus-thus so-so.’ </a:t>
            </a:r>
            <a:r>
              <a:rPr lang="en-US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&gt; ‘It </a:t>
            </a:r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was </a:t>
            </a:r>
            <a:r>
              <a:rPr lang="en-US" altLang="zh-HK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thus-thus so-so that those two people used manipulation.’ (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元雜劇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3bii)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娘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原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氣惱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起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病</a:t>
            </a:r>
            <a:endParaRPr lang="en-US" altLang="zh-CN" sz="18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mother 	originally	COP   angry-LOC   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contract	DE    illness</a:t>
            </a: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‘As for my mother, it was originally illness contracted by getting angry’ &gt; 	‘It was originally by getting angry that my mother contracted her illness.’ 	(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金瓶梅詞話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HK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endParaRPr lang="en-US" sz="1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250382" y="8477947"/>
            <a:ext cx="8208818" cy="8648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Ge (</a:t>
            </a:r>
            <a:r>
              <a:rPr lang="zh-CN" altLang="en-US" sz="1800" dirty="0"/>
              <a:t>個</a:t>
            </a:r>
            <a:r>
              <a:rPr lang="en-US" altLang="zh-CN" sz="1800" dirty="0"/>
              <a:t>), </a:t>
            </a:r>
            <a:r>
              <a:rPr lang="en-US" altLang="zh-CN" sz="1800" dirty="0" smtClean="0"/>
              <a:t>on the other hand, is </a:t>
            </a:r>
            <a:r>
              <a:rPr lang="en-US" altLang="zh-CN" sz="1800" dirty="0"/>
              <a:t>widely attested as an </a:t>
            </a:r>
            <a:r>
              <a:rPr lang="en-US" altLang="zh-CN" sz="1800" dirty="0" err="1"/>
              <a:t>adnominaliser</a:t>
            </a:r>
            <a:r>
              <a:rPr lang="en-US" altLang="zh-CN" sz="1800" dirty="0"/>
              <a:t> in southern </a:t>
            </a:r>
            <a:r>
              <a:rPr lang="en-US" altLang="zh-CN" sz="1800" dirty="0" smtClean="0"/>
              <a:t>dialects and is </a:t>
            </a:r>
            <a:r>
              <a:rPr lang="en-US" altLang="zh-CN" sz="1800" dirty="0"/>
              <a:t>commonly taken to be derived from its quantifying classifier function (Cao (1995</a:t>
            </a:r>
            <a:r>
              <a:rPr lang="en-US" altLang="zh-CN" sz="1800" dirty="0" smtClean="0"/>
              <a:t>)) </a:t>
            </a:r>
            <a:r>
              <a:rPr lang="en-US" altLang="zh-CN" sz="1800" dirty="0"/>
              <a:t>which retains specificity force in denoting countable </a:t>
            </a:r>
            <a:r>
              <a:rPr lang="en-US" altLang="zh-CN" sz="1800" dirty="0" smtClean="0"/>
              <a:t>nouns (Yap et al (2010)). As such, it is only </a:t>
            </a:r>
            <a:r>
              <a:rPr lang="en-US" altLang="zh-CN" sz="1800" dirty="0" err="1" smtClean="0"/>
              <a:t>reanalysable</a:t>
            </a:r>
            <a:r>
              <a:rPr lang="en-US" altLang="zh-CN" sz="1800" dirty="0" smtClean="0"/>
              <a:t> as cleft in sentence-final position (</a:t>
            </a:r>
            <a:r>
              <a:rPr lang="en-US" altLang="zh-CN" sz="1800" dirty="0" err="1" smtClean="0"/>
              <a:t>VOge</a:t>
            </a:r>
            <a:r>
              <a:rPr lang="en-US" altLang="zh-CN" sz="1800" dirty="0" smtClean="0"/>
              <a:t>) and not in sentence-medial position (</a:t>
            </a:r>
            <a:r>
              <a:rPr lang="en-US" altLang="zh-CN" sz="1800" dirty="0" err="1" smtClean="0"/>
              <a:t>VgeO</a:t>
            </a:r>
            <a:r>
              <a:rPr lang="en-US" altLang="zh-CN" sz="1800" dirty="0" smtClean="0"/>
              <a:t>) </a:t>
            </a:r>
            <a:r>
              <a:rPr lang="en-US" altLang="zh-CN" sz="1800" dirty="0" smtClean="0"/>
              <a:t>where it typically selects a specific, as opposed to general/abstract (</a:t>
            </a:r>
            <a:r>
              <a:rPr lang="en-US" altLang="zh-CN" sz="1800" dirty="0" err="1" smtClean="0"/>
              <a:t>cf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手段 </a:t>
            </a:r>
            <a:r>
              <a:rPr lang="en-US" altLang="zh-CN" sz="1800" dirty="0" smtClean="0"/>
              <a:t>(3bi)), </a:t>
            </a:r>
            <a:r>
              <a:rPr lang="zh-CN" altLang="en-US" sz="1800" dirty="0" smtClean="0"/>
              <a:t>病 </a:t>
            </a:r>
            <a:r>
              <a:rPr lang="en-US" altLang="zh-CN" sz="1800" dirty="0" smtClean="0"/>
              <a:t>(3bii)), noun, which makes it impossible to be reanalyzed from a nominal element to a clausal element  (Li (2016)): </a:t>
            </a: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4a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哩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老公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清昏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個</a:t>
            </a:r>
            <a:endParaRPr lang="en-US" altLang="zh-CN" sz="18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I	POSS	husband	COP	conscious	GE</a:t>
            </a:r>
          </a:p>
          <a:p>
            <a:pPr algn="l"/>
            <a:r>
              <a:rPr lang="en-US" altLang="zh-HK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‘My husband is the conscious one.’ &gt; ‘My husband is conscious.’ (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山歌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GB" altLang="zh-HK" sz="18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4aii)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你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曉得</a:t>
            </a:r>
            <a:r>
              <a:rPr lang="en-US" altLang="zh-CN" sz="1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個</a:t>
            </a:r>
            <a:endParaRPr lang="en-US" altLang="zh-CN" sz="18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You	COP	understand	GE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‘You are the one who understands.’ &gt; ‘You do understand.’ (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山歌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sz="18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4b)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卻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是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聖人 說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  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個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影子</a:t>
            </a:r>
            <a:endParaRPr lang="en-US" altLang="zh-CN" sz="1800" dirty="0" smtClean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but	COP	saint mention GE	shadow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‘But it is the shadow mentioned by saints.’ (</a:t>
            </a:r>
            <a:r>
              <a:rPr lang="zh-CN" altLang="en-US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朱子語類</a:t>
            </a:r>
            <a:r>
              <a:rPr lang="en-US" altLang="zh-CN" sz="1800" dirty="0" smtClean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sz="1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335500"/>
            <a:ext cx="16459200" cy="397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/>
              <a:t>Following Simpson and Wu (2002) who argues that the formation of Chinese clefts constitutes ‘lateral’ reanalysis of the nominal domain to the clausal domain, the historical </a:t>
            </a:r>
            <a:r>
              <a:rPr lang="en-US" sz="1800" dirty="0" err="1" smtClean="0"/>
              <a:t>reanalyses</a:t>
            </a:r>
            <a:r>
              <a:rPr lang="en-US" sz="1800" dirty="0" smtClean="0"/>
              <a:t> of </a:t>
            </a:r>
            <a:r>
              <a:rPr lang="en-US" sz="1800" i="1" dirty="0" smtClean="0"/>
              <a:t>de</a:t>
            </a:r>
            <a:r>
              <a:rPr lang="en-US" sz="1800" dirty="0" smtClean="0"/>
              <a:t> (</a:t>
            </a:r>
            <a:r>
              <a:rPr lang="zh-CN" altLang="en-US" sz="1800" dirty="0" smtClean="0"/>
              <a:t>的</a:t>
            </a:r>
            <a:r>
              <a:rPr lang="en-US" altLang="zh-CN" sz="1800" dirty="0" smtClean="0"/>
              <a:t>) </a:t>
            </a:r>
            <a:r>
              <a:rPr lang="en-US" sz="1800" dirty="0" smtClean="0"/>
              <a:t>and </a:t>
            </a:r>
            <a:r>
              <a:rPr lang="en-US" sz="1800" i="1" dirty="0" err="1" smtClean="0"/>
              <a:t>ge</a:t>
            </a:r>
            <a:r>
              <a:rPr lang="en-US" sz="1800" dirty="0" smtClean="0"/>
              <a:t> (</a:t>
            </a:r>
            <a:r>
              <a:rPr lang="zh-CN" altLang="en-US" sz="1800" dirty="0" smtClean="0"/>
              <a:t>個</a:t>
            </a:r>
            <a:r>
              <a:rPr lang="en-US" altLang="zh-CN" sz="1800" dirty="0" smtClean="0"/>
              <a:t>) </a:t>
            </a:r>
            <a:r>
              <a:rPr lang="en-US" sz="1800" dirty="0" smtClean="0"/>
              <a:t>likewise follow such a trajectory in which there seem to be </a:t>
            </a:r>
            <a:r>
              <a:rPr lang="en-US" sz="1800" dirty="0" err="1" smtClean="0"/>
              <a:t>microparametric</a:t>
            </a:r>
            <a:r>
              <a:rPr lang="en-US" sz="1800" dirty="0" smtClean="0"/>
              <a:t> variations where </a:t>
            </a:r>
            <a:r>
              <a:rPr lang="en-US" sz="1800" i="1" dirty="0" err="1" smtClean="0"/>
              <a:t>ge</a:t>
            </a:r>
            <a:r>
              <a:rPr lang="en-US" sz="1800" dirty="0" smtClean="0"/>
              <a:t> has stronger </a:t>
            </a:r>
            <a:r>
              <a:rPr lang="en-US" sz="1800" dirty="0" err="1" smtClean="0"/>
              <a:t>deixis</a:t>
            </a:r>
            <a:r>
              <a:rPr lang="en-US" sz="1800" dirty="0" smtClean="0"/>
              <a:t> than </a:t>
            </a:r>
            <a:r>
              <a:rPr lang="en-US" sz="1800" i="1" dirty="0" smtClean="0"/>
              <a:t>de</a:t>
            </a:r>
            <a:r>
              <a:rPr lang="en-US" sz="1800" dirty="0" smtClean="0"/>
              <a:t> which explains why the former is only </a:t>
            </a:r>
            <a:r>
              <a:rPr lang="en-US" sz="1800" dirty="0" err="1" smtClean="0"/>
              <a:t>reanalysable</a:t>
            </a:r>
            <a:r>
              <a:rPr lang="en-US" sz="1800" dirty="0" smtClean="0"/>
              <a:t> in sentence-final position (</a:t>
            </a:r>
            <a:r>
              <a:rPr lang="en-US" sz="1800" dirty="0" err="1" smtClean="0"/>
              <a:t>VOge</a:t>
            </a:r>
            <a:r>
              <a:rPr lang="en-US" sz="1800" dirty="0" smtClean="0"/>
              <a:t>) </a:t>
            </a:r>
            <a:r>
              <a:rPr lang="en-US" altLang="zh-CN" sz="1800" dirty="0" smtClean="0"/>
              <a:t>but not sentence-medially (*</a:t>
            </a:r>
            <a:r>
              <a:rPr lang="en-US" altLang="zh-CN" sz="1800" dirty="0" err="1" smtClean="0"/>
              <a:t>VOge</a:t>
            </a:r>
            <a:r>
              <a:rPr lang="en-US" altLang="zh-CN" sz="1800" dirty="0" smtClean="0"/>
              <a:t>) whereas the latter can be reanalyzed in either position (</a:t>
            </a:r>
            <a:r>
              <a:rPr lang="en-US" altLang="zh-CN" sz="1800" dirty="0" err="1" smtClean="0"/>
              <a:t>VOde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VdeO</a:t>
            </a:r>
            <a:r>
              <a:rPr lang="en-US" altLang="zh-CN" sz="1800" dirty="0" smtClean="0"/>
              <a:t>): </a:t>
            </a:r>
          </a:p>
          <a:p>
            <a:pPr algn="l"/>
            <a:r>
              <a:rPr lang="en-US" sz="1800" dirty="0" smtClean="0"/>
              <a:t>Nominal &gt; Clausal (‘lateral’ reanalysis):</a:t>
            </a:r>
          </a:p>
          <a:p>
            <a:pPr algn="l"/>
            <a:r>
              <a:rPr lang="en-US" sz="1800" dirty="0" smtClean="0"/>
              <a:t>D	Dem	</a:t>
            </a:r>
            <a:r>
              <a:rPr lang="en-US" sz="1800" dirty="0" err="1" smtClean="0"/>
              <a:t>Num</a:t>
            </a:r>
            <a:r>
              <a:rPr lang="en-US" sz="1800" dirty="0" smtClean="0"/>
              <a:t>	CL	Modifier (relative clause)	n	N</a:t>
            </a:r>
          </a:p>
          <a:p>
            <a:pPr algn="l"/>
            <a:r>
              <a:rPr lang="en-US" sz="1800" dirty="0" smtClean="0"/>
              <a:t>			</a:t>
            </a:r>
            <a:r>
              <a:rPr lang="en-US" altLang="zh-CN" sz="1800" dirty="0" smtClean="0"/>
              <a:t>GE (+specific)</a:t>
            </a:r>
            <a:r>
              <a:rPr lang="en-US" sz="1800" dirty="0" smtClean="0"/>
              <a:t>			DE (-specific)</a:t>
            </a:r>
          </a:p>
          <a:p>
            <a:pPr algn="l"/>
            <a:r>
              <a:rPr lang="en-US" sz="1800" dirty="0"/>
              <a:t>	</a:t>
            </a:r>
            <a:r>
              <a:rPr lang="en-US" sz="1800" dirty="0" smtClean="0"/>
              <a:t>		</a:t>
            </a:r>
          </a:p>
          <a:p>
            <a:pPr algn="l"/>
            <a:r>
              <a:rPr lang="en-US" sz="1800" dirty="0" smtClean="0"/>
              <a:t>C	T	Mod	Asp			v	V</a:t>
            </a:r>
          </a:p>
          <a:p>
            <a:pPr algn="l"/>
            <a:r>
              <a:rPr lang="en-US" sz="1800" dirty="0" smtClean="0"/>
              <a:t>DE/GE						DE/*GE</a:t>
            </a:r>
          </a:p>
          <a:p>
            <a:pPr algn="l"/>
            <a:r>
              <a:rPr lang="en-US" sz="1800" dirty="0" smtClean="0"/>
              <a:t>(</a:t>
            </a:r>
            <a:r>
              <a:rPr lang="en-US" sz="1800" dirty="0" err="1" smtClean="0"/>
              <a:t>VOde</a:t>
            </a:r>
            <a:r>
              <a:rPr lang="en-US" sz="1800" dirty="0" smtClean="0"/>
              <a:t>/</a:t>
            </a:r>
            <a:r>
              <a:rPr lang="en-US" sz="1800" dirty="0" err="1" smtClean="0"/>
              <a:t>ge</a:t>
            </a:r>
            <a:r>
              <a:rPr lang="en-US" sz="1800" dirty="0" smtClean="0"/>
              <a:t>)						(</a:t>
            </a:r>
            <a:r>
              <a:rPr lang="en-US" sz="1800" dirty="0" err="1" smtClean="0"/>
              <a:t>VdeO</a:t>
            </a:r>
            <a:r>
              <a:rPr lang="en-US" sz="1800" dirty="0" smtClean="0"/>
              <a:t>/*</a:t>
            </a:r>
            <a:r>
              <a:rPr lang="en-US" sz="1800" dirty="0" err="1" smtClean="0"/>
              <a:t>VgeO</a:t>
            </a:r>
            <a:r>
              <a:rPr lang="en-US" sz="1800" dirty="0" smtClean="0"/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95750" y="19450050"/>
            <a:ext cx="0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21303981"/>
            <a:ext cx="164384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(Select) Bibliography (for more references, please get in touch!): </a:t>
            </a:r>
          </a:p>
          <a:p>
            <a:r>
              <a:rPr lang="en-US" dirty="0" smtClean="0"/>
              <a:t>Cao</a:t>
            </a:r>
            <a:r>
              <a:rPr lang="en-US" dirty="0"/>
              <a:t>, G-S. (1995): </a:t>
            </a:r>
            <a:r>
              <a:rPr lang="en-US" i="1" dirty="0"/>
              <a:t>Particles in Modern Chinese. Language Publishers; </a:t>
            </a:r>
            <a:r>
              <a:rPr lang="en-US" i="1" dirty="0" smtClean="0"/>
              <a:t>Lee</a:t>
            </a:r>
            <a:r>
              <a:rPr lang="en-US" i="1" dirty="0"/>
              <a:t>, H-K and </a:t>
            </a:r>
            <a:r>
              <a:rPr lang="en-US" i="1" dirty="0" err="1"/>
              <a:t>Yiu</a:t>
            </a:r>
            <a:r>
              <a:rPr lang="en-US" i="1" dirty="0"/>
              <a:t>, C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dirty="0"/>
              <a:t>1998): 'Final 'de' and 'ge3'- a nominalization analysis for cleft sentences in Mandarin and Cantonese.' Paper presented in the </a:t>
            </a:r>
            <a:r>
              <a:rPr lang="en-US" dirty="0" smtClean="0"/>
              <a:t>Annual Research </a:t>
            </a:r>
            <a:r>
              <a:rPr lang="en-US" dirty="0"/>
              <a:t>Forum of Linguistics Society of Hong Kong; Hole, D. (2011): ¡®The deconstruction of Chinese </a:t>
            </a:r>
            <a:r>
              <a:rPr lang="en-US" i="1" dirty="0" err="1"/>
              <a:t>shi¡­</a:t>
            </a:r>
            <a:r>
              <a:rPr lang="en-US" i="1" dirty="0" err="1" smtClean="0"/>
              <a:t>de</a:t>
            </a:r>
            <a:r>
              <a:rPr lang="en-US" i="1" dirty="0"/>
              <a:t> </a:t>
            </a:r>
            <a:r>
              <a:rPr lang="en-US" dirty="0" smtClean="0"/>
              <a:t>clefts </a:t>
            </a:r>
            <a:r>
              <a:rPr lang="en-US" dirty="0"/>
              <a:t>revisited¡¯. </a:t>
            </a:r>
            <a:r>
              <a:rPr lang="en-US" i="1" dirty="0"/>
              <a:t>Lingua 121:1707-1733; </a:t>
            </a:r>
            <a:r>
              <a:rPr lang="en-US" dirty="0" smtClean="0"/>
              <a:t>Li</a:t>
            </a:r>
            <a:r>
              <a:rPr lang="en-US" dirty="0"/>
              <a:t>, X-J. (2016): ¡®</a:t>
            </a:r>
            <a:r>
              <a:rPr lang="en-US" dirty="0" err="1"/>
              <a:t>Hanyu</a:t>
            </a:r>
            <a:r>
              <a:rPr lang="en-US" dirty="0"/>
              <a:t> </a:t>
            </a:r>
            <a:r>
              <a:rPr lang="en-US" dirty="0" err="1"/>
              <a:t>liangci</a:t>
            </a:r>
            <a:r>
              <a:rPr lang="en-US" dirty="0"/>
              <a:t> ¡®¡¯</a:t>
            </a:r>
            <a:r>
              <a:rPr lang="en-US" dirty="0" err="1"/>
              <a:t>ge</a:t>
            </a:r>
            <a:r>
              <a:rPr lang="en-US" dirty="0"/>
              <a:t>¡¯¡¯ de </a:t>
            </a:r>
            <a:r>
              <a:rPr lang="en-US" dirty="0" err="1"/>
              <a:t>yuyi</a:t>
            </a:r>
            <a:r>
              <a:rPr lang="en-US" dirty="0"/>
              <a:t> </a:t>
            </a:r>
            <a:r>
              <a:rPr lang="en-US" dirty="0" err="1"/>
              <a:t>yanhua</a:t>
            </a:r>
            <a:r>
              <a:rPr lang="en-US" dirty="0"/>
              <a:t> </a:t>
            </a:r>
            <a:r>
              <a:rPr lang="en-US" dirty="0" err="1"/>
              <a:t>moshi</a:t>
            </a:r>
            <a:r>
              <a:rPr lang="en-US" dirty="0"/>
              <a:t>¡¯ </a:t>
            </a:r>
            <a:r>
              <a:rPr lang="en-US" i="1" dirty="0" err="1"/>
              <a:t>Yuyan</a:t>
            </a:r>
            <a:r>
              <a:rPr lang="en-US" i="1" dirty="0"/>
              <a:t> </a:t>
            </a:r>
            <a:r>
              <a:rPr lang="en-US" i="1" dirty="0" err="1" smtClean="0"/>
              <a:t>Kexue</a:t>
            </a:r>
            <a:r>
              <a:rPr lang="en-US" i="1" dirty="0"/>
              <a:t> </a:t>
            </a:r>
            <a:r>
              <a:rPr lang="en-US" dirty="0" smtClean="0"/>
              <a:t>15(2</a:t>
            </a:r>
            <a:r>
              <a:rPr lang="en-US" dirty="0"/>
              <a:t>):150-164; Li, X-P. and </a:t>
            </a:r>
            <a:r>
              <a:rPr lang="en-US" dirty="0" err="1"/>
              <a:t>Bisang</a:t>
            </a:r>
            <a:r>
              <a:rPr lang="en-US" dirty="0"/>
              <a:t>, W. (2012): ¡®Classifiers in Sinitic: From individuation to definiteness-marking¡¯. </a:t>
            </a:r>
            <a:r>
              <a:rPr lang="en-US" i="1" dirty="0"/>
              <a:t>Lingua 122(4):</a:t>
            </a:r>
            <a:r>
              <a:rPr lang="en-US" i="1" dirty="0" smtClean="0"/>
              <a:t>335355; Long</a:t>
            </a:r>
            <a:r>
              <a:rPr lang="en-US" i="1" dirty="0"/>
              <a:t>, H-P (2013): ¡®On the formation of </a:t>
            </a:r>
            <a:r>
              <a:rPr lang="en-US" i="1" dirty="0" smtClean="0"/>
              <a:t>Mandarin </a:t>
            </a:r>
            <a:r>
              <a:rPr lang="en-US" dirty="0" err="1" smtClean="0"/>
              <a:t>VdeO</a:t>
            </a:r>
            <a:r>
              <a:rPr lang="en-US" dirty="0"/>
              <a:t>¡¯. </a:t>
            </a:r>
            <a:r>
              <a:rPr lang="en-US" i="1" dirty="0" err="1"/>
              <a:t>Acta</a:t>
            </a:r>
            <a:r>
              <a:rPr lang="en-US" i="1" dirty="0"/>
              <a:t> </a:t>
            </a:r>
            <a:r>
              <a:rPr lang="en-US" i="1" dirty="0" err="1"/>
              <a:t>linguistica</a:t>
            </a:r>
            <a:r>
              <a:rPr lang="en-US" i="1" dirty="0"/>
              <a:t> </a:t>
            </a:r>
            <a:r>
              <a:rPr lang="en-US" i="1" dirty="0" err="1"/>
              <a:t>Hungarica</a:t>
            </a:r>
            <a:r>
              <a:rPr lang="en-US" i="1" dirty="0"/>
              <a:t> 60(4):409-456; </a:t>
            </a:r>
            <a:r>
              <a:rPr lang="en-US" dirty="0"/>
              <a:t>Long, H-P and Xiao, X-P (2009): ¡®</a:t>
            </a:r>
            <a:r>
              <a:rPr lang="en-US" dirty="0" err="1"/>
              <a:t>Yiranyi</a:t>
            </a:r>
            <a:r>
              <a:rPr lang="en-US" dirty="0"/>
              <a:t> ¡®¡¯</a:t>
            </a:r>
            <a:r>
              <a:rPr lang="en-US" dirty="0" err="1"/>
              <a:t>shi¡­de</a:t>
            </a:r>
            <a:r>
              <a:rPr lang="en-US" dirty="0"/>
              <a:t>¡¯¡¯ lei </a:t>
            </a:r>
            <a:r>
              <a:rPr lang="en-US" dirty="0" err="1"/>
              <a:t>jushi</a:t>
            </a:r>
            <a:r>
              <a:rPr lang="en-US" dirty="0"/>
              <a:t> de </a:t>
            </a:r>
            <a:r>
              <a:rPr lang="en-US" dirty="0" err="1"/>
              <a:t>yufahua</a:t>
            </a:r>
            <a:r>
              <a:rPr lang="en-US" dirty="0"/>
              <a:t>¡¯.</a:t>
            </a:r>
            <a:r>
              <a:rPr lang="en-US" i="1" dirty="0" err="1"/>
              <a:t>Yuyan</a:t>
            </a:r>
            <a:r>
              <a:rPr lang="en-US" i="1" dirty="0"/>
              <a:t> </a:t>
            </a:r>
            <a:r>
              <a:rPr lang="en-US" i="1" dirty="0" err="1"/>
              <a:t>jiaoxue</a:t>
            </a:r>
            <a:r>
              <a:rPr lang="en-US" i="1" dirty="0"/>
              <a:t> </a:t>
            </a:r>
            <a:r>
              <a:rPr lang="en-US" i="1" dirty="0" err="1"/>
              <a:t>yu</a:t>
            </a:r>
            <a:r>
              <a:rPr lang="en-US" i="1" dirty="0"/>
              <a:t> </a:t>
            </a:r>
            <a:r>
              <a:rPr lang="en-US" i="1" dirty="0" err="1"/>
              <a:t>yanjiu</a:t>
            </a:r>
            <a:r>
              <a:rPr lang="en-US" i="1" dirty="0"/>
              <a:t> </a:t>
            </a:r>
            <a:r>
              <a:rPr lang="en-US" i="1" dirty="0" smtClean="0"/>
              <a:t>2:2330; </a:t>
            </a:r>
            <a:r>
              <a:rPr lang="en-US" dirty="0" smtClean="0"/>
              <a:t>Long</a:t>
            </a:r>
            <a:r>
              <a:rPr lang="en-US" dirty="0"/>
              <a:t>, H-P and Xiao, X-P (</a:t>
            </a:r>
            <a:r>
              <a:rPr lang="en-US" dirty="0" smtClean="0"/>
              <a:t>2011): </a:t>
            </a:r>
            <a:r>
              <a:rPr lang="en-US" dirty="0"/>
              <a:t>¡®Wo </a:t>
            </a:r>
            <a:r>
              <a:rPr lang="en-US" dirty="0" err="1"/>
              <a:t>shi</a:t>
            </a:r>
            <a:r>
              <a:rPr lang="en-US" dirty="0"/>
              <a:t> </a:t>
            </a:r>
            <a:r>
              <a:rPr lang="en-US" dirty="0" err="1"/>
              <a:t>zuotian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de </a:t>
            </a:r>
            <a:r>
              <a:rPr lang="en-US" dirty="0" err="1"/>
              <a:t>piao</a:t>
            </a:r>
            <a:r>
              <a:rPr lang="en-US" dirty="0"/>
              <a:t> </a:t>
            </a:r>
            <a:r>
              <a:rPr lang="en-US" dirty="0" err="1"/>
              <a:t>jushi</a:t>
            </a:r>
            <a:r>
              <a:rPr lang="en-US" dirty="0"/>
              <a:t> </a:t>
            </a:r>
            <a:r>
              <a:rPr lang="en-US" dirty="0" err="1"/>
              <a:t>jiqi</a:t>
            </a:r>
            <a:r>
              <a:rPr lang="en-US" dirty="0"/>
              <a:t> </a:t>
            </a:r>
            <a:r>
              <a:rPr lang="en-US" dirty="0" err="1"/>
              <a:t>xiangguan</a:t>
            </a:r>
            <a:r>
              <a:rPr lang="en-US" dirty="0"/>
              <a:t> </a:t>
            </a:r>
            <a:r>
              <a:rPr lang="en-US" dirty="0" err="1"/>
              <a:t>wenti</a:t>
            </a:r>
            <a:r>
              <a:rPr lang="en-US" dirty="0"/>
              <a:t>¡¯. </a:t>
            </a:r>
            <a:r>
              <a:rPr lang="en-US" i="1" dirty="0" err="1"/>
              <a:t>Shijie</a:t>
            </a:r>
            <a:r>
              <a:rPr lang="en-US" i="1" dirty="0"/>
              <a:t> </a:t>
            </a:r>
            <a:r>
              <a:rPr lang="en-US" i="1" dirty="0" err="1" smtClean="0"/>
              <a:t>hanyu</a:t>
            </a:r>
            <a:r>
              <a:rPr lang="en-US" i="1" dirty="0" smtClean="0"/>
              <a:t> </a:t>
            </a:r>
            <a:r>
              <a:rPr lang="en-US" i="1" dirty="0" err="1" smtClean="0"/>
              <a:t>jiaoxue</a:t>
            </a:r>
            <a:r>
              <a:rPr lang="en-US" i="1" dirty="0"/>
              <a:t>. 25:305-318. </a:t>
            </a:r>
            <a:r>
              <a:rPr lang="en-US" i="1" dirty="0" smtClean="0"/>
              <a:t>Simpson</a:t>
            </a:r>
            <a:r>
              <a:rPr lang="en-US" i="1" dirty="0"/>
              <a:t>, A. and Wu, Z. (2002): ¡®From D </a:t>
            </a:r>
            <a:r>
              <a:rPr lang="en-US" i="1" dirty="0" smtClean="0"/>
              <a:t>to </a:t>
            </a:r>
            <a:r>
              <a:rPr lang="en-US" dirty="0" smtClean="0"/>
              <a:t>T </a:t>
            </a:r>
            <a:r>
              <a:rPr lang="en-US" dirty="0"/>
              <a:t>¨C determiner incorporation and the creation of tense.¡¯ </a:t>
            </a:r>
            <a:r>
              <a:rPr lang="en-US" i="1" dirty="0"/>
              <a:t>Journal of East Asian Linguistics 11:169-202; </a:t>
            </a:r>
            <a:r>
              <a:rPr lang="en-US" i="1" dirty="0" smtClean="0"/>
              <a:t>Zhan</a:t>
            </a:r>
            <a:r>
              <a:rPr lang="en-US" i="1" dirty="0"/>
              <a:t>, F-Q (2012): The </a:t>
            </a:r>
            <a:r>
              <a:rPr lang="en-US" i="1" dirty="0" smtClean="0"/>
              <a:t>structure and </a:t>
            </a:r>
            <a:r>
              <a:rPr lang="en-US" i="1" dirty="0"/>
              <a:t>function of the Chinese copular construction. PhD dissertation, Stanford University.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8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636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PMingLiU</vt:lpstr>
      <vt:lpstr>等线</vt:lpstr>
      <vt:lpstr>等线 Light</vt:lpstr>
      <vt:lpstr>Arial</vt:lpstr>
      <vt:lpstr>Calibri</vt:lpstr>
      <vt:lpstr>Calibri Light</vt:lpstr>
      <vt:lpstr>Times New Roman</vt:lpstr>
      <vt:lpstr>Office Theme</vt:lpstr>
      <vt:lpstr>Formation of Chinese clefts: microparametric ‘lateral’ grammaticalization Keith Tse 謝嘉麒 (Ronin Institute) keith.tse@balliol-oxford.com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of Chinese clefts: microparametric ‘lateral’ grammaticalization</dc:title>
  <dc:creator>Keith Tse</dc:creator>
  <cp:lastModifiedBy>Keith Tse</cp:lastModifiedBy>
  <cp:revision>12</cp:revision>
  <dcterms:created xsi:type="dcterms:W3CDTF">2018-10-22T14:31:22Z</dcterms:created>
  <dcterms:modified xsi:type="dcterms:W3CDTF">2018-10-23T19:25:15Z</dcterms:modified>
</cp:coreProperties>
</file>