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6" r:id="rId10"/>
    <p:sldId id="265" r:id="rId11"/>
    <p:sldId id="267" r:id="rId12"/>
    <p:sldId id="269" r:id="rId13"/>
    <p:sldId id="270" r:id="rId14"/>
    <p:sldId id="271" r:id="rId15"/>
    <p:sldId id="272" r:id="rId16"/>
    <p:sldId id="268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60" d="100"/>
          <a:sy n="60" d="100"/>
        </p:scale>
        <p:origin x="67" y="6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CA09D-91EB-4795-8111-35EA016EC11C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9CA45-93C1-4C02-A3C8-CF0AF3150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870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CA09D-91EB-4795-8111-35EA016EC11C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9CA45-93C1-4C02-A3C8-CF0AF3150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7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CA09D-91EB-4795-8111-35EA016EC11C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9CA45-93C1-4C02-A3C8-CF0AF3150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38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CA09D-91EB-4795-8111-35EA016EC11C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9CA45-93C1-4C02-A3C8-CF0AF3150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90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CA09D-91EB-4795-8111-35EA016EC11C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9CA45-93C1-4C02-A3C8-CF0AF3150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CA09D-91EB-4795-8111-35EA016EC11C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9CA45-93C1-4C02-A3C8-CF0AF3150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152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CA09D-91EB-4795-8111-35EA016EC11C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9CA45-93C1-4C02-A3C8-CF0AF3150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83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CA09D-91EB-4795-8111-35EA016EC11C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9CA45-93C1-4C02-A3C8-CF0AF3150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22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CA09D-91EB-4795-8111-35EA016EC11C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9CA45-93C1-4C02-A3C8-CF0AF3150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76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CA09D-91EB-4795-8111-35EA016EC11C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9CA45-93C1-4C02-A3C8-CF0AF3150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04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CA09D-91EB-4795-8111-35EA016EC11C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9CA45-93C1-4C02-A3C8-CF0AF3150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36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CA09D-91EB-4795-8111-35EA016EC11C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9CA45-93C1-4C02-A3C8-CF0AF3150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41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9233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Chinese cleft constructions</a:t>
            </a:r>
            <a:br>
              <a:rPr lang="en-US" dirty="0" smtClean="0"/>
            </a:br>
            <a:r>
              <a:rPr lang="en-US" dirty="0" err="1" smtClean="0"/>
              <a:t>Microparametric</a:t>
            </a:r>
            <a:r>
              <a:rPr lang="en-US" dirty="0" smtClean="0"/>
              <a:t> ‘lateral’ </a:t>
            </a:r>
            <a:r>
              <a:rPr lang="en-US" dirty="0" err="1" smtClean="0"/>
              <a:t>grammaticalization</a:t>
            </a:r>
            <a:r>
              <a:rPr lang="en-US" dirty="0" smtClean="0"/>
              <a:t>: where formal syntax and sociolinguistics meet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79938"/>
            <a:ext cx="9144000" cy="16557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Keith Tse (University of York/Ronin Institute)</a:t>
            </a:r>
          </a:p>
          <a:p>
            <a:r>
              <a:rPr lang="en-US" dirty="0" smtClean="0"/>
              <a:t>keith.tse@alumni.york.ac.uk</a:t>
            </a:r>
          </a:p>
          <a:p>
            <a:r>
              <a:rPr lang="en-US" dirty="0" err="1" smtClean="0"/>
              <a:t>HaCKS</a:t>
            </a:r>
            <a:r>
              <a:rPr lang="en-US" dirty="0" smtClean="0"/>
              <a:t> (Historical and Contemporary Knowledgebase on Sociolinguistics) Workshop</a:t>
            </a:r>
          </a:p>
          <a:p>
            <a:r>
              <a:rPr lang="en-US" dirty="0" smtClean="0"/>
              <a:t>28</a:t>
            </a:r>
            <a:r>
              <a:rPr lang="en-US" baseline="30000" dirty="0" smtClean="0"/>
              <a:t>th</a:t>
            </a:r>
            <a:r>
              <a:rPr lang="en-US" dirty="0" smtClean="0"/>
              <a:t> February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327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altLang="zh-HK" dirty="0" smtClean="0"/>
              <a:t>Derivation of Chinese cleft constructions (</a:t>
            </a:r>
            <a:r>
              <a:rPr lang="en-US" altLang="zh-HK" dirty="0" err="1" smtClean="0"/>
              <a:t>VdeO</a:t>
            </a:r>
            <a:r>
              <a:rPr lang="en-US" altLang="zh-HK" dirty="0" smtClean="0"/>
              <a:t>)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76116"/>
            <a:ext cx="12192000" cy="57818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HK" dirty="0"/>
              <a:t>	</a:t>
            </a:r>
            <a:r>
              <a:rPr lang="en-US" altLang="zh-TW" dirty="0" err="1"/>
              <a:t>PredP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 err="1"/>
              <a:t>SpecPred</a:t>
            </a:r>
            <a:r>
              <a:rPr lang="en-US" altLang="zh-TW" dirty="0"/>
              <a:t>		</a:t>
            </a:r>
            <a:r>
              <a:rPr lang="en-US" altLang="zh-TW" dirty="0" err="1"/>
              <a:t>Pred</a:t>
            </a:r>
            <a:r>
              <a:rPr lang="en-US" altLang="zh-TW" dirty="0"/>
              <a:t>’</a:t>
            </a:r>
          </a:p>
          <a:p>
            <a:pPr marL="0" indent="0">
              <a:buNone/>
            </a:pPr>
            <a:r>
              <a:rPr lang="en-US" altLang="zh-TW" dirty="0"/>
              <a:t>(Subject)	</a:t>
            </a:r>
            <a:r>
              <a:rPr lang="en-US" altLang="zh-TW" dirty="0" err="1"/>
              <a:t>Pred</a:t>
            </a:r>
            <a:r>
              <a:rPr lang="en-US" altLang="zh-TW" dirty="0"/>
              <a:t>			</a:t>
            </a:r>
            <a:r>
              <a:rPr lang="en-US" altLang="zh-TW" dirty="0" err="1"/>
              <a:t>FocP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		</a:t>
            </a:r>
            <a:r>
              <a:rPr lang="en-US" altLang="zh-TW" dirty="0" err="1"/>
              <a:t>shi</a:t>
            </a:r>
            <a:r>
              <a:rPr lang="en-US" altLang="zh-TW" dirty="0"/>
              <a:t>	</a:t>
            </a:r>
            <a:r>
              <a:rPr lang="en-US" altLang="zh-TW" dirty="0" err="1"/>
              <a:t>SpecFoc</a:t>
            </a:r>
            <a:r>
              <a:rPr lang="en-US" altLang="zh-TW" dirty="0"/>
              <a:t>		</a:t>
            </a:r>
            <a:r>
              <a:rPr lang="en-US" altLang="zh-TW" dirty="0" err="1"/>
              <a:t>Foc</a:t>
            </a:r>
            <a:r>
              <a:rPr lang="en-US" altLang="zh-TW" dirty="0"/>
              <a:t>’</a:t>
            </a:r>
          </a:p>
          <a:p>
            <a:pPr marL="0" indent="0">
              <a:buNone/>
            </a:pPr>
            <a:r>
              <a:rPr lang="en-US" altLang="zh-TW" dirty="0"/>
              <a:t>		[u-</a:t>
            </a:r>
            <a:r>
              <a:rPr lang="en-US" altLang="zh-TW" dirty="0" err="1"/>
              <a:t>foc</a:t>
            </a:r>
            <a:r>
              <a:rPr lang="en-US" altLang="zh-TW" dirty="0"/>
              <a:t>]subject	</a:t>
            </a:r>
            <a:r>
              <a:rPr lang="en-US" altLang="zh-TW" dirty="0" err="1"/>
              <a:t>Foc</a:t>
            </a:r>
            <a:r>
              <a:rPr lang="en-US" altLang="zh-TW" dirty="0"/>
              <a:t>		TP</a:t>
            </a:r>
          </a:p>
          <a:p>
            <a:pPr marL="0" indent="0">
              <a:buNone/>
            </a:pPr>
            <a:r>
              <a:rPr lang="en-US" altLang="zh-TW" dirty="0"/>
              <a:t>			adverb	[</a:t>
            </a:r>
            <a:r>
              <a:rPr lang="en-US" altLang="zh-TW" dirty="0" err="1"/>
              <a:t>i-foc</a:t>
            </a:r>
            <a:r>
              <a:rPr lang="en-US" altLang="zh-TW" dirty="0"/>
              <a:t>]	</a:t>
            </a:r>
            <a:r>
              <a:rPr lang="en-US" altLang="zh-TW" dirty="0" err="1"/>
              <a:t>SpecT</a:t>
            </a:r>
            <a:r>
              <a:rPr lang="en-US" altLang="zh-TW" dirty="0"/>
              <a:t>		T’</a:t>
            </a:r>
          </a:p>
          <a:p>
            <a:pPr marL="0" indent="0">
              <a:buNone/>
            </a:pPr>
            <a:r>
              <a:rPr lang="en-US" altLang="zh-TW" dirty="0"/>
              <a:t>						   	T(past)	</a:t>
            </a:r>
            <a:r>
              <a:rPr lang="en-US" altLang="zh-TW" dirty="0" err="1"/>
              <a:t>vP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							(de)		v’</a:t>
            </a:r>
          </a:p>
          <a:p>
            <a:pPr marL="0" indent="0">
              <a:buNone/>
            </a:pPr>
            <a:r>
              <a:rPr lang="en-US" altLang="zh-TW" dirty="0"/>
              <a:t>								v		VP</a:t>
            </a:r>
          </a:p>
          <a:p>
            <a:pPr marL="0" indent="0">
              <a:buNone/>
            </a:pPr>
            <a:r>
              <a:rPr lang="en-US" altLang="zh-TW" dirty="0"/>
              <a:t>								V </a:t>
            </a:r>
            <a:r>
              <a:rPr lang="en-US" altLang="zh-TW" sz="2000" dirty="0" err="1"/>
              <a:t>i</a:t>
            </a:r>
            <a:r>
              <a:rPr lang="en-US" altLang="zh-TW" dirty="0"/>
              <a:t>-</a:t>
            </a:r>
            <a:r>
              <a:rPr lang="en-US" altLang="zh-TW" b="1" dirty="0"/>
              <a:t>de</a:t>
            </a:r>
            <a:r>
              <a:rPr lang="en-US" altLang="zh-TW" dirty="0"/>
              <a:t>		V’</a:t>
            </a:r>
          </a:p>
          <a:p>
            <a:pPr marL="0" indent="0">
              <a:buNone/>
            </a:pPr>
            <a:r>
              <a:rPr lang="en-US" altLang="zh-TW" sz="2400" dirty="0"/>
              <a:t>								</a:t>
            </a:r>
            <a:r>
              <a:rPr lang="en-US" altLang="zh-TW" dirty="0" smtClean="0"/>
              <a:t>V-</a:t>
            </a:r>
            <a:r>
              <a:rPr lang="en-US" altLang="zh-TW" b="1" dirty="0" smtClean="0"/>
              <a:t>*</a:t>
            </a:r>
            <a:r>
              <a:rPr lang="en-US" altLang="zh-TW" b="1" dirty="0" err="1" smtClean="0"/>
              <a:t>ge</a:t>
            </a:r>
            <a:r>
              <a:rPr lang="en-US" altLang="zh-TW" sz="2400" dirty="0"/>
              <a:t>	V		DP</a:t>
            </a:r>
          </a:p>
          <a:p>
            <a:pPr marL="0" indent="0">
              <a:buNone/>
            </a:pPr>
            <a:r>
              <a:rPr lang="en-US" altLang="zh-TW" sz="2400" dirty="0"/>
              <a:t>									t </a:t>
            </a:r>
            <a:r>
              <a:rPr lang="en-US" altLang="zh-TW" sz="1800" dirty="0" err="1"/>
              <a:t>i</a:t>
            </a:r>
            <a:endParaRPr lang="en-US" altLang="zh-TW" sz="2400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838200" y="1435608"/>
            <a:ext cx="579120" cy="1538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389888" y="1417320"/>
            <a:ext cx="1755648" cy="1721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304288" y="1947672"/>
            <a:ext cx="914400" cy="1097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209544" y="1947672"/>
            <a:ext cx="1792224" cy="1613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552444" y="2305726"/>
            <a:ext cx="1435608" cy="2560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001768" y="2312337"/>
            <a:ext cx="822960" cy="2775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001768" y="2824401"/>
            <a:ext cx="850392" cy="2714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852160" y="2828973"/>
            <a:ext cx="896112" cy="1737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6025896" y="3258140"/>
            <a:ext cx="640080" cy="2714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665976" y="3258140"/>
            <a:ext cx="768096" cy="2103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6974586" y="3721608"/>
            <a:ext cx="507492" cy="2454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482078" y="3706147"/>
            <a:ext cx="1051560" cy="2348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8444484" y="4220189"/>
            <a:ext cx="27432" cy="2420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7482078" y="4690773"/>
            <a:ext cx="957834" cy="2195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430768" y="4698454"/>
            <a:ext cx="969264" cy="1509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9381744" y="5085587"/>
            <a:ext cx="18288" cy="2743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8366760" y="5606819"/>
            <a:ext cx="914400" cy="1400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9281160" y="5606819"/>
            <a:ext cx="1034796" cy="3186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Content Placeholder 2"/>
          <p:cNvSpPr txBox="1">
            <a:spLocks/>
          </p:cNvSpPr>
          <p:nvPr/>
        </p:nvSpPr>
        <p:spPr>
          <a:xfrm>
            <a:off x="6579544" y="5304157"/>
            <a:ext cx="854528" cy="112068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HK" sz="1800" i="1" dirty="0" smtClean="0"/>
              <a:t>de</a:t>
            </a:r>
            <a:r>
              <a:rPr lang="en-US" altLang="zh-HK" sz="1800" dirty="0" smtClean="0"/>
              <a:t> is affixed onto the verb as a past-tense marker while </a:t>
            </a:r>
            <a:r>
              <a:rPr lang="en-US" altLang="zh-HK" sz="1800" i="1" dirty="0" err="1" smtClean="0"/>
              <a:t>ge</a:t>
            </a:r>
            <a:r>
              <a:rPr lang="en-US" altLang="zh-HK" sz="1800" dirty="0" smtClean="0"/>
              <a:t> cannot </a:t>
            </a:r>
            <a:endParaRPr lang="zh-HK" altLang="en-US" sz="1800" dirty="0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990056" y="2634628"/>
            <a:ext cx="854528" cy="112068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HK" sz="1800" i="1" dirty="0" smtClean="0"/>
              <a:t>Shi</a:t>
            </a:r>
            <a:r>
              <a:rPr lang="en-US" altLang="zh-HK" sz="1800" dirty="0" smtClean="0"/>
              <a:t> is a copula verb </a:t>
            </a:r>
            <a:r>
              <a:rPr lang="en-US" altLang="zh-HK" sz="1800" dirty="0" err="1" smtClean="0"/>
              <a:t>assiging</a:t>
            </a:r>
            <a:r>
              <a:rPr lang="en-US" altLang="zh-HK" sz="1800" dirty="0" smtClean="0"/>
              <a:t> cleft-focus</a:t>
            </a:r>
            <a:endParaRPr lang="zh-HK" altLang="en-US" sz="1800" dirty="0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2813957" y="3866905"/>
            <a:ext cx="1063752" cy="115978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HK" sz="1800" dirty="0" smtClean="0"/>
              <a:t>Cleft-focus derived via A’-movement and only narrow focus is permitted (Paul and Whitman (2008))</a:t>
            </a:r>
            <a:endParaRPr lang="zh-HK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27453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6" y="13194"/>
            <a:ext cx="10515600" cy="1325563"/>
          </a:xfrm>
        </p:spPr>
        <p:txBody>
          <a:bodyPr/>
          <a:lstStyle/>
          <a:p>
            <a:r>
              <a:rPr lang="en-US" altLang="zh-HK" dirty="0"/>
              <a:t>Formation of </a:t>
            </a:r>
            <a:r>
              <a:rPr lang="en-US" altLang="zh-HK" dirty="0" smtClean="0"/>
              <a:t>Chinese cleft</a:t>
            </a:r>
            <a:r>
              <a:rPr lang="en-US" altLang="zh-HK" dirty="0" smtClean="0"/>
              <a:t> constructions (nominal &gt; clausal) (‘lateral’)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2" y="123524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HK" sz="2400" dirty="0"/>
              <a:t>Recent analyses propose that </a:t>
            </a:r>
            <a:r>
              <a:rPr lang="en-US" altLang="zh-HK" sz="2400" dirty="0" err="1"/>
              <a:t>VOde</a:t>
            </a:r>
            <a:r>
              <a:rPr lang="en-US" altLang="zh-HK" sz="2400" dirty="0"/>
              <a:t> and </a:t>
            </a:r>
            <a:r>
              <a:rPr lang="en-US" altLang="zh-HK" sz="2400" dirty="0" err="1"/>
              <a:t>VdeO</a:t>
            </a:r>
            <a:r>
              <a:rPr lang="en-US" altLang="zh-HK" sz="2400" dirty="0"/>
              <a:t> are derived from two different types of relative clauses (</a:t>
            </a:r>
            <a:r>
              <a:rPr lang="en-US" altLang="zh-HK" sz="2400" dirty="0" err="1"/>
              <a:t>VOde</a:t>
            </a:r>
            <a:r>
              <a:rPr lang="en-US" altLang="zh-HK" sz="2400" dirty="0"/>
              <a:t>/</a:t>
            </a:r>
            <a:r>
              <a:rPr lang="en-US" altLang="zh-HK" sz="2400" dirty="0" err="1"/>
              <a:t>VdeO</a:t>
            </a:r>
            <a:r>
              <a:rPr lang="en-US" altLang="zh-HK" sz="2400" dirty="0"/>
              <a:t>) (Long and Xiao (2009, 2011), Han (2012)</a:t>
            </a:r>
            <a:r>
              <a:rPr lang="en-US" altLang="zh-TW" sz="2400" dirty="0"/>
              <a:t>, Zhan (2012), Long (2013)). </a:t>
            </a:r>
            <a:endParaRPr lang="zh-HK" altLang="en-US" sz="2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188" y="298425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HK" sz="2400" dirty="0"/>
              <a:t>Following Aldridge (2006, 2008), early </a:t>
            </a:r>
            <a:r>
              <a:rPr lang="en-US" altLang="zh-HK" sz="2400" i="1" dirty="0" smtClean="0"/>
              <a:t>di </a:t>
            </a:r>
            <a:r>
              <a:rPr lang="en-US" altLang="zh-HK" sz="2400" dirty="0"/>
              <a:t>(&lt; </a:t>
            </a:r>
            <a:r>
              <a:rPr lang="en-US" altLang="zh-HK" sz="2400" dirty="0" smtClean="0"/>
              <a:t>Classical Chinese </a:t>
            </a:r>
            <a:r>
              <a:rPr lang="en-US" altLang="zh-HK" sz="2400" i="1" dirty="0" err="1" smtClean="0"/>
              <a:t>zhe</a:t>
            </a:r>
            <a:r>
              <a:rPr lang="en-US" altLang="zh-HK" sz="2400" dirty="0"/>
              <a:t>) is lower than </a:t>
            </a:r>
            <a:r>
              <a:rPr lang="en-US" altLang="zh-HK" sz="2400" i="1" dirty="0" err="1" smtClean="0"/>
              <a:t>zhi</a:t>
            </a:r>
            <a:r>
              <a:rPr lang="en-US" altLang="zh-HK" sz="2400" i="1" dirty="0" smtClean="0"/>
              <a:t> </a:t>
            </a:r>
            <a:r>
              <a:rPr lang="en-US" altLang="zh-HK" sz="2400" dirty="0" smtClean="0"/>
              <a:t>(D</a:t>
            </a:r>
            <a:r>
              <a:rPr lang="en-US" altLang="zh-HK" sz="2400" dirty="0" smtClean="0"/>
              <a:t>)</a:t>
            </a:r>
            <a:r>
              <a:rPr lang="en-US" altLang="zh-HK" sz="2400" i="1" dirty="0"/>
              <a:t> </a:t>
            </a:r>
            <a:r>
              <a:rPr lang="en-US" altLang="zh-HK" sz="2400" dirty="0" smtClean="0"/>
              <a:t>and tends to be phrase-final, which suggests that </a:t>
            </a:r>
            <a:r>
              <a:rPr lang="en-US" altLang="zh-HK" sz="2400" i="1" dirty="0" smtClean="0"/>
              <a:t>di/</a:t>
            </a:r>
            <a:r>
              <a:rPr lang="en-US" altLang="zh-HK" sz="2400" i="1" dirty="0" err="1" smtClean="0"/>
              <a:t>zhe</a:t>
            </a:r>
            <a:r>
              <a:rPr lang="en-US" altLang="zh-HK" sz="2400" dirty="0" smtClean="0"/>
              <a:t> is a </a:t>
            </a:r>
            <a:r>
              <a:rPr lang="en-US" altLang="zh-HK" sz="2400" dirty="0" err="1" smtClean="0"/>
              <a:t>nominaliser</a:t>
            </a:r>
            <a:r>
              <a:rPr lang="en-US" altLang="zh-HK" sz="2400" dirty="0" smtClean="0"/>
              <a:t> </a:t>
            </a:r>
            <a:r>
              <a:rPr lang="en-US" altLang="zh-HK" sz="2400" dirty="0" smtClean="0"/>
              <a:t>(</a:t>
            </a:r>
            <a:r>
              <a:rPr lang="en-US" altLang="zh-HK" sz="2400" dirty="0"/>
              <a:t>n</a:t>
            </a:r>
            <a:r>
              <a:rPr lang="en-US" altLang="zh-HK" sz="2400" dirty="0" smtClean="0"/>
              <a:t>), </a:t>
            </a:r>
            <a:r>
              <a:rPr lang="en-US" altLang="zh-HK" sz="2400" dirty="0" smtClean="0"/>
              <a:t>which is reanalyzed as an </a:t>
            </a:r>
            <a:r>
              <a:rPr lang="en-US" altLang="zh-HK" sz="2400" dirty="0" err="1" smtClean="0"/>
              <a:t>adnominaliser</a:t>
            </a:r>
            <a:r>
              <a:rPr lang="en-US" altLang="zh-HK" sz="2400" dirty="0" smtClean="0"/>
              <a:t> </a:t>
            </a:r>
            <a:r>
              <a:rPr lang="en-US" altLang="zh-HK" sz="2400" i="1" dirty="0" smtClean="0"/>
              <a:t>de </a:t>
            </a:r>
            <a:r>
              <a:rPr lang="en-US" altLang="zh-HK" sz="2400" dirty="0" smtClean="0"/>
              <a:t>in a slightly higher position </a:t>
            </a:r>
            <a:r>
              <a:rPr lang="en-US" altLang="zh-HK" sz="2400" dirty="0" smtClean="0"/>
              <a:t>on the nominal cline</a:t>
            </a:r>
            <a:r>
              <a:rPr lang="en-US" altLang="zh-HK" sz="2400" i="1" dirty="0" smtClean="0"/>
              <a:t> </a:t>
            </a:r>
            <a:r>
              <a:rPr lang="en-US" altLang="zh-HK" sz="2400" dirty="0" smtClean="0"/>
              <a:t>(D</a:t>
            </a:r>
            <a:r>
              <a:rPr lang="en-US" altLang="zh-HK" sz="2400" dirty="0" smtClean="0"/>
              <a:t>) (n &gt; </a:t>
            </a:r>
            <a:r>
              <a:rPr lang="en-US" altLang="zh-HK" sz="2400" dirty="0" smtClean="0"/>
              <a:t>Mod) </a:t>
            </a:r>
            <a:r>
              <a:rPr lang="en-US" altLang="zh-HK" sz="2400" dirty="0" smtClean="0"/>
              <a:t>(Yap (2010, 2012</a:t>
            </a:r>
            <a:r>
              <a:rPr lang="en-US" altLang="zh-HK" sz="2400" dirty="0" smtClean="0"/>
              <a:t>), </a:t>
            </a:r>
            <a:r>
              <a:rPr lang="en-US" altLang="zh-HK" sz="2400" dirty="0" err="1" smtClean="0"/>
              <a:t>cf</a:t>
            </a:r>
            <a:r>
              <a:rPr lang="en-US" altLang="zh-HK" sz="2400" dirty="0" smtClean="0"/>
              <a:t> Paul (2012, 2015), following Rubin (2003))</a:t>
            </a:r>
            <a:endParaRPr lang="zh-HK" alt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5626084" y="5026515"/>
            <a:ext cx="11145255" cy="1963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altLang="zh-TW" sz="1600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	</a:t>
            </a:r>
            <a:r>
              <a:rPr lang="en-US" altLang="zh-TW" sz="1600" dirty="0" smtClean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CLP							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altLang="zh-TW" sz="1600" dirty="0" smtClean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CL			</a:t>
            </a:r>
            <a:r>
              <a:rPr lang="en-US" altLang="zh-TW" sz="1600" dirty="0" err="1" smtClean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ModP</a:t>
            </a:r>
            <a:r>
              <a:rPr lang="en-US" altLang="zh-TW" sz="1600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					</a:t>
            </a:r>
            <a:endParaRPr lang="en-US" altLang="zh-TW" sz="1600" dirty="0" smtClean="0"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altLang="zh-TW" sz="1600" b="1" dirty="0" err="1" smtClean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ge</a:t>
            </a:r>
            <a:r>
              <a:rPr lang="en-US" altLang="zh-TW" sz="1600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	</a:t>
            </a:r>
            <a:r>
              <a:rPr lang="en-US" altLang="zh-TW" sz="1600" dirty="0" smtClean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	</a:t>
            </a:r>
            <a:r>
              <a:rPr lang="en-US" altLang="zh-TW" sz="1600" dirty="0" smtClean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Mod</a:t>
            </a:r>
            <a:r>
              <a:rPr lang="en-US" altLang="zh-TW" sz="1600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		</a:t>
            </a:r>
            <a:r>
              <a:rPr lang="en-US" altLang="zh-TW" sz="1600" dirty="0" smtClean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	</a:t>
            </a:r>
            <a:r>
              <a:rPr lang="en-US" altLang="zh-TW" sz="1600" dirty="0" err="1" smtClean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nP</a:t>
            </a:r>
            <a:r>
              <a:rPr lang="en-US" altLang="zh-TW" sz="1600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					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altLang="zh-TW" sz="1600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	</a:t>
            </a:r>
            <a:r>
              <a:rPr lang="en-US" altLang="zh-TW" sz="1600" dirty="0" smtClean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	</a:t>
            </a:r>
            <a:r>
              <a:rPr lang="en-US" altLang="zh-TW" sz="1600" b="1" dirty="0" smtClean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de/</a:t>
            </a:r>
            <a:r>
              <a:rPr lang="en-US" altLang="zh-TW" sz="1600" b="1" dirty="0" err="1" smtClean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ge</a:t>
            </a:r>
            <a:r>
              <a:rPr lang="en-US" altLang="zh-TW" sz="1600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	</a:t>
            </a:r>
            <a:r>
              <a:rPr lang="en-US" altLang="zh-TW" sz="1600" dirty="0" smtClean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	n</a:t>
            </a:r>
            <a:r>
              <a:rPr lang="en-US" altLang="zh-TW" sz="1600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		</a:t>
            </a:r>
            <a:r>
              <a:rPr lang="en-US" altLang="zh-TW" sz="1600" dirty="0" smtClean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NP</a:t>
            </a:r>
            <a:r>
              <a:rPr lang="en-US" altLang="zh-TW" sz="1600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					</a:t>
            </a:r>
            <a:r>
              <a:rPr lang="en-US" altLang="zh-TW" sz="1600" dirty="0" smtClean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			</a:t>
            </a:r>
            <a:r>
              <a:rPr lang="en-US" altLang="zh-TW" sz="1600" dirty="0" smtClean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	</a:t>
            </a:r>
            <a:r>
              <a:rPr lang="en-US" altLang="zh-TW" sz="1600" b="1" dirty="0" smtClean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di</a:t>
            </a:r>
            <a:endParaRPr lang="zh-TW" altLang="zh-HK" sz="1600" b="1" dirty="0"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38184" y="463170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HK" sz="2400" i="1" dirty="0" smtClean="0"/>
              <a:t>Ge, </a:t>
            </a:r>
            <a:r>
              <a:rPr lang="en-US" altLang="zh-HK" sz="2400" dirty="0" smtClean="0"/>
              <a:t>on the other hand, is reanalyzed from an original classifier (CL) to an </a:t>
            </a:r>
            <a:r>
              <a:rPr lang="en-US" altLang="zh-HK" sz="2400" dirty="0" err="1" smtClean="0"/>
              <a:t>adnominaliser</a:t>
            </a:r>
            <a:r>
              <a:rPr lang="en-US" altLang="zh-HK" sz="2400" dirty="0" smtClean="0"/>
              <a:t> (D) (CL &gt; D) (Cao (1999)) </a:t>
            </a:r>
            <a:endParaRPr lang="zh-HK" altLang="en-US" sz="2400" i="1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7747001" y="6313646"/>
            <a:ext cx="1676399" cy="2768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938156" y="5785519"/>
            <a:ext cx="1654629" cy="4456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>
          <a:xfrm>
            <a:off x="838188" y="225719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HK" sz="2400" dirty="0" smtClean="0"/>
              <a:t>East Asian relative clauses tend to be nominalized by nominal particles (Chinese </a:t>
            </a:r>
            <a:r>
              <a:rPr lang="en-US" altLang="zh-HK" sz="2400" i="1" dirty="0" smtClean="0"/>
              <a:t>de/</a:t>
            </a:r>
            <a:r>
              <a:rPr lang="en-US" altLang="zh-HK" sz="2400" i="1" dirty="0" err="1" smtClean="0"/>
              <a:t>ge</a:t>
            </a:r>
            <a:r>
              <a:rPr lang="en-US" altLang="zh-HK" sz="2400" i="1" dirty="0" smtClean="0"/>
              <a:t>, </a:t>
            </a:r>
            <a:r>
              <a:rPr lang="en-US" altLang="zh-HK" sz="2400" dirty="0" smtClean="0"/>
              <a:t>Japanese </a:t>
            </a:r>
            <a:r>
              <a:rPr lang="en-US" altLang="zh-HK" sz="2400" i="1" dirty="0" smtClean="0"/>
              <a:t>no</a:t>
            </a:r>
            <a:r>
              <a:rPr lang="en-US" altLang="zh-HK" sz="2400" dirty="0" smtClean="0"/>
              <a:t> </a:t>
            </a:r>
            <a:r>
              <a:rPr lang="en-US" altLang="zh-HK" sz="2400" dirty="0" err="1" smtClean="0"/>
              <a:t>etc</a:t>
            </a:r>
            <a:r>
              <a:rPr lang="en-US" altLang="zh-HK" sz="2400" dirty="0" smtClean="0"/>
              <a:t>) (Yap, </a:t>
            </a:r>
            <a:r>
              <a:rPr lang="en-US" altLang="zh-HK" sz="2400" dirty="0" err="1" smtClean="0"/>
              <a:t>Grunow-Harsta</a:t>
            </a:r>
            <a:r>
              <a:rPr lang="en-US" altLang="zh-HK" sz="2400" dirty="0" smtClean="0"/>
              <a:t> and </a:t>
            </a:r>
            <a:r>
              <a:rPr lang="en-US" altLang="zh-HK" sz="2400" dirty="0" err="1" smtClean="0"/>
              <a:t>Wrona</a:t>
            </a:r>
            <a:r>
              <a:rPr lang="en-US" altLang="zh-HK" sz="2400" dirty="0" smtClean="0"/>
              <a:t> (2011))</a:t>
            </a:r>
            <a:endParaRPr lang="zh-HK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6847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10" grpId="0"/>
      <p:bldP spid="11" grpId="0"/>
      <p:bldP spid="1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88796"/>
            <a:ext cx="6510528" cy="55692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HK" sz="2000" dirty="0"/>
              <a:t>	</a:t>
            </a:r>
            <a:r>
              <a:rPr lang="en-US" altLang="zh-HK" sz="2000" dirty="0" smtClean="0"/>
              <a:t>  D</a:t>
            </a:r>
            <a:r>
              <a:rPr lang="en-US" altLang="zh-TW" sz="2000" dirty="0" smtClean="0"/>
              <a:t>P</a:t>
            </a:r>
            <a:endParaRPr lang="en-US" altLang="zh-TW" sz="2000" dirty="0"/>
          </a:p>
          <a:p>
            <a:pPr marL="0" indent="0">
              <a:buNone/>
            </a:pPr>
            <a:r>
              <a:rPr lang="en-US" altLang="zh-TW" sz="2000" dirty="0"/>
              <a:t> </a:t>
            </a:r>
            <a:r>
              <a:rPr lang="en-US" altLang="zh-TW" sz="2000" dirty="0" smtClean="0"/>
              <a:t>     </a:t>
            </a:r>
          </a:p>
          <a:p>
            <a:pPr marL="0" indent="0">
              <a:buNone/>
            </a:pPr>
            <a:r>
              <a:rPr lang="en-US" altLang="zh-TW" sz="2000" dirty="0" smtClean="0"/>
              <a:t>  </a:t>
            </a:r>
            <a:r>
              <a:rPr lang="en-US" altLang="zh-TW" sz="2000" dirty="0" smtClean="0"/>
              <a:t>D</a:t>
            </a:r>
            <a:r>
              <a:rPr lang="en-US" altLang="zh-TW" sz="2000" dirty="0"/>
              <a:t>		</a:t>
            </a:r>
            <a:r>
              <a:rPr lang="en-US" altLang="zh-TW" sz="2000" dirty="0" err="1" smtClean="0"/>
              <a:t>NumP</a:t>
            </a:r>
            <a:endParaRPr lang="en-US" altLang="zh-TW" sz="2000" dirty="0"/>
          </a:p>
          <a:p>
            <a:pPr marL="0" indent="0">
              <a:buNone/>
            </a:pPr>
            <a:r>
              <a:rPr lang="en-US" altLang="zh-TW" sz="2000" dirty="0" smtClean="0"/>
              <a:t>	</a:t>
            </a:r>
          </a:p>
          <a:p>
            <a:pPr marL="0" indent="0">
              <a:buNone/>
            </a:pPr>
            <a:r>
              <a:rPr lang="en-US" altLang="zh-TW" sz="2000" dirty="0"/>
              <a:t>	</a:t>
            </a:r>
            <a:r>
              <a:rPr lang="en-US" altLang="zh-TW" sz="2000" dirty="0" err="1" smtClean="0"/>
              <a:t>Num</a:t>
            </a:r>
            <a:r>
              <a:rPr lang="en-US" altLang="zh-TW" sz="2000" dirty="0"/>
              <a:t>		</a:t>
            </a:r>
            <a:r>
              <a:rPr lang="en-US" altLang="zh-TW" sz="2000" dirty="0" err="1" smtClean="0"/>
              <a:t>ClassifierP</a:t>
            </a:r>
            <a:endParaRPr lang="en-US" altLang="zh-TW" sz="2000" dirty="0"/>
          </a:p>
          <a:p>
            <a:pPr marL="0" indent="0">
              <a:buNone/>
            </a:pPr>
            <a:r>
              <a:rPr lang="en-US" altLang="zh-TW" sz="2000" dirty="0"/>
              <a:t>		</a:t>
            </a:r>
            <a:endParaRPr lang="en-US" altLang="zh-TW" sz="2000" dirty="0" smtClean="0"/>
          </a:p>
          <a:p>
            <a:pPr marL="0" indent="0">
              <a:buNone/>
            </a:pPr>
            <a:r>
              <a:rPr lang="en-US" altLang="zh-TW" sz="2000" dirty="0"/>
              <a:t>	</a:t>
            </a:r>
            <a:r>
              <a:rPr lang="en-US" altLang="zh-TW" sz="2000" dirty="0" smtClean="0"/>
              <a:t>	</a:t>
            </a:r>
            <a:r>
              <a:rPr lang="en-US" altLang="zh-TW" sz="2000" dirty="0" smtClean="0"/>
              <a:t>Classifier (CL)</a:t>
            </a:r>
            <a:r>
              <a:rPr lang="en-US" altLang="zh-TW" sz="2000" dirty="0"/>
              <a:t>	</a:t>
            </a:r>
            <a:r>
              <a:rPr lang="en-US" altLang="zh-TW" sz="2000" dirty="0" err="1" smtClean="0"/>
              <a:t>ModP</a:t>
            </a:r>
            <a:endParaRPr lang="en-US" altLang="zh-TW" sz="2000" dirty="0"/>
          </a:p>
          <a:p>
            <a:pPr marL="0" indent="0">
              <a:buNone/>
            </a:pPr>
            <a:r>
              <a:rPr lang="en-US" altLang="zh-TW" sz="2000" dirty="0"/>
              <a:t>		</a:t>
            </a:r>
            <a:r>
              <a:rPr lang="en-US" altLang="zh-TW" sz="2000" dirty="0" smtClean="0"/>
              <a:t>       </a:t>
            </a:r>
            <a:r>
              <a:rPr lang="en-US" altLang="zh-TW" sz="2000" dirty="0" err="1" smtClean="0"/>
              <a:t>ge</a:t>
            </a:r>
            <a:r>
              <a:rPr lang="en-US" altLang="zh-TW" sz="2000" dirty="0" smtClean="0"/>
              <a:t> (+D)		</a:t>
            </a:r>
          </a:p>
          <a:p>
            <a:pPr marL="0" indent="0">
              <a:buNone/>
            </a:pPr>
            <a:r>
              <a:rPr lang="en-US" altLang="zh-TW" sz="2000" dirty="0"/>
              <a:t>	</a:t>
            </a:r>
            <a:r>
              <a:rPr lang="en-US" altLang="zh-TW" sz="2000" dirty="0" smtClean="0"/>
              <a:t>		</a:t>
            </a:r>
            <a:r>
              <a:rPr lang="en-US" altLang="zh-TW" sz="2000" dirty="0" smtClean="0"/>
              <a:t>Mod</a:t>
            </a:r>
            <a:r>
              <a:rPr lang="en-US" altLang="zh-TW" sz="2000" dirty="0"/>
              <a:t>		</a:t>
            </a:r>
            <a:r>
              <a:rPr lang="en-US" altLang="zh-TW" sz="2000" dirty="0" err="1" smtClean="0"/>
              <a:t>nP</a:t>
            </a:r>
            <a:endParaRPr lang="en-US" altLang="zh-TW" sz="2000" dirty="0"/>
          </a:p>
          <a:p>
            <a:pPr marL="0" indent="0">
              <a:buNone/>
            </a:pPr>
            <a:r>
              <a:rPr lang="en-US" altLang="zh-TW" sz="2000" dirty="0"/>
              <a:t>			</a:t>
            </a:r>
            <a:r>
              <a:rPr lang="en-US" altLang="zh-TW" sz="2000" dirty="0" smtClean="0"/>
              <a:t>de (+/-D)		</a:t>
            </a:r>
            <a:r>
              <a:rPr lang="en-US" altLang="zh-TW" sz="2000" dirty="0" smtClean="0"/>
              <a:t>    </a:t>
            </a:r>
          </a:p>
          <a:p>
            <a:pPr marL="0" indent="0">
              <a:buNone/>
            </a:pPr>
            <a:r>
              <a:rPr lang="en-US" altLang="zh-TW" sz="2000" dirty="0"/>
              <a:t>	</a:t>
            </a:r>
            <a:r>
              <a:rPr lang="en-US" altLang="zh-TW" sz="2000" dirty="0" smtClean="0"/>
              <a:t>			n</a:t>
            </a:r>
            <a:r>
              <a:rPr lang="en-US" altLang="zh-TW" sz="2000" dirty="0"/>
              <a:t>	</a:t>
            </a:r>
            <a:r>
              <a:rPr lang="en-US" altLang="zh-TW" sz="2000" dirty="0" smtClean="0"/>
              <a:t>	</a:t>
            </a:r>
            <a:r>
              <a:rPr lang="en-US" altLang="zh-TW" sz="2000" dirty="0" smtClean="0"/>
              <a:t>NP</a:t>
            </a:r>
            <a:endParaRPr lang="en-US" altLang="zh-TW" sz="2000" dirty="0"/>
          </a:p>
          <a:p>
            <a:pPr marL="0" indent="0">
              <a:buNone/>
            </a:pPr>
            <a:r>
              <a:rPr lang="en-US" altLang="zh-TW" sz="2000" dirty="0"/>
              <a:t>				</a:t>
            </a:r>
            <a:r>
              <a:rPr lang="en-US" altLang="zh-TW" sz="2000" dirty="0" smtClean="0"/>
              <a:t>di (&lt; </a:t>
            </a:r>
            <a:r>
              <a:rPr lang="en-US" altLang="zh-TW" sz="2000" dirty="0" err="1" smtClean="0"/>
              <a:t>zhe</a:t>
            </a:r>
            <a:r>
              <a:rPr lang="en-US" altLang="zh-TW" sz="2000" dirty="0" smtClean="0"/>
              <a:t>)	     </a:t>
            </a:r>
          </a:p>
          <a:p>
            <a:pPr marL="0" indent="0">
              <a:buNone/>
            </a:pPr>
            <a:r>
              <a:rPr lang="en-US" altLang="zh-TW" sz="2000" dirty="0"/>
              <a:t> </a:t>
            </a:r>
            <a:r>
              <a:rPr lang="en-US" altLang="zh-TW" sz="2000" dirty="0" smtClean="0"/>
              <a:t>						N</a:t>
            </a:r>
            <a:endParaRPr lang="en-US" altLang="zh-TW" sz="1800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30200" y="1604641"/>
            <a:ext cx="930148" cy="4608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66952" y="1617525"/>
            <a:ext cx="1031748" cy="5160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260348" y="2383219"/>
            <a:ext cx="995934" cy="5885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256282" y="2392204"/>
            <a:ext cx="998982" cy="4906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610612" y="3212420"/>
            <a:ext cx="717042" cy="4817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27654" y="3212420"/>
            <a:ext cx="753364" cy="5428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2969133" y="4023360"/>
            <a:ext cx="1111885" cy="5384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080256" y="4023360"/>
            <a:ext cx="733044" cy="447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3799840" y="4783836"/>
            <a:ext cx="962152" cy="5628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747768" y="4785782"/>
            <a:ext cx="972312" cy="5609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720080" y="5551424"/>
            <a:ext cx="0" cy="5902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1944478" y="5633212"/>
            <a:ext cx="0" cy="5085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782066" y="0"/>
            <a:ext cx="10515600" cy="1325563"/>
          </a:xfrm>
        </p:spPr>
        <p:txBody>
          <a:bodyPr/>
          <a:lstStyle/>
          <a:p>
            <a:r>
              <a:rPr lang="en-US" dirty="0" smtClean="0"/>
              <a:t>Formation of Chinese cleft constructions (nominal &gt; clausal) (‘lateral’) (2)</a:t>
            </a:r>
            <a:endParaRPr lang="en-US" dirty="0"/>
          </a:p>
        </p:txBody>
      </p:sp>
      <p:sp>
        <p:nvSpPr>
          <p:cNvPr id="42" name="Content Placeholder 2"/>
          <p:cNvSpPr txBox="1">
            <a:spLocks/>
          </p:cNvSpPr>
          <p:nvPr/>
        </p:nvSpPr>
        <p:spPr>
          <a:xfrm>
            <a:off x="6227635" y="1288796"/>
            <a:ext cx="6510528" cy="5569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HK" sz="2000" dirty="0" smtClean="0"/>
              <a:t>	  C</a:t>
            </a:r>
            <a:r>
              <a:rPr lang="en-US" altLang="zh-TW" sz="2000" dirty="0" smtClean="0"/>
              <a:t>P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sz="2000" dirty="0" smtClean="0"/>
              <a:t>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sz="2000" dirty="0" smtClean="0"/>
              <a:t>  C		TP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sz="2000" dirty="0" err="1" smtClean="0"/>
              <a:t>VOde</a:t>
            </a:r>
            <a:r>
              <a:rPr lang="en-US" altLang="zh-TW" sz="2000" dirty="0" smtClean="0"/>
              <a:t>/</a:t>
            </a:r>
            <a:r>
              <a:rPr lang="en-US" altLang="zh-TW" sz="2000" dirty="0" err="1" smtClean="0"/>
              <a:t>VOge</a:t>
            </a:r>
            <a:r>
              <a:rPr lang="en-US" altLang="zh-TW" sz="2000" dirty="0" smtClean="0"/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sz="2000" dirty="0" smtClean="0"/>
              <a:t>	T		AUXP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sz="2000" dirty="0" smtClean="0"/>
              <a:t>	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sz="2000" dirty="0" smtClean="0"/>
              <a:t>		AUX		</a:t>
            </a:r>
            <a:r>
              <a:rPr lang="en-US" altLang="zh-TW" sz="2000" dirty="0" err="1" smtClean="0"/>
              <a:t>AspP</a:t>
            </a:r>
            <a:endParaRPr lang="en-US" altLang="zh-TW" sz="20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sz="2000" dirty="0" smtClean="0"/>
              <a:t>			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sz="2000" dirty="0" smtClean="0"/>
              <a:t>			Asp		</a:t>
            </a:r>
            <a:r>
              <a:rPr lang="en-US" altLang="zh-TW" sz="2000" dirty="0" err="1"/>
              <a:t>v</a:t>
            </a:r>
            <a:r>
              <a:rPr lang="en-US" altLang="zh-TW" sz="2000" dirty="0" err="1" smtClean="0"/>
              <a:t>P</a:t>
            </a:r>
            <a:endParaRPr lang="en-US" altLang="zh-TW" sz="20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sz="2000" dirty="0" smtClean="0"/>
              <a:t>						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sz="2000" dirty="0" smtClean="0"/>
              <a:t>				v		VP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sz="2000" dirty="0" smtClean="0"/>
              <a:t>				</a:t>
            </a:r>
            <a:r>
              <a:rPr lang="en-US" altLang="zh-TW" sz="2000" dirty="0" err="1" smtClean="0"/>
              <a:t>VdeO</a:t>
            </a:r>
            <a:r>
              <a:rPr lang="en-US" altLang="zh-TW" sz="2000" dirty="0" smtClean="0"/>
              <a:t>/*</a:t>
            </a:r>
            <a:r>
              <a:rPr lang="en-US" altLang="zh-TW" sz="2000" dirty="0" err="1" smtClean="0"/>
              <a:t>VgeO</a:t>
            </a:r>
            <a:r>
              <a:rPr lang="en-US" altLang="zh-TW" sz="2000" dirty="0" smtClean="0"/>
              <a:t>	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sz="2000" dirty="0" smtClean="0"/>
              <a:t> 						 V</a:t>
            </a:r>
            <a:endParaRPr lang="en-US" altLang="zh-TW" sz="1800" dirty="0"/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6517132" y="1604641"/>
            <a:ext cx="941324" cy="5789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484745" y="1604641"/>
            <a:ext cx="706755" cy="52895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7262749" y="2383219"/>
            <a:ext cx="1004951" cy="5885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8219313" y="2392204"/>
            <a:ext cx="1089787" cy="5533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8430768" y="3212420"/>
            <a:ext cx="878332" cy="5518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9309100" y="3212420"/>
            <a:ext cx="800100" cy="6218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9309100" y="4012216"/>
            <a:ext cx="863600" cy="5496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10199497" y="3994087"/>
            <a:ext cx="748792" cy="6256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10109200" y="4783836"/>
            <a:ext cx="928497" cy="5628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11037697" y="4783836"/>
            <a:ext cx="906781" cy="5628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4537166" y="3483429"/>
            <a:ext cx="2229394" cy="26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04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altLang="zh-HK" dirty="0" err="1"/>
              <a:t>VOde</a:t>
            </a:r>
            <a:r>
              <a:rPr lang="en-US" altLang="zh-HK" dirty="0"/>
              <a:t> </a:t>
            </a:r>
            <a:r>
              <a:rPr lang="en-US" altLang="zh-HK" dirty="0" smtClean="0"/>
              <a:t>/ </a:t>
            </a:r>
            <a:r>
              <a:rPr lang="en-US" altLang="zh-HK" dirty="0" err="1" smtClean="0"/>
              <a:t>VOge</a:t>
            </a:r>
            <a:endParaRPr lang="zh-HK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838200" y="898354"/>
            <a:ext cx="10515602" cy="2432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CN" altLang="en-US" sz="1600" dirty="0" smtClean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非</a:t>
            </a:r>
            <a:r>
              <a:rPr lang="en-US" altLang="zh-CN" sz="1600" dirty="0" smtClean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	</a:t>
            </a:r>
            <a:r>
              <a:rPr lang="zh-CN" altLang="en-US" sz="1600" dirty="0" smtClean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是</a:t>
            </a:r>
            <a:r>
              <a:rPr lang="en-US" altLang="zh-CN" sz="1600" dirty="0" smtClean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	</a:t>
            </a:r>
            <a:r>
              <a:rPr lang="zh-CN" altLang="en-US" sz="1600" dirty="0" smtClean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菩薩</a:t>
            </a:r>
            <a:r>
              <a:rPr lang="en-US" altLang="zh-CN" sz="1600" dirty="0" smtClean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		</a:t>
            </a:r>
            <a:r>
              <a:rPr lang="zh-CN" altLang="en-US" sz="1600" dirty="0" smtClean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行藏</a:t>
            </a:r>
            <a:endParaRPr lang="en-GB" altLang="zh-HK" sz="1600" dirty="0" smtClean="0"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altLang="zh-HK" sz="1600" dirty="0" smtClean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NEG</a:t>
            </a:r>
            <a:r>
              <a:rPr lang="en-GB" altLang="zh-HK" sz="1600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	</a:t>
            </a:r>
            <a:r>
              <a:rPr lang="en-GB" altLang="zh-HK" sz="1600" dirty="0" smtClean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COP</a:t>
            </a:r>
            <a:r>
              <a:rPr lang="en-GB" altLang="zh-HK" sz="1600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	</a:t>
            </a:r>
            <a:r>
              <a:rPr lang="en-GB" altLang="zh-HK" sz="1600" dirty="0" err="1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divine.beings</a:t>
            </a:r>
            <a:r>
              <a:rPr lang="en-GB" altLang="zh-HK" sz="1600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	behaviour</a:t>
            </a:r>
            <a:endParaRPr lang="en-US" altLang="zh-HK" sz="1600" dirty="0"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CN" altLang="en-US" sz="1600" dirty="0" smtClean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此</a:t>
            </a:r>
            <a:r>
              <a:rPr lang="en-US" altLang="zh-CN" sz="1600" dirty="0" smtClean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	</a:t>
            </a:r>
            <a:r>
              <a:rPr lang="zh-CN" altLang="en-US" sz="1600" dirty="0" smtClean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是</a:t>
            </a:r>
            <a:r>
              <a:rPr lang="en-US" altLang="zh-CN" sz="1600" dirty="0" smtClean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	</a:t>
            </a:r>
            <a:r>
              <a:rPr lang="zh-CN" altLang="en-US" sz="1600" dirty="0" smtClean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俗門</a:t>
            </a:r>
            <a:r>
              <a:rPr lang="en-US" altLang="zh-CN" sz="1600" dirty="0" smtClean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	</a:t>
            </a:r>
            <a:r>
              <a:rPr lang="zh-CN" altLang="en-US" sz="1600" dirty="0" smtClean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做</a:t>
            </a:r>
            <a:r>
              <a:rPr lang="en-US" altLang="zh-CN" sz="1600" dirty="0" smtClean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	</a:t>
            </a:r>
            <a:r>
              <a:rPr lang="zh-CN" altLang="en-US" sz="1600" dirty="0" smtClean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底</a:t>
            </a:r>
            <a:endParaRPr lang="en-GB" altLang="zh-HK" sz="1600" dirty="0" smtClean="0"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altLang="zh-HK" sz="1600" dirty="0" smtClean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This</a:t>
            </a:r>
            <a:r>
              <a:rPr lang="en-GB" altLang="zh-HK" sz="1600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	COP	laymen	do	</a:t>
            </a:r>
            <a:r>
              <a:rPr lang="en-GB" altLang="zh-HK" sz="1600" dirty="0" smtClean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DI</a:t>
            </a:r>
            <a:r>
              <a:rPr lang="en-GB" altLang="zh-HK" sz="1600" dirty="0" smtClean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	</a:t>
            </a:r>
            <a:endParaRPr lang="en-GB" altLang="zh-HK" sz="1600" dirty="0" smtClean="0"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altLang="zh-HK" sz="1600" dirty="0" smtClean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‘It is not the behaviour of divine beings; this is the doings of laymen’ &gt; ‘… it was laymen who did this.’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altLang="zh-HK" sz="1600" dirty="0" smtClean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zh-CN" altLang="en-US" sz="1600" dirty="0" smtClean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敦</a:t>
            </a:r>
            <a:r>
              <a:rPr lang="zh-CN" altLang="en-US" sz="1600" dirty="0" smtClean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煌變文</a:t>
            </a:r>
            <a:r>
              <a:rPr lang="zh-CN" altLang="en-US" sz="1600" dirty="0" smtClean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記</a:t>
            </a:r>
            <a:r>
              <a:rPr lang="en-US" altLang="zh-CN" sz="1600" dirty="0" smtClean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)</a:t>
            </a:r>
            <a:endParaRPr lang="en-US" altLang="zh-HK" sz="1600" dirty="0"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333081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1600" dirty="0" smtClean="0"/>
              <a:t>人人</a:t>
            </a:r>
            <a:r>
              <a:rPr lang="en-US" altLang="zh-CN" sz="1600" dirty="0" smtClean="0"/>
              <a:t>	</a:t>
            </a:r>
            <a:r>
              <a:rPr lang="zh-CN" altLang="en-US" sz="1600" dirty="0" smtClean="0"/>
              <a:t>盡</a:t>
            </a:r>
            <a:r>
              <a:rPr lang="en-US" altLang="zh-CN" sz="1600" dirty="0" smtClean="0"/>
              <a:t>	</a:t>
            </a:r>
            <a:r>
              <a:rPr lang="zh-CN" altLang="en-US" sz="1600" dirty="0" smtClean="0"/>
              <a:t>有</a:t>
            </a:r>
            <a:r>
              <a:rPr lang="en-US" altLang="zh-CN" sz="1600" dirty="0" smtClean="0"/>
              <a:t>	</a:t>
            </a:r>
            <a:r>
              <a:rPr lang="zh-CN" altLang="en-US" sz="1600" dirty="0" smtClean="0"/>
              <a:t>底</a:t>
            </a:r>
            <a:r>
              <a:rPr lang="en-US" altLang="zh-CN" sz="1600" dirty="0" smtClean="0"/>
              <a:t>	</a:t>
            </a:r>
            <a:r>
              <a:rPr lang="zh-CN" altLang="en-US" sz="1600" dirty="0" smtClean="0"/>
              <a:t>衣</a:t>
            </a:r>
            <a:r>
              <a:rPr lang="en-US" altLang="zh-CN" sz="1600" dirty="0" smtClean="0"/>
              <a:t>	</a:t>
            </a:r>
            <a:r>
              <a:rPr lang="zh-CN" altLang="en-US" sz="1600" dirty="0" smtClean="0"/>
              <a:t>即</a:t>
            </a:r>
            <a:r>
              <a:rPr lang="en-US" altLang="zh-CN" sz="1600" dirty="0" smtClean="0"/>
              <a:t>	</a:t>
            </a:r>
            <a:r>
              <a:rPr lang="zh-CN" altLang="en-US" sz="1600" dirty="0" smtClean="0"/>
              <a:t>是</a:t>
            </a:r>
            <a:r>
              <a:rPr lang="en-US" altLang="zh-CN" sz="1600" dirty="0" smtClean="0"/>
              <a:t>… </a:t>
            </a:r>
          </a:p>
          <a:p>
            <a:pPr marL="0" indent="0">
              <a:buNone/>
            </a:pPr>
            <a:r>
              <a:rPr lang="en-US" altLang="zh-HK" sz="1600" dirty="0"/>
              <a:t>e</a:t>
            </a:r>
            <a:r>
              <a:rPr lang="en-US" altLang="zh-HK" sz="1600" dirty="0" smtClean="0"/>
              <a:t>veryone	all	have	DI	clothes	</a:t>
            </a:r>
            <a:r>
              <a:rPr lang="en-US" altLang="zh-CN" sz="1600" dirty="0" smtClean="0"/>
              <a:t>then	COP</a:t>
            </a:r>
          </a:p>
          <a:p>
            <a:pPr marL="0" indent="0">
              <a:buNone/>
            </a:pPr>
            <a:r>
              <a:rPr lang="zh-CN" altLang="en-US" sz="1600" dirty="0" smtClean="0"/>
              <a:t>既</a:t>
            </a:r>
            <a:r>
              <a:rPr lang="en-US" altLang="zh-CN" sz="1600" dirty="0" smtClean="0"/>
              <a:t>	</a:t>
            </a:r>
            <a:r>
              <a:rPr lang="zh-CN" altLang="en-US" sz="1600" dirty="0" smtClean="0"/>
              <a:t>是</a:t>
            </a:r>
            <a:r>
              <a:rPr lang="en-US" altLang="zh-CN" sz="1600" dirty="0" smtClean="0"/>
              <a:t>	</a:t>
            </a:r>
            <a:r>
              <a:rPr lang="zh-CN" altLang="en-US" sz="1600" dirty="0" smtClean="0"/>
              <a:t>人人</a:t>
            </a:r>
            <a:r>
              <a:rPr lang="en-US" altLang="zh-CN" sz="1600" dirty="0" smtClean="0"/>
              <a:t>	</a:t>
            </a:r>
            <a:r>
              <a:rPr lang="zh-CN" altLang="en-US" sz="1600" dirty="0" smtClean="0"/>
              <a:t>盡</a:t>
            </a:r>
            <a:r>
              <a:rPr lang="en-US" altLang="zh-CN" sz="1600" dirty="0" smtClean="0"/>
              <a:t>	</a:t>
            </a:r>
            <a:r>
              <a:rPr lang="zh-CN" altLang="en-US" sz="1600" dirty="0" smtClean="0"/>
              <a:t>有</a:t>
            </a:r>
            <a:r>
              <a:rPr lang="en-US" altLang="zh-CN" sz="1600" dirty="0" smtClean="0"/>
              <a:t>	</a:t>
            </a:r>
            <a:r>
              <a:rPr lang="zh-CN" altLang="en-US" sz="1600" dirty="0" smtClean="0"/>
              <a:t>底，</a:t>
            </a:r>
            <a:r>
              <a:rPr lang="en-US" altLang="zh-CN" sz="1600" dirty="0" smtClean="0"/>
              <a:t>	</a:t>
            </a:r>
            <a:r>
              <a:rPr lang="zh-CN" altLang="en-US" sz="1600" dirty="0" smtClean="0"/>
              <a:t>用</a:t>
            </a:r>
            <a:r>
              <a:rPr lang="en-US" altLang="zh-CN" sz="1600" dirty="0" smtClean="0"/>
              <a:t>	</a:t>
            </a:r>
            <a:r>
              <a:rPr lang="zh-CN" altLang="en-US" sz="1600" dirty="0" smtClean="0"/>
              <a:t>被</a:t>
            </a:r>
            <a:r>
              <a:rPr lang="en-US" altLang="zh-CN" sz="1600" dirty="0" smtClean="0"/>
              <a:t>	</a:t>
            </a:r>
            <a:r>
              <a:rPr lang="zh-CN" altLang="en-US" sz="1600" dirty="0" smtClean="0"/>
              <a:t>做</a:t>
            </a:r>
            <a:r>
              <a:rPr lang="en-US" altLang="zh-CN" sz="1600" dirty="0" smtClean="0"/>
              <a:t>	</a:t>
            </a:r>
            <a:r>
              <a:rPr lang="zh-CN" altLang="en-US" sz="1600" dirty="0" smtClean="0"/>
              <a:t>什摩</a:t>
            </a:r>
            <a:r>
              <a:rPr lang="en-US" altLang="zh-CN" sz="1600" dirty="0" smtClean="0"/>
              <a:t>?</a:t>
            </a:r>
          </a:p>
          <a:p>
            <a:pPr marL="0" indent="0">
              <a:buNone/>
            </a:pPr>
            <a:r>
              <a:rPr lang="en-GB" altLang="zh-HK" sz="1600" dirty="0"/>
              <a:t>a</a:t>
            </a:r>
            <a:r>
              <a:rPr lang="en-GB" altLang="zh-HK" sz="1600" dirty="0" smtClean="0"/>
              <a:t>s	COP	everyone	all	have	DI	use	cover	do	what</a:t>
            </a:r>
          </a:p>
          <a:p>
            <a:pPr marL="0" indent="0">
              <a:buNone/>
            </a:pPr>
            <a:r>
              <a:rPr lang="en-GB" altLang="zh-HK" sz="1600" dirty="0" smtClean="0"/>
              <a:t>‘</a:t>
            </a:r>
            <a:r>
              <a:rPr lang="en-US" altLang="zh-CN" sz="1600" dirty="0" smtClean="0"/>
              <a:t>The clothes which everyone has it is then’… ‘If it is th</a:t>
            </a:r>
            <a:r>
              <a:rPr lang="en-US" altLang="zh-CN" sz="1600" dirty="0" smtClean="0"/>
              <a:t>e clothes which everyone has (&gt; it is the case that everyone has it), what use is there for cover?</a:t>
            </a:r>
            <a:r>
              <a:rPr lang="en-GB" altLang="zh-HK" sz="1600" dirty="0" smtClean="0"/>
              <a:t>’ (</a:t>
            </a:r>
            <a:r>
              <a:rPr lang="zh-CN" altLang="en-US" sz="1600" dirty="0" smtClean="0"/>
              <a:t>祖堂集</a:t>
            </a:r>
            <a:r>
              <a:rPr lang="en-US" altLang="zh-CN" sz="1600" dirty="0" smtClean="0"/>
              <a:t>)</a:t>
            </a:r>
            <a:endParaRPr lang="zh-HK" altLang="en-US" sz="1050" dirty="0"/>
          </a:p>
        </p:txBody>
      </p:sp>
      <p:sp>
        <p:nvSpPr>
          <p:cNvPr id="9" name="Rectangle 8"/>
          <p:cNvSpPr/>
          <p:nvPr/>
        </p:nvSpPr>
        <p:spPr>
          <a:xfrm>
            <a:off x="7645803" y="561104"/>
            <a:ext cx="44834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/>
              <a:t>VOde</a:t>
            </a:r>
            <a:r>
              <a:rPr lang="en-US" altLang="zh-CN" sz="2400" b="1" dirty="0" smtClean="0"/>
              <a:t>/</a:t>
            </a:r>
            <a:r>
              <a:rPr lang="en-US" altLang="zh-CN" sz="2400" b="1" dirty="0" err="1" smtClean="0"/>
              <a:t>VOge</a:t>
            </a:r>
            <a:r>
              <a:rPr lang="en-US" altLang="zh-CN" sz="2400" b="1" dirty="0" smtClean="0"/>
              <a:t> </a:t>
            </a:r>
            <a:r>
              <a:rPr lang="en-US" altLang="zh-CN" sz="2400" dirty="0" smtClean="0"/>
              <a:t>is derived since both </a:t>
            </a:r>
            <a:r>
              <a:rPr lang="en-US" altLang="zh-CN" sz="2400" i="1" dirty="0" smtClean="0"/>
              <a:t>de</a:t>
            </a:r>
            <a:r>
              <a:rPr lang="en-US" altLang="zh-CN" sz="2400" dirty="0" smtClean="0"/>
              <a:t> and </a:t>
            </a:r>
            <a:r>
              <a:rPr lang="en-US" altLang="zh-CN" sz="2400" i="1" dirty="0" err="1" smtClean="0"/>
              <a:t>ge</a:t>
            </a:r>
            <a:r>
              <a:rPr lang="en-US" altLang="zh-CN" sz="2400" dirty="0" smtClean="0"/>
              <a:t> lose nominal characteristics in sentence-final position where there is no overt nominal complement</a:t>
            </a:r>
            <a:endParaRPr lang="en-GB" sz="24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838200" y="527463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1600" dirty="0" smtClean="0"/>
              <a:t>明</a:t>
            </a:r>
            <a:r>
              <a:rPr lang="en-US" altLang="zh-CN" sz="1600" dirty="0" smtClean="0"/>
              <a:t>	</a:t>
            </a:r>
            <a:r>
              <a:rPr lang="zh-CN" altLang="en-US" sz="1600" dirty="0" smtClean="0"/>
              <a:t>明</a:t>
            </a:r>
            <a:r>
              <a:rPr lang="en-US" altLang="zh-CN" sz="1600" dirty="0" smtClean="0"/>
              <a:t>	</a:t>
            </a:r>
            <a:r>
              <a:rPr lang="zh-CN" altLang="en-US" sz="1600" dirty="0" smtClean="0"/>
              <a:t>個，</a:t>
            </a:r>
            <a:r>
              <a:rPr lang="en-US" altLang="zh-CN" sz="1600" dirty="0" smtClean="0"/>
              <a:t>	</a:t>
            </a:r>
            <a:r>
              <a:rPr lang="zh-CN" altLang="en-US" sz="1600" dirty="0" smtClean="0"/>
              <a:t>明</a:t>
            </a:r>
            <a:r>
              <a:rPr lang="en-US" altLang="zh-CN" sz="1600" dirty="0" smtClean="0"/>
              <a:t>	</a:t>
            </a:r>
            <a:r>
              <a:rPr lang="zh-CN" altLang="en-US" sz="1600" dirty="0" smtClean="0"/>
              <a:t>明</a:t>
            </a:r>
            <a:r>
              <a:rPr lang="en-US" altLang="zh-CN" sz="1600" dirty="0" smtClean="0"/>
              <a:t>	</a:t>
            </a:r>
            <a:r>
              <a:rPr lang="zh-CN" altLang="en-US" sz="1600" dirty="0" smtClean="0"/>
              <a:t>個</a:t>
            </a:r>
            <a:r>
              <a:rPr lang="en-US" altLang="zh-CN" sz="1600" dirty="0" smtClean="0"/>
              <a:t>… 	</a:t>
            </a:r>
            <a:r>
              <a:rPr lang="zh-CN" altLang="en-US" sz="1600" dirty="0" smtClean="0"/>
              <a:t>既</a:t>
            </a:r>
            <a:r>
              <a:rPr lang="en-US" altLang="zh-CN" sz="1600" dirty="0" smtClean="0"/>
              <a:t>	</a:t>
            </a:r>
            <a:r>
              <a:rPr lang="zh-CN" altLang="en-US" sz="1600" dirty="0" smtClean="0"/>
              <a:t>是</a:t>
            </a:r>
            <a:r>
              <a:rPr lang="en-US" altLang="zh-CN" sz="1600" dirty="0" smtClean="0"/>
              <a:t>	</a:t>
            </a:r>
            <a:r>
              <a:rPr lang="zh-CN" altLang="en-US" sz="1600" dirty="0" smtClean="0"/>
              <a:t>明</a:t>
            </a:r>
            <a:r>
              <a:rPr lang="en-US" altLang="zh-CN" sz="1600" dirty="0" smtClean="0"/>
              <a:t>	</a:t>
            </a:r>
            <a:r>
              <a:rPr lang="zh-CN" altLang="en-US" sz="1600" dirty="0" smtClean="0"/>
              <a:t>明</a:t>
            </a:r>
            <a:r>
              <a:rPr lang="en-US" altLang="zh-CN" sz="1600" dirty="0" smtClean="0"/>
              <a:t>	</a:t>
            </a:r>
            <a:r>
              <a:rPr lang="zh-CN" altLang="en-US" sz="1600" dirty="0" smtClean="0"/>
              <a:t>個</a:t>
            </a:r>
            <a:r>
              <a:rPr lang="en-US" altLang="zh-CN" sz="1600" dirty="0" smtClean="0"/>
              <a:t>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sz="1600" dirty="0" smtClean="0"/>
              <a:t>Bright	bright	GE	bright	bright	GE	as	COP	bright	bright	GE</a:t>
            </a:r>
            <a:endParaRPr lang="en-US" altLang="zh-CN" sz="16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sz="1600" dirty="0" smtClean="0"/>
              <a:t>爲</a:t>
            </a:r>
            <a:r>
              <a:rPr lang="en-US" altLang="zh-CN" sz="1600" dirty="0" smtClean="0"/>
              <a:t>	</a:t>
            </a:r>
            <a:r>
              <a:rPr lang="zh-CN" altLang="en-US" sz="1600" dirty="0" smtClean="0"/>
              <a:t>個</a:t>
            </a:r>
            <a:r>
              <a:rPr lang="en-US" altLang="zh-CN" sz="1600" dirty="0" smtClean="0"/>
              <a:t>	</a:t>
            </a:r>
            <a:r>
              <a:rPr lang="zh-CN" altLang="en-US" sz="1600" dirty="0" smtClean="0"/>
              <a:t>摩</a:t>
            </a:r>
            <a:r>
              <a:rPr lang="en-US" altLang="zh-CN" sz="1600" dirty="0" smtClean="0"/>
              <a:t>	</a:t>
            </a:r>
            <a:r>
              <a:rPr lang="zh-CN" altLang="en-US" sz="1600" dirty="0" smtClean="0"/>
              <a:t>頭</a:t>
            </a:r>
            <a:r>
              <a:rPr lang="en-US" altLang="zh-CN" sz="1600" dirty="0" smtClean="0"/>
              <a:t>	</a:t>
            </a:r>
            <a:r>
              <a:rPr lang="zh-CN" altLang="en-US" sz="1600" dirty="0" smtClean="0"/>
              <a:t>在</a:t>
            </a:r>
            <a:r>
              <a:rPr lang="en-US" altLang="zh-CN" sz="1600" dirty="0" smtClean="0"/>
              <a:t>	</a:t>
            </a:r>
            <a:r>
              <a:rPr lang="zh-CN" altLang="en-US" sz="1600" dirty="0" smtClean="0"/>
              <a:t>裏</a:t>
            </a:r>
            <a:r>
              <a:rPr lang="en-US" altLang="zh-CN" sz="1600" dirty="0" smtClean="0"/>
              <a:t>	</a:t>
            </a:r>
            <a:r>
              <a:rPr lang="zh-CN" altLang="en-US" sz="1600" dirty="0" smtClean="0"/>
              <a:t>許</a:t>
            </a:r>
            <a:r>
              <a:rPr lang="en-US" altLang="zh-CN" sz="1600" dirty="0" smtClean="0"/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zh-HK" sz="1600" dirty="0" smtClean="0"/>
              <a:t>For	GE	what	head	in	inside	within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zh-HK" sz="1600" dirty="0" smtClean="0"/>
              <a:t>‘The bright one, the bright one’… ‘If it is the bright one (&gt; as it is bright), why is its head inside?’ (</a:t>
            </a:r>
            <a:r>
              <a:rPr lang="zh-CN" altLang="en-US" sz="1600" dirty="0" smtClean="0"/>
              <a:t>祖堂集</a:t>
            </a:r>
            <a:r>
              <a:rPr lang="en-US" altLang="zh-CN" sz="1600" dirty="0" smtClean="0"/>
              <a:t>)</a:t>
            </a:r>
            <a:endParaRPr lang="zh-HK" altLang="en-US" sz="1050" dirty="0"/>
          </a:p>
        </p:txBody>
      </p:sp>
    </p:spTree>
    <p:extLst>
      <p:ext uri="{BB962C8B-B14F-4D97-AF65-F5344CB8AC3E}">
        <p14:creationId xmlns:p14="http://schemas.microsoft.com/office/powerpoint/2010/main" val="199570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  <p:bldP spid="9" grpId="0"/>
      <p:bldP spid="1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altLang="zh-HK" dirty="0" err="1" smtClean="0"/>
              <a:t>V</a:t>
            </a:r>
            <a:r>
              <a:rPr lang="en-US" altLang="zh-HK" dirty="0" err="1" smtClean="0"/>
              <a:t>deO</a:t>
            </a:r>
            <a:r>
              <a:rPr lang="en-US" altLang="zh-HK" dirty="0" smtClean="0"/>
              <a:t> </a:t>
            </a:r>
            <a:r>
              <a:rPr lang="en-US" altLang="zh-HK" dirty="0" smtClean="0"/>
              <a:t>/ </a:t>
            </a:r>
            <a:r>
              <a:rPr lang="en-US" altLang="zh-HK" dirty="0" err="1" smtClean="0"/>
              <a:t>VgeO</a:t>
            </a:r>
            <a:endParaRPr lang="zh-HK" alt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838200" y="3407721"/>
            <a:ext cx="10266680" cy="1198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CN" altLang="en-US" sz="1600" dirty="0" smtClean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悟空，</a:t>
            </a:r>
            <a:r>
              <a:rPr lang="en-US" altLang="zh-CN" sz="1600" dirty="0" smtClean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	</a:t>
            </a:r>
            <a:r>
              <a:rPr lang="zh-CN" altLang="en-US" sz="1600" dirty="0" smtClean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你</a:t>
            </a:r>
            <a:r>
              <a:rPr lang="en-US" altLang="zh-CN" sz="1600" dirty="0" smtClean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	</a:t>
            </a:r>
            <a:r>
              <a:rPr lang="zh-CN" altLang="en-US" sz="1600" dirty="0" smtClean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是</a:t>
            </a:r>
            <a:r>
              <a:rPr lang="en-US" altLang="zh-CN" sz="1600" dirty="0" smtClean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	</a:t>
            </a:r>
            <a:r>
              <a:rPr lang="zh-CN" altLang="en-US" sz="1600" dirty="0" smtClean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哪</a:t>
            </a:r>
            <a:r>
              <a:rPr lang="en-US" altLang="zh-CN" sz="1600" dirty="0" smtClean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	</a:t>
            </a:r>
            <a:r>
              <a:rPr lang="zh-CN" altLang="en-US" sz="1600" dirty="0" smtClean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世</a:t>
            </a:r>
            <a:r>
              <a:rPr lang="en-US" altLang="zh-CN" sz="1600" dirty="0" smtClean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	</a:t>
            </a:r>
            <a:r>
              <a:rPr lang="zh-CN" altLang="en-US" sz="1600" dirty="0" smtClean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修來</a:t>
            </a:r>
            <a:r>
              <a:rPr lang="en-US" altLang="zh-CN" sz="1600" dirty="0" smtClean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		</a:t>
            </a:r>
            <a:r>
              <a:rPr lang="zh-CN" altLang="en-US" sz="1600" dirty="0" smtClean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的</a:t>
            </a:r>
            <a:r>
              <a:rPr lang="en-US" altLang="zh-CN" sz="1600" dirty="0" smtClean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	</a:t>
            </a:r>
            <a:r>
              <a:rPr lang="zh-CN" altLang="en-US" sz="1600" dirty="0" smtClean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緣法</a:t>
            </a:r>
            <a:endParaRPr lang="en-US" altLang="zh-HK" sz="1600" dirty="0" smtClean="0"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altLang="zh-TW" sz="1600" dirty="0" err="1" smtClean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Wukong</a:t>
            </a:r>
            <a:r>
              <a:rPr lang="en-US" altLang="zh-TW" sz="1600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	you	</a:t>
            </a:r>
            <a:r>
              <a:rPr lang="en-US" altLang="zh-TW" sz="1600" dirty="0" smtClean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COP</a:t>
            </a:r>
            <a:r>
              <a:rPr lang="en-US" altLang="zh-TW" sz="1600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	which	life	obtain-AFF		DE	</a:t>
            </a:r>
            <a:r>
              <a:rPr lang="en-US" altLang="zh-TW" sz="1600" dirty="0" smtClean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enlightenment</a:t>
            </a:r>
            <a:r>
              <a:rPr lang="en-US" altLang="zh-TW" sz="1600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sz="1600" dirty="0" smtClean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	</a:t>
            </a:r>
            <a:endParaRPr lang="en-US" altLang="zh-TW" sz="1600" dirty="0" smtClean="0"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altLang="zh-TW" sz="1600" dirty="0" smtClean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‘</a:t>
            </a:r>
            <a:r>
              <a:rPr lang="en-US" altLang="zh-TW" sz="1600" dirty="0" err="1" smtClean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Wukong</a:t>
            </a:r>
            <a:r>
              <a:rPr lang="en-US" altLang="zh-TW" sz="1600" dirty="0" smtClean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, as for you, which life was it obtained from?’ &gt; ‘… which life was it that you obtained enlightenment?’ </a:t>
            </a:r>
            <a:r>
              <a:rPr lang="en-US" altLang="zh-TW" sz="1600" dirty="0" smtClean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zh-CN" altLang="en-US" sz="1600" dirty="0" smtClean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西</a:t>
            </a:r>
            <a:r>
              <a:rPr lang="zh-CN" altLang="en-US" sz="1600" dirty="0" smtClean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游</a:t>
            </a:r>
            <a:r>
              <a:rPr lang="zh-CN" altLang="en-US" sz="1600" dirty="0" smtClean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記</a:t>
            </a:r>
            <a:r>
              <a:rPr lang="en-US" altLang="zh-CN" sz="1600" dirty="0" smtClean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)</a:t>
            </a:r>
            <a:endParaRPr lang="en-US" altLang="zh-TW" sz="1600" dirty="0"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4644897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1600" dirty="0" smtClean="0"/>
              <a:t>則</a:t>
            </a:r>
            <a:r>
              <a:rPr lang="en-US" altLang="zh-CN" sz="1600" dirty="0" smtClean="0"/>
              <a:t>	</a:t>
            </a:r>
            <a:r>
              <a:rPr lang="zh-CN" altLang="en-US" sz="1600" dirty="0" smtClean="0"/>
              <a:t>是</a:t>
            </a:r>
            <a:r>
              <a:rPr lang="en-US" altLang="zh-CN" sz="1600" dirty="0" smtClean="0"/>
              <a:t>	</a:t>
            </a:r>
            <a:r>
              <a:rPr lang="zh-CN" altLang="en-US" sz="1600" dirty="0" smtClean="0"/>
              <a:t>茶坊</a:t>
            </a:r>
            <a:r>
              <a:rPr lang="en-US" altLang="zh-CN" sz="1600" dirty="0" smtClean="0"/>
              <a:t>-</a:t>
            </a:r>
            <a:r>
              <a:rPr lang="zh-CN" altLang="en-US" sz="1600" dirty="0" smtClean="0"/>
              <a:t>裏</a:t>
            </a:r>
            <a:r>
              <a:rPr lang="en-US" altLang="zh-CN" sz="1600" dirty="0" smtClean="0"/>
              <a:t>		</a:t>
            </a:r>
            <a:r>
              <a:rPr lang="zh-CN" altLang="en-US" sz="1600" dirty="0" smtClean="0"/>
              <a:t>見</a:t>
            </a:r>
            <a:r>
              <a:rPr lang="en-US" altLang="zh-CN" sz="1600" dirty="0" smtClean="0"/>
              <a:t>	</a:t>
            </a:r>
            <a:r>
              <a:rPr lang="zh-CN" altLang="en-US" sz="1600" dirty="0" smtClean="0"/>
              <a:t>個</a:t>
            </a:r>
            <a:r>
              <a:rPr lang="en-US" altLang="zh-CN" sz="1600" dirty="0" smtClean="0"/>
              <a:t>	</a:t>
            </a:r>
            <a:r>
              <a:rPr lang="zh-CN" altLang="en-US" sz="1600" dirty="0" smtClean="0"/>
              <a:t>粗</a:t>
            </a:r>
            <a:r>
              <a:rPr lang="en-US" altLang="zh-CN" sz="1600" dirty="0" smtClean="0"/>
              <a:t>-</a:t>
            </a:r>
            <a:r>
              <a:rPr lang="zh-CN" altLang="en-US" sz="1600" dirty="0" smtClean="0"/>
              <a:t>眉毛</a:t>
            </a:r>
            <a:r>
              <a:rPr lang="en-US" altLang="zh-CN" sz="1600" dirty="0" smtClean="0"/>
              <a:t>		</a:t>
            </a:r>
            <a:r>
              <a:rPr lang="zh-CN" altLang="en-US" sz="1600" dirty="0" smtClean="0"/>
              <a:t>大</a:t>
            </a:r>
            <a:r>
              <a:rPr lang="en-US" altLang="zh-CN" sz="1600" dirty="0" smtClean="0"/>
              <a:t>-</a:t>
            </a:r>
            <a:r>
              <a:rPr lang="zh-CN" altLang="en-US" sz="1600" dirty="0" smtClean="0"/>
              <a:t>眼睛</a:t>
            </a:r>
            <a:r>
              <a:rPr lang="en-US" altLang="zh-CN" sz="1600" dirty="0" smtClean="0"/>
              <a:t>… 	</a:t>
            </a:r>
            <a:r>
              <a:rPr lang="zh-CN" altLang="en-US" sz="1600" dirty="0" smtClean="0"/>
              <a:t>的</a:t>
            </a:r>
            <a:r>
              <a:rPr lang="en-US" altLang="zh-CN" sz="1600" dirty="0" smtClean="0"/>
              <a:t>	</a:t>
            </a:r>
            <a:r>
              <a:rPr lang="zh-CN" altLang="en-US" sz="1600" dirty="0" smtClean="0"/>
              <a:t>客人</a:t>
            </a:r>
            <a:endParaRPr lang="en-US" altLang="zh-CN" sz="1600" dirty="0" smtClean="0"/>
          </a:p>
          <a:p>
            <a:pPr marL="0" indent="0">
              <a:buNone/>
            </a:pPr>
            <a:r>
              <a:rPr lang="en-US" altLang="zh-CN" sz="1600" dirty="0"/>
              <a:t>t</a:t>
            </a:r>
            <a:r>
              <a:rPr lang="en-US" altLang="zh-CN" sz="1600" dirty="0" smtClean="0"/>
              <a:t>hen	COP	</a:t>
            </a:r>
            <a:r>
              <a:rPr lang="en-US" altLang="zh-CN" sz="1600" dirty="0" err="1" smtClean="0"/>
              <a:t>tea.lounge</a:t>
            </a:r>
            <a:r>
              <a:rPr lang="en-US" altLang="zh-CN" sz="1600" dirty="0" smtClean="0"/>
              <a:t>-LOC	see	GE	think-brow		big-eye	DE	customer</a:t>
            </a:r>
            <a:endParaRPr lang="en-US" altLang="zh-CN" sz="1600" dirty="0" smtClean="0"/>
          </a:p>
          <a:p>
            <a:pPr marL="0" indent="0">
              <a:buNone/>
            </a:pPr>
            <a:r>
              <a:rPr lang="en-GB" altLang="zh-HK" sz="1600" dirty="0" smtClean="0"/>
              <a:t>‘</a:t>
            </a:r>
            <a:r>
              <a:rPr lang="en-US" altLang="zh-CN" sz="1600" dirty="0" smtClean="0"/>
              <a:t>Then it was in </a:t>
            </a:r>
            <a:r>
              <a:rPr lang="en-US" altLang="zh-CN" sz="1600" dirty="0" err="1" smtClean="0"/>
              <a:t>tealounge</a:t>
            </a:r>
            <a:r>
              <a:rPr lang="en-US" altLang="zh-CN" sz="1600" dirty="0" smtClean="0"/>
              <a:t> that he saw a customer with thick eyebrows and big eyes.’ (</a:t>
            </a:r>
            <a:r>
              <a:rPr lang="zh-CN" altLang="en-US" sz="1600" dirty="0" smtClean="0"/>
              <a:t>南宋話本選集</a:t>
            </a:r>
            <a:r>
              <a:rPr lang="en-US" altLang="zh-CN" sz="1600" dirty="0" smtClean="0"/>
              <a:t>)</a:t>
            </a:r>
            <a:endParaRPr lang="zh-HK" altLang="en-US" sz="105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38200" y="87640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600" dirty="0" smtClean="0"/>
              <a:t>那</a:t>
            </a:r>
            <a:r>
              <a:rPr lang="en-US" altLang="zh-CN" sz="1600" dirty="0" smtClean="0"/>
              <a:t>	</a:t>
            </a:r>
            <a:r>
              <a:rPr lang="zh-CN" altLang="en-US" sz="1600" dirty="0" smtClean="0"/>
              <a:t>兩</a:t>
            </a:r>
            <a:r>
              <a:rPr lang="en-US" altLang="zh-CN" sz="1600" dirty="0" smtClean="0"/>
              <a:t>	</a:t>
            </a:r>
            <a:r>
              <a:rPr lang="zh-CN" altLang="en-US" sz="1600" dirty="0" smtClean="0"/>
              <a:t>個</a:t>
            </a:r>
            <a:r>
              <a:rPr lang="en-US" altLang="zh-CN" sz="1600" dirty="0" smtClean="0"/>
              <a:t>	</a:t>
            </a:r>
            <a:r>
              <a:rPr lang="zh-CN" altLang="en-US" sz="1600" dirty="0" smtClean="0"/>
              <a:t>人</a:t>
            </a:r>
            <a:r>
              <a:rPr lang="en-US" altLang="zh-CN" sz="1600" dirty="0" smtClean="0"/>
              <a:t>	</a:t>
            </a:r>
            <a:r>
              <a:rPr lang="zh-CN" altLang="en-US" sz="1600" dirty="0" smtClean="0"/>
              <a:t>是</a:t>
            </a:r>
            <a:r>
              <a:rPr lang="en-US" altLang="zh-CN" sz="1600" dirty="0" smtClean="0"/>
              <a:t>	</a:t>
            </a:r>
            <a:r>
              <a:rPr lang="zh-CN" altLang="en-US" sz="1600" dirty="0" smtClean="0"/>
              <a:t>如此如此</a:t>
            </a:r>
            <a:r>
              <a:rPr lang="en-US" altLang="zh-CN" sz="1600" dirty="0" smtClean="0"/>
              <a:t>	</a:t>
            </a:r>
            <a:r>
              <a:rPr lang="zh-CN" altLang="en-US" sz="1600" dirty="0" smtClean="0"/>
              <a:t>這般這般</a:t>
            </a:r>
            <a:r>
              <a:rPr lang="en-US" altLang="zh-CN" sz="1600" dirty="0" smtClean="0"/>
              <a:t>	</a:t>
            </a:r>
            <a:r>
              <a:rPr lang="zh-CN" altLang="en-US" sz="1600" dirty="0" smtClean="0"/>
              <a:t>使</a:t>
            </a:r>
            <a:r>
              <a:rPr lang="en-US" altLang="zh-CN" sz="1600" dirty="0" smtClean="0"/>
              <a:t>	</a:t>
            </a:r>
            <a:r>
              <a:rPr lang="zh-CN" altLang="en-US" sz="1600" dirty="0" smtClean="0"/>
              <a:t>的</a:t>
            </a:r>
            <a:r>
              <a:rPr lang="en-US" altLang="zh-CN" sz="1600" dirty="0" smtClean="0"/>
              <a:t>	</a:t>
            </a:r>
            <a:r>
              <a:rPr lang="zh-CN" altLang="en-US" sz="1600" dirty="0" smtClean="0"/>
              <a:t>手段</a:t>
            </a:r>
            <a:endParaRPr lang="en-GB" altLang="zh-HK" sz="16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zh-HK" sz="1600" dirty="0" smtClean="0"/>
              <a:t>those	two 	CL	people</a:t>
            </a:r>
            <a:r>
              <a:rPr lang="en-US" altLang="zh-HK" sz="1600" dirty="0"/>
              <a:t>	</a:t>
            </a:r>
            <a:r>
              <a:rPr lang="en-GB" altLang="zh-HK" sz="1600" dirty="0" smtClean="0"/>
              <a:t>COP	thus	so	use	DE	manipulation</a:t>
            </a:r>
            <a:r>
              <a:rPr lang="en-US" altLang="zh-HK" sz="1600" dirty="0" smtClean="0"/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HK" sz="1600" dirty="0" smtClean="0"/>
              <a:t>‘As for those two people, it is the manipulation thus and so used’ &gt; ‘… it was thus and so that those two people manipulated’ </a:t>
            </a:r>
            <a:r>
              <a:rPr lang="en-GB" altLang="zh-HK" sz="1600" dirty="0" smtClean="0"/>
              <a:t>(</a:t>
            </a:r>
            <a:r>
              <a:rPr lang="zh-CN" altLang="en-US" sz="1600" dirty="0" smtClean="0"/>
              <a:t>元雜劇</a:t>
            </a:r>
            <a:r>
              <a:rPr lang="en-GB" altLang="zh-HK" sz="1600" dirty="0" smtClean="0"/>
              <a:t>)</a:t>
            </a:r>
            <a:endParaRPr lang="en-US" altLang="zh-HK" sz="16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sz="1600" dirty="0" smtClean="0"/>
              <a:t>娘</a:t>
            </a:r>
            <a:r>
              <a:rPr lang="en-US" altLang="zh-CN" sz="1600" dirty="0" smtClean="0"/>
              <a:t>	</a:t>
            </a:r>
            <a:r>
              <a:rPr lang="zh-CN" altLang="en-US" sz="1600" dirty="0" smtClean="0"/>
              <a:t>原</a:t>
            </a:r>
            <a:r>
              <a:rPr lang="en-US" altLang="zh-CN" sz="1600" dirty="0" smtClean="0"/>
              <a:t>	</a:t>
            </a:r>
            <a:r>
              <a:rPr lang="zh-CN" altLang="en-US" sz="1600" dirty="0" smtClean="0"/>
              <a:t>是</a:t>
            </a:r>
            <a:r>
              <a:rPr lang="en-US" altLang="zh-CN" sz="1600" dirty="0" smtClean="0"/>
              <a:t>	</a:t>
            </a:r>
            <a:r>
              <a:rPr lang="zh-CN" altLang="en-US" sz="1600" dirty="0" smtClean="0"/>
              <a:t>氣惱</a:t>
            </a:r>
            <a:r>
              <a:rPr lang="en-US" altLang="zh-CN" sz="1600" dirty="0" smtClean="0"/>
              <a:t>-</a:t>
            </a:r>
            <a:r>
              <a:rPr lang="zh-CN" altLang="en-US" sz="1600" dirty="0" smtClean="0"/>
              <a:t>上</a:t>
            </a:r>
            <a:r>
              <a:rPr lang="en-US" altLang="zh-CN" sz="1600" dirty="0" smtClean="0"/>
              <a:t>		</a:t>
            </a:r>
            <a:r>
              <a:rPr lang="zh-CN" altLang="en-US" sz="1600" dirty="0" smtClean="0"/>
              <a:t>起</a:t>
            </a:r>
            <a:r>
              <a:rPr lang="en-US" altLang="zh-CN" sz="1600" dirty="0" smtClean="0"/>
              <a:t>	</a:t>
            </a:r>
            <a:r>
              <a:rPr lang="zh-CN" altLang="en-US" sz="1600" dirty="0" smtClean="0"/>
              <a:t>的</a:t>
            </a:r>
            <a:r>
              <a:rPr lang="en-US" altLang="zh-CN" sz="1600" dirty="0" smtClean="0"/>
              <a:t>	</a:t>
            </a:r>
            <a:r>
              <a:rPr lang="zh-CN" altLang="en-US" sz="1600" dirty="0" smtClean="0"/>
              <a:t>病</a:t>
            </a:r>
            <a:endParaRPr lang="en-GB" altLang="zh-HK" sz="16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zh-HK" sz="1600" dirty="0" smtClean="0"/>
              <a:t>Mother	originally	COP	angry-LOC		become	DE	illness</a:t>
            </a:r>
            <a:endParaRPr lang="en-US" altLang="zh-HK" sz="16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altLang="zh-HK" sz="1600" dirty="0" smtClean="0"/>
              <a:t>‘As for mother, it was originally the illness contracted through anger.’ &gt; ‘it was originally through anger that my mother contracted the illness.’ (</a:t>
            </a:r>
            <a:r>
              <a:rPr lang="zh-CN" altLang="en-US" sz="1600" dirty="0" smtClean="0"/>
              <a:t>元雜劇</a:t>
            </a:r>
            <a:r>
              <a:rPr lang="en-US" altLang="zh-CN" sz="1600" dirty="0" smtClean="0"/>
              <a:t>)</a:t>
            </a:r>
            <a:endParaRPr lang="zh-HK" altLang="en-US" sz="1050" dirty="0"/>
          </a:p>
        </p:txBody>
      </p:sp>
      <p:sp>
        <p:nvSpPr>
          <p:cNvPr id="13" name="Rectangle 12"/>
          <p:cNvSpPr/>
          <p:nvPr/>
        </p:nvSpPr>
        <p:spPr>
          <a:xfrm>
            <a:off x="0" y="5585805"/>
            <a:ext cx="1219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/>
              <a:t>VdeO</a:t>
            </a:r>
            <a:r>
              <a:rPr lang="en-US" sz="2000" dirty="0" smtClean="0"/>
              <a:t> is </a:t>
            </a:r>
            <a:r>
              <a:rPr lang="en-US" sz="2000" dirty="0" err="1" smtClean="0"/>
              <a:t>reanalysable</a:t>
            </a:r>
            <a:r>
              <a:rPr lang="en-US" sz="2000" dirty="0" smtClean="0"/>
              <a:t> since </a:t>
            </a:r>
            <a:r>
              <a:rPr lang="en-US" sz="2000" i="1" dirty="0" smtClean="0"/>
              <a:t>de</a:t>
            </a:r>
            <a:r>
              <a:rPr lang="en-US" sz="2000" dirty="0" smtClean="0"/>
              <a:t> does not have inherent definiteness and can select general/abstract nominal complements (</a:t>
            </a:r>
            <a:r>
              <a:rPr lang="en-US" sz="2000" i="1" dirty="0" err="1" smtClean="0"/>
              <a:t>shouduan</a:t>
            </a:r>
            <a:r>
              <a:rPr lang="en-US" sz="2000" dirty="0" smtClean="0"/>
              <a:t> ‘manipulation’, </a:t>
            </a:r>
            <a:r>
              <a:rPr lang="en-US" sz="2000" i="1" dirty="0" err="1" smtClean="0"/>
              <a:t>bing</a:t>
            </a:r>
            <a:r>
              <a:rPr lang="en-US" sz="2000" dirty="0" smtClean="0"/>
              <a:t> ‘sickness’, </a:t>
            </a:r>
            <a:r>
              <a:rPr lang="en-US" sz="2000" i="1" dirty="0" err="1" smtClean="0"/>
              <a:t>yuanfa</a:t>
            </a:r>
            <a:r>
              <a:rPr lang="en-US" sz="2000" dirty="0" smtClean="0"/>
              <a:t> ‘enlightenment’, whereas </a:t>
            </a:r>
            <a:r>
              <a:rPr lang="en-US" sz="2000" b="1" dirty="0" err="1" smtClean="0"/>
              <a:t>VgeO</a:t>
            </a:r>
            <a:r>
              <a:rPr lang="en-US" sz="2000" dirty="0" smtClean="0"/>
              <a:t> is not </a:t>
            </a:r>
            <a:r>
              <a:rPr lang="en-US" sz="2000" dirty="0" err="1" smtClean="0"/>
              <a:t>reanalysable</a:t>
            </a:r>
            <a:r>
              <a:rPr lang="en-US" sz="2000" dirty="0" smtClean="0"/>
              <a:t> since </a:t>
            </a:r>
            <a:r>
              <a:rPr lang="en-US" sz="2000" i="1" dirty="0" err="1" smtClean="0"/>
              <a:t>ge</a:t>
            </a:r>
            <a:r>
              <a:rPr lang="en-US" sz="2000" i="1" dirty="0" smtClean="0"/>
              <a:t> </a:t>
            </a:r>
            <a:r>
              <a:rPr lang="en-US" sz="2000" dirty="0" smtClean="0"/>
              <a:t>has definiteness and tends to select referential nominal complements (</a:t>
            </a:r>
            <a:r>
              <a:rPr lang="en-US" sz="2000" dirty="0" err="1" smtClean="0"/>
              <a:t>keren</a:t>
            </a:r>
            <a:r>
              <a:rPr lang="en-US" sz="2000" dirty="0" smtClean="0"/>
              <a:t> ‘customer’) which pre-empts its analysis as a clausal element.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26256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  <p:bldP spid="10" grpId="0" build="p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88796"/>
            <a:ext cx="6510528" cy="55692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HK" sz="2000" dirty="0"/>
              <a:t>	</a:t>
            </a:r>
            <a:r>
              <a:rPr lang="en-US" altLang="zh-HK" sz="2000" dirty="0" smtClean="0"/>
              <a:t>  D</a:t>
            </a:r>
            <a:r>
              <a:rPr lang="en-US" altLang="zh-TW" sz="2000" dirty="0" smtClean="0"/>
              <a:t>P</a:t>
            </a:r>
            <a:endParaRPr lang="en-US" altLang="zh-TW" sz="2000" dirty="0"/>
          </a:p>
          <a:p>
            <a:pPr marL="0" indent="0">
              <a:buNone/>
            </a:pPr>
            <a:r>
              <a:rPr lang="en-US" altLang="zh-TW" sz="2000" dirty="0"/>
              <a:t> </a:t>
            </a:r>
            <a:r>
              <a:rPr lang="en-US" altLang="zh-TW" sz="2000" dirty="0" smtClean="0"/>
              <a:t>     </a:t>
            </a:r>
          </a:p>
          <a:p>
            <a:pPr marL="0" indent="0">
              <a:buNone/>
            </a:pPr>
            <a:r>
              <a:rPr lang="en-US" altLang="zh-TW" sz="2000" dirty="0" smtClean="0"/>
              <a:t>  </a:t>
            </a:r>
            <a:r>
              <a:rPr lang="en-US" altLang="zh-TW" sz="2000" dirty="0" smtClean="0"/>
              <a:t>D</a:t>
            </a:r>
            <a:r>
              <a:rPr lang="en-US" altLang="zh-TW" sz="2000" dirty="0"/>
              <a:t>		</a:t>
            </a:r>
            <a:r>
              <a:rPr lang="en-US" altLang="zh-TW" sz="2000" dirty="0" err="1" smtClean="0"/>
              <a:t>NumP</a:t>
            </a:r>
            <a:endParaRPr lang="en-US" altLang="zh-TW" sz="2000" dirty="0"/>
          </a:p>
          <a:p>
            <a:pPr marL="0" indent="0">
              <a:buNone/>
            </a:pPr>
            <a:r>
              <a:rPr lang="en-US" altLang="zh-TW" sz="2000" dirty="0" smtClean="0"/>
              <a:t>	</a:t>
            </a:r>
          </a:p>
          <a:p>
            <a:pPr marL="0" indent="0">
              <a:buNone/>
            </a:pPr>
            <a:r>
              <a:rPr lang="en-US" altLang="zh-TW" sz="2000" dirty="0"/>
              <a:t>	</a:t>
            </a:r>
            <a:r>
              <a:rPr lang="en-US" altLang="zh-TW" sz="2000" dirty="0" err="1" smtClean="0"/>
              <a:t>Num</a:t>
            </a:r>
            <a:r>
              <a:rPr lang="en-US" altLang="zh-TW" sz="2000" dirty="0"/>
              <a:t>		</a:t>
            </a:r>
            <a:r>
              <a:rPr lang="en-US" altLang="zh-TW" sz="2000" dirty="0" err="1" smtClean="0"/>
              <a:t>ClassifierP</a:t>
            </a:r>
            <a:endParaRPr lang="en-US" altLang="zh-TW" sz="2000" dirty="0"/>
          </a:p>
          <a:p>
            <a:pPr marL="0" indent="0">
              <a:buNone/>
            </a:pPr>
            <a:r>
              <a:rPr lang="en-US" altLang="zh-TW" sz="2000" dirty="0"/>
              <a:t>		</a:t>
            </a:r>
            <a:endParaRPr lang="en-US" altLang="zh-TW" sz="2000" dirty="0" smtClean="0"/>
          </a:p>
          <a:p>
            <a:pPr marL="0" indent="0">
              <a:buNone/>
            </a:pPr>
            <a:r>
              <a:rPr lang="en-US" altLang="zh-TW" sz="2000" dirty="0"/>
              <a:t>	</a:t>
            </a:r>
            <a:r>
              <a:rPr lang="en-US" altLang="zh-TW" sz="2000" dirty="0" smtClean="0"/>
              <a:t>	</a:t>
            </a:r>
            <a:r>
              <a:rPr lang="en-US" altLang="zh-TW" sz="2000" dirty="0" smtClean="0"/>
              <a:t>Classifier (CL)</a:t>
            </a:r>
            <a:r>
              <a:rPr lang="en-US" altLang="zh-TW" sz="2000" dirty="0"/>
              <a:t>	</a:t>
            </a:r>
            <a:r>
              <a:rPr lang="en-US" altLang="zh-TW" sz="2000" dirty="0" err="1" smtClean="0"/>
              <a:t>ModP</a:t>
            </a:r>
            <a:endParaRPr lang="en-US" altLang="zh-TW" sz="2000" dirty="0"/>
          </a:p>
          <a:p>
            <a:pPr marL="0" indent="0">
              <a:buNone/>
            </a:pPr>
            <a:r>
              <a:rPr lang="en-US" altLang="zh-TW" sz="2000" dirty="0"/>
              <a:t>		</a:t>
            </a:r>
            <a:r>
              <a:rPr lang="en-US" altLang="zh-TW" sz="2000" dirty="0" smtClean="0"/>
              <a:t>       </a:t>
            </a:r>
            <a:r>
              <a:rPr lang="en-US" altLang="zh-TW" sz="2000" dirty="0" err="1" smtClean="0"/>
              <a:t>ge</a:t>
            </a:r>
            <a:r>
              <a:rPr lang="en-US" altLang="zh-TW" sz="2000" dirty="0" smtClean="0"/>
              <a:t> (+D)		</a:t>
            </a:r>
          </a:p>
          <a:p>
            <a:pPr marL="0" indent="0">
              <a:buNone/>
            </a:pPr>
            <a:r>
              <a:rPr lang="en-US" altLang="zh-TW" sz="2000" dirty="0"/>
              <a:t>	</a:t>
            </a:r>
            <a:r>
              <a:rPr lang="en-US" altLang="zh-TW" sz="2000" dirty="0" smtClean="0"/>
              <a:t>		</a:t>
            </a:r>
            <a:r>
              <a:rPr lang="en-US" altLang="zh-TW" sz="2000" dirty="0" smtClean="0"/>
              <a:t>Mod</a:t>
            </a:r>
            <a:r>
              <a:rPr lang="en-US" altLang="zh-TW" sz="2000" dirty="0"/>
              <a:t>		</a:t>
            </a:r>
            <a:r>
              <a:rPr lang="en-US" altLang="zh-TW" sz="2000" dirty="0" err="1" smtClean="0"/>
              <a:t>nP</a:t>
            </a:r>
            <a:endParaRPr lang="en-US" altLang="zh-TW" sz="2000" dirty="0"/>
          </a:p>
          <a:p>
            <a:pPr marL="0" indent="0">
              <a:buNone/>
            </a:pPr>
            <a:r>
              <a:rPr lang="en-US" altLang="zh-TW" sz="2000" dirty="0"/>
              <a:t>			</a:t>
            </a:r>
            <a:r>
              <a:rPr lang="en-US" altLang="zh-TW" sz="2000" dirty="0" smtClean="0"/>
              <a:t>de (+/-D)		</a:t>
            </a:r>
            <a:r>
              <a:rPr lang="en-US" altLang="zh-TW" sz="2000" dirty="0" smtClean="0"/>
              <a:t>    </a:t>
            </a:r>
          </a:p>
          <a:p>
            <a:pPr marL="0" indent="0">
              <a:buNone/>
            </a:pPr>
            <a:r>
              <a:rPr lang="en-US" altLang="zh-TW" sz="2000" dirty="0"/>
              <a:t>	</a:t>
            </a:r>
            <a:r>
              <a:rPr lang="en-US" altLang="zh-TW" sz="2000" dirty="0" smtClean="0"/>
              <a:t>			n</a:t>
            </a:r>
            <a:r>
              <a:rPr lang="en-US" altLang="zh-TW" sz="2000" dirty="0"/>
              <a:t>	</a:t>
            </a:r>
            <a:r>
              <a:rPr lang="en-US" altLang="zh-TW" sz="2000" dirty="0" smtClean="0"/>
              <a:t>	</a:t>
            </a:r>
            <a:r>
              <a:rPr lang="en-US" altLang="zh-TW" sz="2000" dirty="0" smtClean="0"/>
              <a:t>NP</a:t>
            </a:r>
            <a:endParaRPr lang="en-US" altLang="zh-TW" sz="2000" dirty="0"/>
          </a:p>
          <a:p>
            <a:pPr marL="0" indent="0">
              <a:buNone/>
            </a:pPr>
            <a:r>
              <a:rPr lang="en-US" altLang="zh-TW" sz="2000" dirty="0"/>
              <a:t>				</a:t>
            </a:r>
            <a:r>
              <a:rPr lang="en-US" altLang="zh-TW" sz="2000" dirty="0" smtClean="0"/>
              <a:t>di (&lt; </a:t>
            </a:r>
            <a:r>
              <a:rPr lang="en-US" altLang="zh-TW" sz="2000" dirty="0" err="1" smtClean="0"/>
              <a:t>zhe</a:t>
            </a:r>
            <a:r>
              <a:rPr lang="en-US" altLang="zh-TW" sz="2000" dirty="0" smtClean="0"/>
              <a:t>)	     </a:t>
            </a:r>
          </a:p>
          <a:p>
            <a:pPr marL="0" indent="0">
              <a:buNone/>
            </a:pPr>
            <a:r>
              <a:rPr lang="en-US" altLang="zh-TW" sz="2000" dirty="0"/>
              <a:t> </a:t>
            </a:r>
            <a:r>
              <a:rPr lang="en-US" altLang="zh-TW" sz="2000" dirty="0" smtClean="0"/>
              <a:t>						N</a:t>
            </a:r>
            <a:endParaRPr lang="en-US" altLang="zh-TW" sz="1800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30200" y="1604641"/>
            <a:ext cx="930148" cy="4608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66952" y="1617525"/>
            <a:ext cx="1031748" cy="5160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260348" y="2383219"/>
            <a:ext cx="995934" cy="5885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256282" y="2392204"/>
            <a:ext cx="998982" cy="4906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610612" y="3212420"/>
            <a:ext cx="717042" cy="4817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27654" y="3212420"/>
            <a:ext cx="753364" cy="5428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2969133" y="4023360"/>
            <a:ext cx="1111885" cy="5384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080256" y="4023360"/>
            <a:ext cx="733044" cy="447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3799840" y="4783836"/>
            <a:ext cx="962152" cy="5628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747768" y="4785782"/>
            <a:ext cx="972312" cy="5609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720080" y="5551424"/>
            <a:ext cx="0" cy="5902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1944478" y="5633212"/>
            <a:ext cx="0" cy="5085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782066" y="0"/>
            <a:ext cx="10515600" cy="1325563"/>
          </a:xfrm>
        </p:spPr>
        <p:txBody>
          <a:bodyPr/>
          <a:lstStyle/>
          <a:p>
            <a:r>
              <a:rPr lang="en-US" dirty="0" smtClean="0"/>
              <a:t>‘Lateral’ </a:t>
            </a:r>
            <a:r>
              <a:rPr lang="en-US" dirty="0" err="1" smtClean="0"/>
              <a:t>grammaticalization</a:t>
            </a:r>
            <a:r>
              <a:rPr lang="en-US" dirty="0"/>
              <a:t> </a:t>
            </a:r>
            <a:r>
              <a:rPr lang="en-US" dirty="0" smtClean="0"/>
              <a:t>parameterized (nominal &gt; clausal) </a:t>
            </a:r>
            <a:endParaRPr lang="en-US" dirty="0"/>
          </a:p>
        </p:txBody>
      </p:sp>
      <p:sp>
        <p:nvSpPr>
          <p:cNvPr id="42" name="Content Placeholder 2"/>
          <p:cNvSpPr txBox="1">
            <a:spLocks/>
          </p:cNvSpPr>
          <p:nvPr/>
        </p:nvSpPr>
        <p:spPr>
          <a:xfrm>
            <a:off x="6227635" y="1288796"/>
            <a:ext cx="6510528" cy="5569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HK" sz="2000" dirty="0" smtClean="0"/>
              <a:t>	  C</a:t>
            </a:r>
            <a:r>
              <a:rPr lang="en-US" altLang="zh-TW" sz="2000" dirty="0" smtClean="0"/>
              <a:t>P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sz="2000" dirty="0" smtClean="0"/>
              <a:t>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sz="2000" dirty="0" smtClean="0"/>
              <a:t>  C		TP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sz="2000" dirty="0" err="1" smtClean="0"/>
              <a:t>VOde</a:t>
            </a:r>
            <a:r>
              <a:rPr lang="en-US" altLang="zh-TW" sz="2000" dirty="0" smtClean="0"/>
              <a:t>/</a:t>
            </a:r>
            <a:r>
              <a:rPr lang="en-US" altLang="zh-TW" sz="2000" dirty="0" err="1" smtClean="0"/>
              <a:t>VOge</a:t>
            </a:r>
            <a:r>
              <a:rPr lang="en-US" altLang="zh-TW" sz="2000" dirty="0" smtClean="0"/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sz="2000" dirty="0" smtClean="0"/>
              <a:t>	T		AUXP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sz="2000" dirty="0" smtClean="0"/>
              <a:t>	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sz="2000" dirty="0" smtClean="0"/>
              <a:t>		AUX		</a:t>
            </a:r>
            <a:r>
              <a:rPr lang="en-US" altLang="zh-TW" sz="2000" dirty="0" err="1" smtClean="0"/>
              <a:t>AspP</a:t>
            </a:r>
            <a:endParaRPr lang="en-US" altLang="zh-TW" sz="20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sz="2000" dirty="0" smtClean="0"/>
              <a:t>			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sz="2000" dirty="0" smtClean="0"/>
              <a:t>			Asp		</a:t>
            </a:r>
            <a:r>
              <a:rPr lang="en-US" altLang="zh-TW" sz="2000" dirty="0" err="1"/>
              <a:t>v</a:t>
            </a:r>
            <a:r>
              <a:rPr lang="en-US" altLang="zh-TW" sz="2000" dirty="0" err="1" smtClean="0"/>
              <a:t>P</a:t>
            </a:r>
            <a:endParaRPr lang="en-US" altLang="zh-TW" sz="20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sz="2000" dirty="0" smtClean="0"/>
              <a:t>						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sz="2000" dirty="0" smtClean="0"/>
              <a:t>				v		VP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sz="2000" dirty="0" smtClean="0"/>
              <a:t>				</a:t>
            </a:r>
            <a:r>
              <a:rPr lang="en-US" altLang="zh-TW" sz="2000" dirty="0" err="1" smtClean="0"/>
              <a:t>VdeO</a:t>
            </a:r>
            <a:r>
              <a:rPr lang="en-US" altLang="zh-TW" sz="2000" dirty="0" smtClean="0"/>
              <a:t>/*</a:t>
            </a:r>
            <a:r>
              <a:rPr lang="en-US" altLang="zh-TW" sz="2000" dirty="0" err="1" smtClean="0"/>
              <a:t>VgeO</a:t>
            </a:r>
            <a:r>
              <a:rPr lang="en-US" altLang="zh-TW" sz="2000" dirty="0" smtClean="0"/>
              <a:t>	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sz="2000" dirty="0" smtClean="0"/>
              <a:t> 						 V</a:t>
            </a:r>
            <a:endParaRPr lang="en-US" altLang="zh-TW" sz="1800" dirty="0"/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6517132" y="1604641"/>
            <a:ext cx="941324" cy="5789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484745" y="1604641"/>
            <a:ext cx="706755" cy="52895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7262749" y="2383219"/>
            <a:ext cx="1004951" cy="5885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8219313" y="2392204"/>
            <a:ext cx="1089787" cy="5533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8430768" y="3212420"/>
            <a:ext cx="878332" cy="5518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9309100" y="3212420"/>
            <a:ext cx="800100" cy="6218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9309100" y="4012216"/>
            <a:ext cx="863600" cy="5496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10199497" y="3994087"/>
            <a:ext cx="748792" cy="6256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10109200" y="4783836"/>
            <a:ext cx="928497" cy="5628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11037697" y="4783836"/>
            <a:ext cx="906781" cy="5628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4537166" y="3483429"/>
            <a:ext cx="2229394" cy="26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Content Placeholder 2"/>
          <p:cNvSpPr txBox="1">
            <a:spLocks/>
          </p:cNvSpPr>
          <p:nvPr/>
        </p:nvSpPr>
        <p:spPr>
          <a:xfrm>
            <a:off x="1281684" y="4171696"/>
            <a:ext cx="1008698" cy="112068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HK" sz="1800" dirty="0" smtClean="0"/>
              <a:t>The inherent </a:t>
            </a:r>
            <a:r>
              <a:rPr lang="en-US" altLang="zh-HK" sz="1800" dirty="0" err="1" smtClean="0"/>
              <a:t>deixis</a:t>
            </a:r>
            <a:r>
              <a:rPr lang="en-US" altLang="zh-HK" sz="1800" dirty="0" smtClean="0"/>
              <a:t> of </a:t>
            </a:r>
            <a:r>
              <a:rPr lang="en-US" altLang="zh-HK" sz="1800" i="1" dirty="0" err="1" smtClean="0"/>
              <a:t>ge</a:t>
            </a:r>
            <a:r>
              <a:rPr lang="en-US" altLang="zh-HK" sz="1800" dirty="0" smtClean="0"/>
              <a:t> retains its nominal category and pre-empts ‘lateral’ </a:t>
            </a:r>
            <a:r>
              <a:rPr lang="en-US" altLang="zh-HK" sz="1800" dirty="0" err="1" smtClean="0"/>
              <a:t>grammaticalization</a:t>
            </a:r>
            <a:endParaRPr lang="zh-HK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6258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2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Appendix (possible counterexample)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0369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 Xinhua dialect, there is apparently a counterexample of </a:t>
            </a:r>
            <a:r>
              <a:rPr lang="en-US" dirty="0" err="1" smtClean="0"/>
              <a:t>VgeO</a:t>
            </a:r>
            <a:r>
              <a:rPr lang="en-US" dirty="0" smtClean="0"/>
              <a:t>:  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143252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dirty="0" smtClean="0"/>
              <a:t>我</a:t>
            </a:r>
            <a:r>
              <a:rPr lang="en-US" altLang="zh-CN" dirty="0" smtClean="0"/>
              <a:t>	</a:t>
            </a:r>
            <a:r>
              <a:rPr lang="zh-CN" altLang="en-US" dirty="0" smtClean="0"/>
              <a:t>是</a:t>
            </a:r>
            <a:r>
              <a:rPr lang="en-US" altLang="zh-CN" dirty="0" smtClean="0"/>
              <a:t>	</a:t>
            </a:r>
            <a:r>
              <a:rPr lang="zh-CN" altLang="en-US" dirty="0" smtClean="0"/>
              <a:t>前年</a:t>
            </a:r>
            <a:r>
              <a:rPr lang="en-US" altLang="zh-CN" dirty="0" smtClean="0"/>
              <a:t>			</a:t>
            </a:r>
            <a:r>
              <a:rPr lang="zh-CN" altLang="en-US" dirty="0" smtClean="0"/>
              <a:t>到</a:t>
            </a:r>
            <a:r>
              <a:rPr lang="en-US" altLang="zh-CN" dirty="0" smtClean="0"/>
              <a:t>-</a:t>
            </a:r>
            <a:r>
              <a:rPr lang="zh-CN" altLang="en-US" dirty="0" smtClean="0"/>
              <a:t>個</a:t>
            </a:r>
            <a:r>
              <a:rPr lang="en-US" altLang="zh-CN" dirty="0" smtClean="0"/>
              <a:t>		</a:t>
            </a:r>
            <a:r>
              <a:rPr lang="zh-CN" altLang="en-US" dirty="0" smtClean="0"/>
              <a:t>北京</a:t>
            </a:r>
            <a:endParaRPr lang="en-US" altLang="zh-CN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I	COP	</a:t>
            </a:r>
            <a:r>
              <a:rPr lang="en-US" dirty="0" err="1" smtClean="0"/>
              <a:t>two.years.ago</a:t>
            </a:r>
            <a:r>
              <a:rPr lang="en-US" dirty="0" smtClean="0"/>
              <a:t>	arrive-GE	Beijing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‘It was two years ago that I arrived at Beijing.’ (Wu (2005:279))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282684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It could be dialectal interference with </a:t>
            </a:r>
            <a:r>
              <a:rPr lang="en-US" i="1" dirty="0" smtClean="0"/>
              <a:t>de</a:t>
            </a:r>
            <a:r>
              <a:rPr lang="en-US" dirty="0" smtClean="0"/>
              <a:t> since in Xiang dialects to which Xinhua belongs, </a:t>
            </a:r>
            <a:r>
              <a:rPr lang="en-US" i="1" dirty="0" smtClean="0"/>
              <a:t>de</a:t>
            </a:r>
            <a:r>
              <a:rPr lang="en-US" dirty="0" smtClean="0"/>
              <a:t> and </a:t>
            </a:r>
            <a:r>
              <a:rPr lang="en-US" i="1" dirty="0" err="1" smtClean="0"/>
              <a:t>ge</a:t>
            </a:r>
            <a:r>
              <a:rPr lang="en-US" dirty="0" smtClean="0"/>
              <a:t> are used almost interchangeably in many cognate constructions (Wu (2005:276ff))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409094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Alternatively, one could entertain the possibility that </a:t>
            </a:r>
            <a:r>
              <a:rPr lang="en-US" i="1" dirty="0" err="1" smtClean="0"/>
              <a:t>ge</a:t>
            </a:r>
            <a:r>
              <a:rPr lang="en-US" dirty="0" smtClean="0"/>
              <a:t> can be reanalyzed as a verbal suffix when its definiteness is undermined. 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4872287"/>
            <a:ext cx="1135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dirty="0" smtClean="0"/>
              <a:t>卻</a:t>
            </a:r>
            <a:r>
              <a:rPr lang="en-US" altLang="zh-CN" dirty="0" smtClean="0"/>
              <a:t>	</a:t>
            </a:r>
            <a:r>
              <a:rPr lang="zh-CN" altLang="en-US" dirty="0" smtClean="0"/>
              <a:t>是</a:t>
            </a:r>
            <a:r>
              <a:rPr lang="en-US" altLang="zh-CN" dirty="0" smtClean="0"/>
              <a:t>	</a:t>
            </a:r>
            <a:r>
              <a:rPr lang="zh-CN" altLang="en-US" dirty="0" smtClean="0"/>
              <a:t>聖人</a:t>
            </a:r>
            <a:r>
              <a:rPr lang="en-US" altLang="zh-CN" dirty="0" smtClean="0"/>
              <a:t>	</a:t>
            </a:r>
            <a:r>
              <a:rPr lang="zh-CN" altLang="en-US" dirty="0" smtClean="0"/>
              <a:t>説</a:t>
            </a:r>
            <a:r>
              <a:rPr lang="en-US" altLang="zh-CN" dirty="0" smtClean="0"/>
              <a:t>	</a:t>
            </a:r>
            <a:r>
              <a:rPr lang="zh-CN" altLang="en-US" dirty="0" smtClean="0"/>
              <a:t>個</a:t>
            </a:r>
            <a:r>
              <a:rPr lang="en-US" altLang="zh-CN" dirty="0" smtClean="0"/>
              <a:t>	</a:t>
            </a:r>
            <a:r>
              <a:rPr lang="zh-CN" altLang="en-US" dirty="0" smtClean="0"/>
              <a:t>影子</a:t>
            </a:r>
            <a:endParaRPr lang="en-US" altLang="zh-CN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But	COP	saint	say	GE	shadow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‘But it was the shadow mentioned by saints’ &gt; ‘but it was saints who mentioned shadow’ (definiteness of </a:t>
            </a:r>
            <a:r>
              <a:rPr lang="en-US" i="1" dirty="0" err="1" smtClean="0"/>
              <a:t>ge</a:t>
            </a:r>
            <a:r>
              <a:rPr lang="en-US" dirty="0" smtClean="0"/>
              <a:t> very weak here)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71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761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 would like to place special thanks to the University of York for funding and supporting my </a:t>
            </a:r>
            <a:r>
              <a:rPr lang="en-US" dirty="0" smtClean="0"/>
              <a:t>research, especially to my supervisors, </a:t>
            </a:r>
            <a:r>
              <a:rPr lang="en-US" dirty="0" err="1" smtClean="0"/>
              <a:t>Dr</a:t>
            </a:r>
            <a:r>
              <a:rPr lang="en-US" dirty="0" smtClean="0"/>
              <a:t> George </a:t>
            </a:r>
            <a:r>
              <a:rPr lang="en-US" dirty="0" err="1" smtClean="0"/>
              <a:t>Tsoulas</a:t>
            </a:r>
            <a:r>
              <a:rPr lang="en-US" dirty="0" smtClean="0"/>
              <a:t>, Professor Giuseppe </a:t>
            </a:r>
            <a:r>
              <a:rPr lang="en-US" dirty="0" err="1" smtClean="0"/>
              <a:t>Longobardi</a:t>
            </a:r>
            <a:r>
              <a:rPr lang="en-US" dirty="0" smtClean="0"/>
              <a:t> and </a:t>
            </a:r>
            <a:r>
              <a:rPr lang="en-US" altLang="zh-CN" dirty="0" smtClean="0"/>
              <a:t>Professor Peter Sells</a:t>
            </a:r>
            <a:r>
              <a:rPr lang="en-US" dirty="0" smtClean="0"/>
              <a:t>. </a:t>
            </a:r>
            <a:r>
              <a:rPr lang="en-US" dirty="0" smtClean="0"/>
              <a:t>Also, thanks to Professors Edith Aldridge, Alain </a:t>
            </a:r>
            <a:r>
              <a:rPr lang="en-US" dirty="0" err="1" smtClean="0"/>
              <a:t>Peyraube</a:t>
            </a:r>
            <a:r>
              <a:rPr lang="en-US" dirty="0" smtClean="0"/>
              <a:t>, Walter </a:t>
            </a:r>
            <a:r>
              <a:rPr lang="en-US" dirty="0" err="1" smtClean="0"/>
              <a:t>Bisang</a:t>
            </a:r>
            <a:r>
              <a:rPr lang="en-US" dirty="0" smtClean="0"/>
              <a:t>, Feng Sheng-Li and Stephen Matthews for providing me their expert opinion and advice on historical Chinese. </a:t>
            </a:r>
            <a:r>
              <a:rPr lang="zh-CN" altLang="en-US" dirty="0" smtClean="0"/>
              <a:t>錯誤自負</a:t>
            </a:r>
            <a:r>
              <a:rPr lang="en-US" altLang="zh-CN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780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Introduction: bio, bits and pieces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6357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Keith Tse (2014-2017): Master’s by Research (</a:t>
            </a:r>
            <a:r>
              <a:rPr lang="en-US" dirty="0" err="1" smtClean="0"/>
              <a:t>MRes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23082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 err="1" smtClean="0"/>
              <a:t>Grammaticalization</a:t>
            </a:r>
            <a:r>
              <a:rPr lang="en-US" i="1" dirty="0" smtClean="0"/>
              <a:t> and ‘lateral’ </a:t>
            </a:r>
            <a:r>
              <a:rPr lang="en-US" i="1" dirty="0" err="1" smtClean="0"/>
              <a:t>grammaticalization</a:t>
            </a:r>
            <a:r>
              <a:rPr lang="en-US" i="1" dirty="0" smtClean="0"/>
              <a:t>: new perspectives on linguistic interfaces and functional categories </a:t>
            </a:r>
            <a:r>
              <a:rPr lang="en-US" dirty="0" smtClean="0"/>
              <a:t>(White Rose depository: http://etheses.whiterose.ac.uk/15691/)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200" y="3575606"/>
            <a:ext cx="10515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‘Lateral’ </a:t>
            </a:r>
            <a:r>
              <a:rPr lang="en-US" sz="2800" dirty="0" err="1" smtClean="0"/>
              <a:t>grammaticalization</a:t>
            </a:r>
            <a:r>
              <a:rPr lang="en-US" sz="2800" dirty="0" smtClean="0"/>
              <a:t> (Simpson and Wu (S&amp;W) (2002))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838200" y="4105732"/>
            <a:ext cx="10515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Chinese cleft constructions (</a:t>
            </a:r>
            <a:r>
              <a:rPr lang="en-US" sz="2800" i="1" dirty="0" err="1" smtClean="0"/>
              <a:t>shi</a:t>
            </a:r>
            <a:r>
              <a:rPr lang="en-US" sz="2800" i="1" dirty="0" smtClean="0"/>
              <a:t>-de</a:t>
            </a:r>
            <a:r>
              <a:rPr lang="en-US" sz="2800" dirty="0" smtClean="0"/>
              <a:t>): </a:t>
            </a:r>
            <a:r>
              <a:rPr lang="en-US" sz="2800" i="1" dirty="0" smtClean="0"/>
              <a:t>de</a:t>
            </a:r>
            <a:r>
              <a:rPr lang="en-US" sz="2800" dirty="0" smtClean="0"/>
              <a:t> is reanalyzed ‘laterally’ from the nominal to the clausal domain (Minimalist/cartographic/functional categories on the nominal and clausal spines (Cinque, </a:t>
            </a:r>
            <a:r>
              <a:rPr lang="en-US" sz="2800" dirty="0" err="1" smtClean="0"/>
              <a:t>Rizzi</a:t>
            </a:r>
            <a:r>
              <a:rPr lang="en-US" sz="2800" dirty="0" smtClean="0"/>
              <a:t>, Abney))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4688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Reconciling formal syntax and sociolinguistics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3181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Formal (Minimalism/</a:t>
            </a:r>
            <a:r>
              <a:rPr lang="en-US" dirty="0" err="1" smtClean="0"/>
              <a:t>Chomskyan</a:t>
            </a:r>
            <a:r>
              <a:rPr lang="en-US" dirty="0" smtClean="0"/>
              <a:t>) syntax : sociolinguistics (</a:t>
            </a:r>
            <a:r>
              <a:rPr lang="en-US" dirty="0" err="1" smtClean="0"/>
              <a:t>Labov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300" y="2371725"/>
            <a:ext cx="2095500" cy="2800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081" y="2371725"/>
            <a:ext cx="1907019" cy="28003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33978" y="3587234"/>
            <a:ext cx="1733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Friends or foes?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6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Linguistics Society of America Summer Institute 2013 (University of Michigan, Ann Arbor)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140811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‘Sentences and the Social: Representing Syntactic Variation’ </a:t>
            </a:r>
          </a:p>
          <a:p>
            <a:pPr marL="0" indent="0">
              <a:buNone/>
            </a:pPr>
            <a:r>
              <a:rPr lang="en-US" dirty="0" smtClean="0"/>
              <a:t>(Professor Julie Boland (</a:t>
            </a:r>
            <a:r>
              <a:rPr lang="en-US" dirty="0" err="1" smtClean="0"/>
              <a:t>UMich</a:t>
            </a:r>
            <a:r>
              <a:rPr lang="en-US" dirty="0" smtClean="0"/>
              <a:t>) and </a:t>
            </a:r>
            <a:r>
              <a:rPr lang="en-US" dirty="0" err="1" smtClean="0"/>
              <a:t>Dr</a:t>
            </a:r>
            <a:r>
              <a:rPr lang="en-US" dirty="0" smtClean="0"/>
              <a:t> Lauren Squires (Ohio State University)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982192"/>
            <a:ext cx="5118099" cy="36783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100" y="2982192"/>
            <a:ext cx="2241550" cy="36783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10"/>
          <a:stretch/>
        </p:blipFill>
        <p:spPr>
          <a:xfrm>
            <a:off x="7359649" y="2982192"/>
            <a:ext cx="2668385" cy="36783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035" y="2982192"/>
            <a:ext cx="2163965" cy="367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48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 </a:t>
            </a:r>
            <a:r>
              <a:rPr lang="en-US" dirty="0" err="1" smtClean="0"/>
              <a:t>variationist</a:t>
            </a:r>
            <a:r>
              <a:rPr lang="en-US" dirty="0"/>
              <a:t> </a:t>
            </a:r>
            <a:r>
              <a:rPr lang="en-US" dirty="0" smtClean="0"/>
              <a:t>linguistics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27019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Roberts (2010): ‘lexical splits’ in </a:t>
            </a:r>
            <a:r>
              <a:rPr lang="en-US" dirty="0" err="1" smtClean="0"/>
              <a:t>grammaticalization</a:t>
            </a:r>
            <a:r>
              <a:rPr lang="en-US" dirty="0" smtClean="0"/>
              <a:t> (lexical &gt; functional &gt; more functional) where old and new forms co-exist synchronically (</a:t>
            </a:r>
            <a:r>
              <a:rPr lang="en-US" dirty="0" err="1" smtClean="0"/>
              <a:t>cf</a:t>
            </a:r>
            <a:r>
              <a:rPr lang="en-US" dirty="0" smtClean="0"/>
              <a:t> </a:t>
            </a:r>
            <a:r>
              <a:rPr lang="en-US" dirty="0" err="1" smtClean="0"/>
              <a:t>microparameters</a:t>
            </a:r>
            <a:r>
              <a:rPr lang="en-US" dirty="0" smtClean="0"/>
              <a:t>/</a:t>
            </a:r>
            <a:r>
              <a:rPr lang="en-US" dirty="0" err="1" smtClean="0"/>
              <a:t>nanoparameters</a:t>
            </a:r>
            <a:r>
              <a:rPr lang="en-US" dirty="0" smtClean="0"/>
              <a:t> (lexical))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400129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Language Variation and Change (LVC) (new vs old linguistic forms) modelled within formal (micro-)parametric syntax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Kroch (1989): (following Bailey) S-curve where old and new linguistic forms co-exist through time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502999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Language Actuation (</a:t>
            </a:r>
            <a:r>
              <a:rPr lang="en-US" dirty="0" err="1" smtClean="0"/>
              <a:t>Weinreich</a:t>
            </a:r>
            <a:r>
              <a:rPr lang="en-US" dirty="0" smtClean="0"/>
              <a:t>, </a:t>
            </a:r>
            <a:r>
              <a:rPr lang="en-US" dirty="0" err="1" smtClean="0"/>
              <a:t>Labov</a:t>
            </a:r>
            <a:r>
              <a:rPr lang="en-US" dirty="0" smtClean="0"/>
              <a:t>, Herzog): probabilistic rather than deterministic (contra Strong Minimalist Thesis (SMT) which states that language acquisition is formally deterministic (‘simplicity’)?)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14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Chinese cleft (</a:t>
            </a:r>
            <a:r>
              <a:rPr lang="en-US" altLang="zh-HK" i="1" dirty="0" err="1" smtClean="0"/>
              <a:t>shi</a:t>
            </a:r>
            <a:r>
              <a:rPr lang="en-US" altLang="zh-HK" i="1" dirty="0" smtClean="0"/>
              <a:t>-de </a:t>
            </a:r>
            <a:r>
              <a:rPr lang="zh-CN" altLang="en-US" dirty="0" smtClean="0"/>
              <a:t>是</a:t>
            </a:r>
            <a:r>
              <a:rPr lang="en-US" altLang="zh-CN" dirty="0" smtClean="0"/>
              <a:t>…</a:t>
            </a:r>
            <a:r>
              <a:rPr lang="zh-CN" altLang="en-US" dirty="0" smtClean="0"/>
              <a:t>的</a:t>
            </a:r>
            <a:r>
              <a:rPr lang="en-US" altLang="zh-HK" dirty="0" smtClean="0"/>
              <a:t>) </a:t>
            </a:r>
            <a:r>
              <a:rPr lang="en-US" altLang="zh-HK" dirty="0"/>
              <a:t>constructions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0342"/>
            <a:ext cx="10515600" cy="580691"/>
          </a:xfrm>
        </p:spPr>
        <p:txBody>
          <a:bodyPr/>
          <a:lstStyle/>
          <a:p>
            <a:pPr marL="0" indent="0">
              <a:buNone/>
            </a:pPr>
            <a:r>
              <a:rPr lang="en-US" altLang="zh-HK" dirty="0"/>
              <a:t>Chinese cleft constructions (copula </a:t>
            </a:r>
            <a:r>
              <a:rPr lang="en-US" altLang="zh-HK" i="1" dirty="0" err="1"/>
              <a:t>shi</a:t>
            </a:r>
            <a:r>
              <a:rPr lang="en-US" altLang="zh-HK" i="1" dirty="0"/>
              <a:t> </a:t>
            </a:r>
            <a:r>
              <a:rPr lang="en-US" altLang="zh-HK" dirty="0"/>
              <a:t>+ </a:t>
            </a:r>
            <a:r>
              <a:rPr lang="en-US" altLang="zh-HK" dirty="0" err="1"/>
              <a:t>adnominaliser</a:t>
            </a:r>
            <a:r>
              <a:rPr lang="en-US" altLang="zh-HK" dirty="0"/>
              <a:t> </a:t>
            </a:r>
            <a:r>
              <a:rPr lang="en-US" altLang="zh-HK" i="1" dirty="0"/>
              <a:t>de</a:t>
            </a:r>
            <a:r>
              <a:rPr lang="en-US" altLang="zh-HK" dirty="0" smtClean="0"/>
              <a:t>) (Mandarin)</a:t>
            </a:r>
            <a:endParaRPr lang="zh-HK" alt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1903329"/>
            <a:ext cx="11353800" cy="1077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HK" dirty="0"/>
              <a:t>Subject	</a:t>
            </a:r>
            <a:r>
              <a:rPr lang="en-US" altLang="zh-HK" i="1" dirty="0" err="1"/>
              <a:t>shi</a:t>
            </a:r>
            <a:r>
              <a:rPr lang="en-US" altLang="zh-HK" i="1" dirty="0"/>
              <a:t> 	</a:t>
            </a:r>
            <a:r>
              <a:rPr lang="en-US" altLang="zh-HK" dirty="0"/>
              <a:t>cleft-focus (adjacent) 	cleft-presupposition	</a:t>
            </a:r>
            <a:r>
              <a:rPr lang="en-US" altLang="zh-HK" i="1" dirty="0"/>
              <a:t>de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HK" dirty="0" smtClean="0"/>
              <a:t>(Lee (2005), Paul </a:t>
            </a:r>
            <a:r>
              <a:rPr lang="en-US" altLang="zh-HK" dirty="0"/>
              <a:t>and Whitman (2008), Hole (2011))</a:t>
            </a:r>
            <a:endParaRPr lang="zh-HK" alt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2844062"/>
            <a:ext cx="10515600" cy="1077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HK" i="1" dirty="0"/>
              <a:t>De</a:t>
            </a:r>
            <a:r>
              <a:rPr lang="en-US" altLang="zh-HK" dirty="0"/>
              <a:t>- </a:t>
            </a:r>
            <a:r>
              <a:rPr lang="en-US" altLang="zh-HK" dirty="0" err="1"/>
              <a:t>VOde</a:t>
            </a:r>
            <a:r>
              <a:rPr lang="en-US" altLang="zh-HK" dirty="0"/>
              <a:t>/</a:t>
            </a:r>
            <a:r>
              <a:rPr lang="en-US" altLang="zh-HK" dirty="0" err="1"/>
              <a:t>VdeO</a:t>
            </a:r>
            <a:r>
              <a:rPr lang="en-US" altLang="zh-HK" dirty="0"/>
              <a:t> </a:t>
            </a:r>
            <a:r>
              <a:rPr lang="en-US" altLang="zh-HK" dirty="0" smtClean="0"/>
              <a:t>(northern dialects of Mandarin) </a:t>
            </a:r>
            <a:r>
              <a:rPr lang="en-US" altLang="zh-HK" dirty="0"/>
              <a:t>(</a:t>
            </a:r>
            <a:r>
              <a:rPr lang="en-US" altLang="zh-HK" dirty="0" smtClean="0"/>
              <a:t>S&amp;W </a:t>
            </a:r>
            <a:r>
              <a:rPr lang="en-US" altLang="zh-HK" dirty="0"/>
              <a:t>(2002))</a:t>
            </a:r>
            <a:endParaRPr lang="zh-HK" altLang="en-US" i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328112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HK" dirty="0"/>
              <a:t>Wo	</a:t>
            </a:r>
            <a:r>
              <a:rPr lang="en-US" altLang="zh-HK" dirty="0" err="1"/>
              <a:t>shi</a:t>
            </a:r>
            <a:r>
              <a:rPr lang="en-US" altLang="zh-HK" dirty="0"/>
              <a:t>	</a:t>
            </a:r>
            <a:r>
              <a:rPr lang="en-US" altLang="zh-HK" dirty="0" err="1"/>
              <a:t>zuotian</a:t>
            </a:r>
            <a:r>
              <a:rPr lang="en-US" altLang="zh-HK" dirty="0"/>
              <a:t>	</a:t>
            </a:r>
            <a:r>
              <a:rPr lang="en-US" altLang="zh-HK" dirty="0" err="1"/>
              <a:t>mai</a:t>
            </a:r>
            <a:r>
              <a:rPr lang="en-US" altLang="zh-HK" dirty="0"/>
              <a:t>	</a:t>
            </a:r>
            <a:r>
              <a:rPr lang="en-US" altLang="zh-HK" dirty="0" err="1"/>
              <a:t>piao</a:t>
            </a:r>
            <a:r>
              <a:rPr lang="en-US" altLang="zh-HK" dirty="0"/>
              <a:t>	de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HK" dirty="0"/>
              <a:t>I	SHI	yesterday 	buy	ticket	DE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dirty="0"/>
              <a:t>‘It was yesterday that I bought the ticket.’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HK" dirty="0"/>
              <a:t>Wo	</a:t>
            </a:r>
            <a:r>
              <a:rPr lang="en-US" altLang="zh-HK" dirty="0" err="1"/>
              <a:t>shi</a:t>
            </a:r>
            <a:r>
              <a:rPr lang="en-US" altLang="zh-HK" dirty="0"/>
              <a:t>	</a:t>
            </a:r>
            <a:r>
              <a:rPr lang="en-US" altLang="zh-HK" dirty="0" err="1"/>
              <a:t>zuotian</a:t>
            </a:r>
            <a:r>
              <a:rPr lang="en-US" altLang="zh-HK" dirty="0"/>
              <a:t>	</a:t>
            </a:r>
            <a:r>
              <a:rPr lang="en-US" altLang="zh-HK" dirty="0" err="1"/>
              <a:t>mai</a:t>
            </a:r>
            <a:r>
              <a:rPr lang="en-US" altLang="zh-HK" dirty="0"/>
              <a:t>	de	</a:t>
            </a:r>
            <a:r>
              <a:rPr lang="en-US" altLang="zh-HK" dirty="0" err="1"/>
              <a:t>piao</a:t>
            </a:r>
            <a:endParaRPr lang="en-US" altLang="zh-HK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HK" dirty="0"/>
              <a:t>I	SHI	yesterday	buy	DE	ticket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HK" dirty="0"/>
              <a:t>‘It was yesterday that I bought the ticket.’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HK" dirty="0"/>
              <a:t>(Simpson and Wu (S&amp;W) (2002:169))</a:t>
            </a:r>
            <a:endParaRPr lang="zh-HK" alt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096760" y="3420459"/>
            <a:ext cx="5095240" cy="3437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HK" dirty="0"/>
              <a:t>*</a:t>
            </a:r>
            <a:r>
              <a:rPr lang="en-US" altLang="zh-HK" dirty="0" err="1"/>
              <a:t>VgeO</a:t>
            </a:r>
            <a:r>
              <a:rPr lang="en-US" altLang="zh-HK" dirty="0"/>
              <a:t> (southern </a:t>
            </a:r>
            <a:r>
              <a:rPr lang="en-US" altLang="zh-HK" dirty="0" smtClean="0"/>
              <a:t>dialects have </a:t>
            </a:r>
            <a:r>
              <a:rPr lang="en-US" altLang="zh-HK" i="1" dirty="0" err="1" smtClean="0"/>
              <a:t>ge</a:t>
            </a:r>
            <a:r>
              <a:rPr lang="en-US" altLang="zh-HK" dirty="0" smtClean="0"/>
              <a:t>)</a:t>
            </a:r>
            <a:endParaRPr lang="en-US" altLang="zh-HK" dirty="0"/>
          </a:p>
          <a:p>
            <a:pPr marL="0" indent="0">
              <a:buNone/>
            </a:pPr>
            <a:r>
              <a:rPr lang="en-US" altLang="zh-HK" sz="2000" dirty="0"/>
              <a:t>*</a:t>
            </a:r>
            <a:r>
              <a:rPr lang="en-US" altLang="zh-HK" sz="2000" dirty="0" err="1"/>
              <a:t>zoengsaam</a:t>
            </a:r>
            <a:r>
              <a:rPr lang="en-US" altLang="zh-HK" sz="2000" dirty="0"/>
              <a:t>	</a:t>
            </a:r>
            <a:r>
              <a:rPr lang="en-US" altLang="zh-HK" sz="2000" dirty="0" err="1"/>
              <a:t>hai</a:t>
            </a:r>
            <a:r>
              <a:rPr lang="en-US" altLang="zh-HK" sz="2000" dirty="0"/>
              <a:t> 	</a:t>
            </a:r>
            <a:r>
              <a:rPr lang="en-US" altLang="zh-HK" sz="2000" dirty="0" err="1"/>
              <a:t>kamjat</a:t>
            </a:r>
            <a:endParaRPr lang="en-US" altLang="zh-HK" sz="2000" dirty="0"/>
          </a:p>
          <a:p>
            <a:pPr marL="0" indent="0">
              <a:buNone/>
            </a:pPr>
            <a:r>
              <a:rPr lang="en-US" altLang="zh-HK" sz="2000" dirty="0"/>
              <a:t>Name		COP	yesterday</a:t>
            </a:r>
          </a:p>
          <a:p>
            <a:pPr marL="0" indent="0">
              <a:buNone/>
            </a:pPr>
            <a:r>
              <a:rPr lang="en-US" altLang="zh-HK" sz="2000" dirty="0" err="1"/>
              <a:t>daa</a:t>
            </a:r>
            <a:r>
              <a:rPr lang="en-US" altLang="zh-HK" sz="2000" dirty="0"/>
              <a:t> 	</a:t>
            </a:r>
            <a:r>
              <a:rPr lang="en-US" altLang="zh-HK" sz="2000" dirty="0" err="1"/>
              <a:t>ge</a:t>
            </a:r>
            <a:r>
              <a:rPr lang="en-US" altLang="zh-HK" sz="2000" dirty="0"/>
              <a:t> 	</a:t>
            </a:r>
            <a:r>
              <a:rPr lang="en-US" altLang="zh-HK" sz="2000" dirty="0" err="1"/>
              <a:t>dinbo</a:t>
            </a:r>
            <a:endParaRPr lang="en-US" altLang="zh-HK" sz="2000" dirty="0"/>
          </a:p>
          <a:p>
            <a:pPr marL="0" indent="0">
              <a:buNone/>
            </a:pPr>
            <a:r>
              <a:rPr lang="en-US" altLang="zh-HK" sz="2000" dirty="0"/>
              <a:t>Send	GE	telegram</a:t>
            </a:r>
          </a:p>
          <a:p>
            <a:pPr marL="0" indent="0">
              <a:buNone/>
            </a:pPr>
            <a:r>
              <a:rPr lang="en-US" altLang="zh-HK" sz="2000" dirty="0"/>
              <a:t>‘It was yesterday that </a:t>
            </a:r>
            <a:r>
              <a:rPr lang="en-US" altLang="zh-HK" sz="2000" dirty="0" err="1"/>
              <a:t>Zoengsaam</a:t>
            </a:r>
            <a:r>
              <a:rPr lang="en-US" altLang="zh-HK" sz="2000" dirty="0"/>
              <a:t> </a:t>
            </a:r>
          </a:p>
          <a:p>
            <a:pPr marL="0" indent="0">
              <a:buNone/>
            </a:pPr>
            <a:r>
              <a:rPr lang="en-US" altLang="zh-HK" sz="2000" dirty="0"/>
              <a:t>sent the telegram.’ </a:t>
            </a:r>
            <a:r>
              <a:rPr lang="en-US" altLang="zh-HK" sz="2000" dirty="0" smtClean="0"/>
              <a:t>(Cantonese, Lee </a:t>
            </a:r>
            <a:r>
              <a:rPr lang="en-US" altLang="zh-HK" sz="2000" dirty="0"/>
              <a:t>and </a:t>
            </a:r>
            <a:r>
              <a:rPr lang="en-US" altLang="zh-HK" sz="2000" dirty="0" err="1"/>
              <a:t>Yiu</a:t>
            </a:r>
            <a:r>
              <a:rPr lang="en-US" altLang="zh-HK" sz="2000" dirty="0"/>
              <a:t> </a:t>
            </a:r>
            <a:r>
              <a:rPr lang="en-US" altLang="zh-HK" sz="2000" dirty="0" smtClean="0"/>
              <a:t>			(</a:t>
            </a:r>
            <a:r>
              <a:rPr lang="en-US" altLang="zh-HK" sz="2000" dirty="0"/>
              <a:t>1998</a:t>
            </a:r>
            <a:r>
              <a:rPr lang="en-US" altLang="zh-TW" sz="2000" dirty="0"/>
              <a:t>:11), </a:t>
            </a:r>
            <a:r>
              <a:rPr lang="en-US" altLang="zh-TW" sz="2000" dirty="0" err="1" smtClean="0"/>
              <a:t>cf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Tang (2011))</a:t>
            </a:r>
            <a:endParaRPr lang="zh-HK" altLang="en-US" sz="2000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zh-HK" dirty="0"/>
          </a:p>
          <a:p>
            <a:pPr marL="0" indent="0">
              <a:buFont typeface="Arial" panose="020B0604020202020204" pitchFamily="34" charset="0"/>
              <a:buNone/>
            </a:pPr>
            <a:endParaRPr lang="zh-HK" alt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1025" y="5220928"/>
            <a:ext cx="854528" cy="112068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HK" sz="1800" dirty="0" smtClean="0"/>
              <a:t>(</a:t>
            </a:r>
            <a:r>
              <a:rPr lang="en-US" altLang="zh-HK" sz="1800" dirty="0" err="1" smtClean="0"/>
              <a:t>VdeO</a:t>
            </a:r>
            <a:r>
              <a:rPr lang="en-US" altLang="zh-HK" sz="1800" dirty="0" smtClean="0"/>
              <a:t>) northern variant (unknown to me, a southerner)</a:t>
            </a:r>
            <a:endParaRPr lang="zh-HK" altLang="en-US" sz="18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8377" y="5050971"/>
            <a:ext cx="75982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06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altLang="zh-HK" dirty="0"/>
              <a:t>Chinese </a:t>
            </a:r>
            <a:r>
              <a:rPr lang="en-US" altLang="zh-HK" dirty="0" smtClean="0"/>
              <a:t>dialectal cleft (COP + SFP) constructions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9357"/>
            <a:ext cx="10515600" cy="580691"/>
          </a:xfrm>
        </p:spPr>
        <p:txBody>
          <a:bodyPr/>
          <a:lstStyle/>
          <a:p>
            <a:pPr marL="0" indent="0">
              <a:buNone/>
            </a:pPr>
            <a:r>
              <a:rPr lang="en-US" altLang="zh-HK" dirty="0"/>
              <a:t>Chinese cleft constructions (copula </a:t>
            </a:r>
            <a:r>
              <a:rPr lang="en-US" altLang="zh-HK" i="1" dirty="0" smtClean="0"/>
              <a:t> </a:t>
            </a:r>
            <a:r>
              <a:rPr lang="en-US" altLang="zh-HK" dirty="0"/>
              <a:t>+ </a:t>
            </a:r>
            <a:r>
              <a:rPr lang="en-US" altLang="zh-HK" dirty="0" smtClean="0"/>
              <a:t>clausal particle (SFP) </a:t>
            </a:r>
            <a:r>
              <a:rPr lang="en-US" altLang="zh-HK" i="1" dirty="0" smtClean="0"/>
              <a:t>de/</a:t>
            </a:r>
            <a:r>
              <a:rPr lang="en-US" altLang="zh-HK" i="1" dirty="0" err="1" smtClean="0"/>
              <a:t>ge</a:t>
            </a:r>
            <a:r>
              <a:rPr lang="en-US" altLang="zh-HK" dirty="0" smtClean="0"/>
              <a:t>) </a:t>
            </a:r>
            <a:endParaRPr lang="zh-HK" altLang="en-US" dirty="0"/>
          </a:p>
        </p:txBody>
      </p:sp>
      <p:sp>
        <p:nvSpPr>
          <p:cNvPr id="10" name="矩形 4"/>
          <p:cNvSpPr/>
          <p:nvPr/>
        </p:nvSpPr>
        <p:spPr>
          <a:xfrm>
            <a:off x="838200" y="1610359"/>
            <a:ext cx="11353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Cross-linguistically </a:t>
            </a:r>
            <a:r>
              <a:rPr lang="en-US" sz="2800" dirty="0"/>
              <a:t>cleft constructions are </a:t>
            </a:r>
            <a:r>
              <a:rPr lang="en-US" sz="2800" dirty="0" smtClean="0"/>
              <a:t>very often </a:t>
            </a:r>
            <a:r>
              <a:rPr lang="en-US" sz="2800" dirty="0"/>
              <a:t>formed with the copula assigning focus to </a:t>
            </a:r>
            <a:r>
              <a:rPr lang="en-US" sz="2800" dirty="0" smtClean="0"/>
              <a:t>the adjacent element in its </a:t>
            </a:r>
            <a:r>
              <a:rPr lang="en-US" sz="2800" dirty="0"/>
              <a:t>relative clause complement (</a:t>
            </a:r>
            <a:r>
              <a:rPr lang="en-US" sz="2800" dirty="0" err="1"/>
              <a:t>cf</a:t>
            </a:r>
            <a:r>
              <a:rPr lang="en-US" sz="2800" dirty="0"/>
              <a:t> </a:t>
            </a:r>
            <a:r>
              <a:rPr lang="en-US" sz="2800" i="1" dirty="0"/>
              <a:t>it-</a:t>
            </a:r>
            <a:r>
              <a:rPr lang="en-US" sz="2800" dirty="0"/>
              <a:t>clefts). </a:t>
            </a:r>
            <a:endParaRPr lang="en-GB" sz="2800" dirty="0"/>
          </a:p>
        </p:txBody>
      </p:sp>
      <p:sp>
        <p:nvSpPr>
          <p:cNvPr id="11" name="矩形 4"/>
          <p:cNvSpPr/>
          <p:nvPr/>
        </p:nvSpPr>
        <p:spPr>
          <a:xfrm>
            <a:off x="839470" y="2979405"/>
            <a:ext cx="116382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1" dirty="0"/>
              <a:t>Shi-de</a:t>
            </a:r>
            <a:r>
              <a:rPr lang="en-GB" sz="2800" dirty="0"/>
              <a:t>: </a:t>
            </a:r>
          </a:p>
          <a:p>
            <a:r>
              <a:rPr lang="en-GB" sz="2800" dirty="0"/>
              <a:t>Wo	</a:t>
            </a:r>
            <a:r>
              <a:rPr lang="en-GB" sz="2800" dirty="0" err="1"/>
              <a:t>shi</a:t>
            </a:r>
            <a:r>
              <a:rPr lang="en-GB" sz="2800" dirty="0"/>
              <a:t>	</a:t>
            </a:r>
            <a:r>
              <a:rPr lang="en-GB" sz="2800" dirty="0" smtClean="0"/>
              <a:t>ZUOTIAN</a:t>
            </a:r>
            <a:r>
              <a:rPr lang="en-GB" sz="2800" dirty="0"/>
              <a:t>	</a:t>
            </a:r>
            <a:r>
              <a:rPr lang="en-GB" sz="2800" dirty="0" err="1"/>
              <a:t>mai</a:t>
            </a:r>
            <a:r>
              <a:rPr lang="en-GB" sz="2800" dirty="0"/>
              <a:t>	</a:t>
            </a:r>
            <a:r>
              <a:rPr lang="en-GB" sz="2800" dirty="0" err="1"/>
              <a:t>piao</a:t>
            </a:r>
            <a:r>
              <a:rPr lang="en-GB" sz="2800" dirty="0"/>
              <a:t>	de </a:t>
            </a:r>
          </a:p>
          <a:p>
            <a:r>
              <a:rPr lang="en-GB" sz="2800" dirty="0"/>
              <a:t>SUBJ	COP	cleft-focus	cleft-presupposition (Hole and Zimmermann (2013</a:t>
            </a:r>
            <a:r>
              <a:rPr lang="en-US" altLang="zh-TW" sz="2800" dirty="0"/>
              <a:t>:306)</a:t>
            </a:r>
            <a:r>
              <a:rPr lang="en-GB" sz="2800" dirty="0"/>
              <a:t>)</a:t>
            </a:r>
          </a:p>
        </p:txBody>
      </p:sp>
      <p:sp>
        <p:nvSpPr>
          <p:cNvPr id="12" name="矩形 4"/>
          <p:cNvSpPr/>
          <p:nvPr/>
        </p:nvSpPr>
        <p:spPr>
          <a:xfrm>
            <a:off x="838200" y="4753306"/>
            <a:ext cx="11353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1" dirty="0"/>
              <a:t>It-</a:t>
            </a:r>
            <a:r>
              <a:rPr lang="en-GB" sz="2800" dirty="0"/>
              <a:t>cleft: </a:t>
            </a:r>
          </a:p>
          <a:p>
            <a:r>
              <a:rPr lang="en-GB" sz="2800" dirty="0"/>
              <a:t>It	was	CLINTON	who won. </a:t>
            </a:r>
          </a:p>
          <a:p>
            <a:r>
              <a:rPr lang="en-GB" sz="2800" dirty="0"/>
              <a:t>PRO	COP	cleft-focus	cleft-presupposition (</a:t>
            </a:r>
            <a:r>
              <a:rPr lang="en-GB" sz="2800" dirty="0" err="1"/>
              <a:t>Hedberg</a:t>
            </a:r>
            <a:r>
              <a:rPr lang="en-GB" sz="2800" dirty="0"/>
              <a:t> (2000:891)</a:t>
            </a:r>
          </a:p>
        </p:txBody>
      </p:sp>
      <p:sp>
        <p:nvSpPr>
          <p:cNvPr id="13" name="矩形 4"/>
          <p:cNvSpPr/>
          <p:nvPr/>
        </p:nvSpPr>
        <p:spPr>
          <a:xfrm>
            <a:off x="838200" y="6126876"/>
            <a:ext cx="1135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/>
              <a:t>Cleft constructions are in essence copular (</a:t>
            </a:r>
            <a:r>
              <a:rPr lang="en-GB" sz="2800" dirty="0" err="1" smtClean="0"/>
              <a:t>Heycock</a:t>
            </a:r>
            <a:r>
              <a:rPr lang="en-GB" sz="2800" dirty="0"/>
              <a:t> </a:t>
            </a:r>
            <a:r>
              <a:rPr lang="en-GB" sz="2800" dirty="0" smtClean="0"/>
              <a:t>and Kroch (1994))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55607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Chinese </a:t>
            </a:r>
            <a:r>
              <a:rPr lang="en-US" altLang="zh-HK" dirty="0" smtClean="0"/>
              <a:t>dialectal cleft (COP + SFP) </a:t>
            </a:r>
            <a:r>
              <a:rPr lang="en-US" altLang="zh-HK" dirty="0" smtClean="0"/>
              <a:t>constructions (2)</a:t>
            </a:r>
            <a:endParaRPr lang="zh-HK" alt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2681694"/>
            <a:ext cx="11353800" cy="1077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HK" dirty="0" smtClean="0"/>
              <a:t>Null hypothesis: </a:t>
            </a:r>
            <a:r>
              <a:rPr lang="en-US" altLang="zh-HK" i="1" dirty="0" smtClean="0"/>
              <a:t>de/</a:t>
            </a:r>
            <a:r>
              <a:rPr lang="en-US" altLang="zh-HK" i="1" dirty="0" err="1" smtClean="0"/>
              <a:t>ge</a:t>
            </a:r>
            <a:r>
              <a:rPr lang="en-US" altLang="zh-HK" i="1" dirty="0" smtClean="0"/>
              <a:t> </a:t>
            </a:r>
            <a:r>
              <a:rPr lang="en-US" altLang="zh-HK" dirty="0" smtClean="0"/>
              <a:t>are categorically the same (</a:t>
            </a:r>
            <a:r>
              <a:rPr lang="en-US" altLang="zh-HK" dirty="0" err="1" smtClean="0"/>
              <a:t>adnominaliser</a:t>
            </a:r>
            <a:r>
              <a:rPr lang="en-US" altLang="zh-HK" dirty="0" smtClean="0"/>
              <a:t> (possessive))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HK" i="1" dirty="0"/>
              <a:t> </a:t>
            </a:r>
            <a:r>
              <a:rPr lang="en-US" altLang="zh-HK" i="1" dirty="0" smtClean="0"/>
              <a:t>                             </a:t>
            </a:r>
            <a:r>
              <a:rPr lang="en-US" altLang="zh-HK" dirty="0" smtClean="0"/>
              <a:t>Nominal &gt; clausal (‘lateral’ </a:t>
            </a:r>
            <a:r>
              <a:rPr lang="en-US" altLang="zh-HK" dirty="0" err="1" smtClean="0"/>
              <a:t>grammaticalization</a:t>
            </a:r>
            <a:r>
              <a:rPr lang="en-US" altLang="zh-HK" dirty="0" smtClean="0"/>
              <a:t> (S&amp;W (2002)) </a:t>
            </a:r>
            <a:endParaRPr lang="zh-HK" alt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2076755"/>
            <a:ext cx="10515600" cy="584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HK" i="1" dirty="0"/>
              <a:t>De</a:t>
            </a:r>
            <a:r>
              <a:rPr lang="en-US" altLang="zh-HK" dirty="0"/>
              <a:t>- </a:t>
            </a:r>
            <a:r>
              <a:rPr lang="en-US" altLang="zh-HK" dirty="0" err="1" smtClean="0"/>
              <a:t>VOde</a:t>
            </a:r>
            <a:r>
              <a:rPr lang="en-US" altLang="zh-HK" dirty="0" smtClean="0"/>
              <a:t>/</a:t>
            </a:r>
            <a:r>
              <a:rPr lang="en-US" altLang="zh-HK" dirty="0" err="1" smtClean="0"/>
              <a:t>VdeO</a:t>
            </a:r>
            <a:r>
              <a:rPr lang="en-US" altLang="zh-HK" dirty="0" smtClean="0"/>
              <a:t> </a:t>
            </a:r>
            <a:endParaRPr lang="zh-HK" altLang="en-US" b="1" i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3723192"/>
            <a:ext cx="11353800" cy="45160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HK" dirty="0" smtClean="0"/>
              <a:t>Argument: </a:t>
            </a:r>
            <a:r>
              <a:rPr lang="en-US" altLang="zh-HK" i="1" dirty="0" smtClean="0"/>
              <a:t>de/</a:t>
            </a:r>
            <a:r>
              <a:rPr lang="en-US" altLang="zh-HK" i="1" dirty="0" err="1" smtClean="0"/>
              <a:t>ge</a:t>
            </a:r>
            <a:r>
              <a:rPr lang="en-US" altLang="zh-HK" i="1" dirty="0" smtClean="0"/>
              <a:t> </a:t>
            </a:r>
            <a:r>
              <a:rPr lang="en-US" altLang="zh-HK" dirty="0" smtClean="0"/>
              <a:t>are </a:t>
            </a:r>
            <a:r>
              <a:rPr lang="en-US" altLang="zh-HK" dirty="0" smtClean="0"/>
              <a:t>different </a:t>
            </a:r>
            <a:r>
              <a:rPr lang="en-US" altLang="zh-HK" dirty="0" smtClean="0"/>
              <a:t>due to discrepancy between </a:t>
            </a:r>
            <a:r>
              <a:rPr lang="en-US" altLang="zh-HK" dirty="0" err="1" smtClean="0"/>
              <a:t>VdeO</a:t>
            </a:r>
            <a:r>
              <a:rPr lang="en-US" altLang="zh-HK" dirty="0"/>
              <a:t> </a:t>
            </a:r>
            <a:r>
              <a:rPr lang="en-US" altLang="zh-HK" dirty="0" smtClean="0"/>
              <a:t>and </a:t>
            </a:r>
            <a:r>
              <a:rPr lang="en-US" altLang="zh-HK" dirty="0" smtClean="0"/>
              <a:t>*</a:t>
            </a:r>
            <a:r>
              <a:rPr lang="en-US" altLang="zh-HK" dirty="0" err="1" smtClean="0"/>
              <a:t>VgeO</a:t>
            </a:r>
            <a:endParaRPr lang="zh-HK" alt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5009924"/>
            <a:ext cx="11353800" cy="3437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HK" i="1" dirty="0" smtClean="0"/>
              <a:t>De </a:t>
            </a:r>
            <a:r>
              <a:rPr lang="en-US" altLang="zh-HK" dirty="0" smtClean="0"/>
              <a:t>(</a:t>
            </a:r>
            <a:r>
              <a:rPr lang="zh-CN" altLang="en-US" dirty="0" smtClean="0"/>
              <a:t>的</a:t>
            </a:r>
            <a:r>
              <a:rPr lang="en-US" altLang="zh-CN" dirty="0" smtClean="0"/>
              <a:t>) &lt; Medieval Chinese </a:t>
            </a:r>
            <a:r>
              <a:rPr lang="zh-CN" altLang="en-US" dirty="0" smtClean="0"/>
              <a:t>底 </a:t>
            </a:r>
            <a:r>
              <a:rPr lang="en-US" altLang="zh-CN" dirty="0" smtClean="0"/>
              <a:t>‘bottom’ (&lt; Classical </a:t>
            </a:r>
            <a:r>
              <a:rPr lang="en-US" altLang="zh-CN" dirty="0" smtClean="0"/>
              <a:t>Chinese </a:t>
            </a:r>
            <a:r>
              <a:rPr lang="en-US" altLang="zh-CN" dirty="0" err="1" smtClean="0"/>
              <a:t>nominaliser</a:t>
            </a:r>
            <a:r>
              <a:rPr lang="en-US" altLang="zh-CN" dirty="0" smtClean="0"/>
              <a:t> </a:t>
            </a:r>
            <a:r>
              <a:rPr lang="zh-CN" altLang="en-US" dirty="0" smtClean="0"/>
              <a:t>者</a:t>
            </a:r>
            <a:r>
              <a:rPr lang="en-US" altLang="zh-CN" dirty="0" smtClean="0"/>
              <a:t>) (Lu (1943), Cao (1999), Liu (2008)) (n &gt; D) (Aldridge (2008), Yap (2010))</a:t>
            </a:r>
            <a:endParaRPr lang="zh-HK" altLang="en-US" i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5834799"/>
            <a:ext cx="11353800" cy="3437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HK" i="1" dirty="0" smtClean="0"/>
              <a:t>Ge </a:t>
            </a:r>
            <a:r>
              <a:rPr lang="en-US" altLang="zh-HK" dirty="0" smtClean="0"/>
              <a:t>(</a:t>
            </a:r>
            <a:r>
              <a:rPr lang="zh-CN" altLang="en-US" dirty="0"/>
              <a:t>嘅</a:t>
            </a:r>
            <a:r>
              <a:rPr lang="en-US" altLang="zh-CN" dirty="0" smtClean="0"/>
              <a:t>) </a:t>
            </a:r>
            <a:r>
              <a:rPr lang="en-US" altLang="zh-CN" dirty="0" smtClean="0"/>
              <a:t>&lt; Classifier </a:t>
            </a:r>
            <a:r>
              <a:rPr lang="zh-CN" altLang="en-US" dirty="0" smtClean="0"/>
              <a:t>個 </a:t>
            </a:r>
            <a:r>
              <a:rPr lang="en-US" altLang="zh-CN" dirty="0" smtClean="0"/>
              <a:t>(&lt;Classical Chinese </a:t>
            </a:r>
            <a:r>
              <a:rPr lang="zh-CN" altLang="en-US" dirty="0" smtClean="0"/>
              <a:t>棝</a:t>
            </a:r>
            <a:r>
              <a:rPr lang="en-US" altLang="zh-CN" dirty="0" smtClean="0"/>
              <a:t>/</a:t>
            </a:r>
            <a:r>
              <a:rPr lang="zh-CN" altLang="en-US" dirty="0" smtClean="0"/>
              <a:t>固 </a:t>
            </a:r>
            <a:r>
              <a:rPr lang="en-US" altLang="zh-CN" dirty="0" smtClean="0"/>
              <a:t>‘bamboo’) 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Bisang</a:t>
            </a:r>
            <a:r>
              <a:rPr lang="en-US" altLang="zh-CN" dirty="0" smtClean="0"/>
              <a:t> (2012), Cao (1999</a:t>
            </a:r>
            <a:r>
              <a:rPr lang="en-US" altLang="zh-CN" dirty="0" smtClean="0"/>
              <a:t>)) </a:t>
            </a:r>
            <a:r>
              <a:rPr lang="en-US" altLang="zh-HK" dirty="0" smtClean="0"/>
              <a:t>(</a:t>
            </a:r>
            <a:r>
              <a:rPr lang="en-US" altLang="zh-HK" dirty="0" smtClean="0"/>
              <a:t>CL &gt; D) </a:t>
            </a:r>
            <a:endParaRPr lang="zh-HK" alt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38200" y="4185049"/>
            <a:ext cx="11353800" cy="3437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HK" i="1" dirty="0" smtClean="0"/>
              <a:t>De</a:t>
            </a:r>
            <a:r>
              <a:rPr lang="en-US" altLang="zh-HK" dirty="0" smtClean="0"/>
              <a:t> (n) / </a:t>
            </a:r>
            <a:r>
              <a:rPr lang="en-US" altLang="zh-HK" i="1" dirty="0" err="1" smtClean="0"/>
              <a:t>ge</a:t>
            </a:r>
            <a:r>
              <a:rPr lang="en-US" altLang="zh-HK" dirty="0" smtClean="0"/>
              <a:t> (CL): different types of ‘lateral’ </a:t>
            </a:r>
            <a:r>
              <a:rPr lang="en-US" altLang="zh-HK" dirty="0" err="1" smtClean="0"/>
              <a:t>grammaticalization</a:t>
            </a:r>
            <a:r>
              <a:rPr lang="en-US" altLang="zh-HK" dirty="0" smtClean="0"/>
              <a:t> (nominal &gt; clausal </a:t>
            </a:r>
            <a:r>
              <a:rPr lang="en-US" altLang="zh-HK" dirty="0" smtClean="0"/>
              <a:t>where </a:t>
            </a:r>
            <a:r>
              <a:rPr lang="en-US" altLang="zh-HK" i="1" dirty="0" err="1" smtClean="0"/>
              <a:t>ge</a:t>
            </a:r>
            <a:r>
              <a:rPr lang="en-US" altLang="zh-HK" i="1" dirty="0" smtClean="0"/>
              <a:t>, </a:t>
            </a:r>
            <a:r>
              <a:rPr lang="en-US" altLang="zh-HK" dirty="0" smtClean="0"/>
              <a:t>in difference to </a:t>
            </a:r>
            <a:r>
              <a:rPr lang="en-US" altLang="zh-HK" i="1" dirty="0" smtClean="0"/>
              <a:t>de,  </a:t>
            </a:r>
            <a:r>
              <a:rPr lang="en-US" altLang="zh-HK" dirty="0" smtClean="0"/>
              <a:t>pre-empts </a:t>
            </a:r>
            <a:r>
              <a:rPr lang="en-US" altLang="zh-HK" b="1" dirty="0" smtClean="0"/>
              <a:t>*</a:t>
            </a:r>
            <a:r>
              <a:rPr lang="en-US" altLang="zh-HK" b="1" dirty="0" err="1" smtClean="0"/>
              <a:t>VgeO</a:t>
            </a:r>
            <a:endParaRPr lang="zh-HK" altLang="en-US" b="1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38200" y="1510800"/>
            <a:ext cx="11353800" cy="528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HK" dirty="0"/>
              <a:t>Subject	</a:t>
            </a:r>
            <a:r>
              <a:rPr lang="en-US" altLang="zh-HK" i="1" dirty="0" err="1"/>
              <a:t>shi</a:t>
            </a:r>
            <a:r>
              <a:rPr lang="en-US" altLang="zh-HK" i="1" dirty="0"/>
              <a:t> 	</a:t>
            </a:r>
            <a:r>
              <a:rPr lang="en-US" altLang="zh-HK" dirty="0" smtClean="0"/>
              <a:t>focus </a:t>
            </a:r>
            <a:r>
              <a:rPr lang="en-US" altLang="zh-HK" dirty="0"/>
              <a:t>(adjacent) 	</a:t>
            </a:r>
            <a:r>
              <a:rPr lang="en-US" altLang="zh-HK" dirty="0" smtClean="0"/>
              <a:t>presupposition</a:t>
            </a:r>
            <a:r>
              <a:rPr lang="en-US" altLang="zh-HK" dirty="0"/>
              <a:t>	</a:t>
            </a:r>
            <a:r>
              <a:rPr lang="en-US" altLang="zh-HK" i="1" dirty="0" smtClean="0"/>
              <a:t>de/</a:t>
            </a:r>
            <a:r>
              <a:rPr lang="en-US" altLang="zh-HK" i="1" dirty="0" err="1" smtClean="0"/>
              <a:t>ge</a:t>
            </a:r>
            <a:r>
              <a:rPr lang="en-US" altLang="zh-HK" i="1" dirty="0" smtClean="0"/>
              <a:t> </a:t>
            </a:r>
            <a:r>
              <a:rPr lang="en-US" altLang="zh-HK" dirty="0" smtClean="0"/>
              <a:t>	</a:t>
            </a:r>
            <a:endParaRPr lang="zh-HK" alt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889500" y="2051678"/>
            <a:ext cx="11353800" cy="1077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HK" i="1" dirty="0" err="1"/>
              <a:t>ge</a:t>
            </a:r>
            <a:r>
              <a:rPr lang="en-US" altLang="zh-HK" dirty="0"/>
              <a:t>- </a:t>
            </a:r>
            <a:r>
              <a:rPr lang="en-US" altLang="zh-HK" dirty="0" err="1"/>
              <a:t>VOge</a:t>
            </a:r>
            <a:r>
              <a:rPr lang="en-US" altLang="zh-HK" b="1" dirty="0"/>
              <a:t>/*</a:t>
            </a:r>
            <a:r>
              <a:rPr lang="en-US" altLang="zh-HK" b="1" dirty="0" err="1"/>
              <a:t>VgeO</a:t>
            </a:r>
            <a:endParaRPr lang="zh-HK" altLang="en-US" b="1" i="1" dirty="0"/>
          </a:p>
        </p:txBody>
      </p:sp>
    </p:spTree>
    <p:extLst>
      <p:ext uri="{BB962C8B-B14F-4D97-AF65-F5344CB8AC3E}">
        <p14:creationId xmlns:p14="http://schemas.microsoft.com/office/powerpoint/2010/main" val="272941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76116"/>
            <a:ext cx="12192000" cy="5781884"/>
          </a:xfrm>
        </p:spPr>
        <p:txBody>
          <a:bodyPr/>
          <a:lstStyle/>
          <a:p>
            <a:pPr marL="0" indent="0">
              <a:buNone/>
            </a:pPr>
            <a:r>
              <a:rPr lang="en-US" altLang="zh-HK" dirty="0"/>
              <a:t>	</a:t>
            </a:r>
            <a:r>
              <a:rPr lang="en-US" altLang="zh-TW" dirty="0" err="1"/>
              <a:t>PredP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 err="1"/>
              <a:t>SpecPred</a:t>
            </a:r>
            <a:r>
              <a:rPr lang="en-US" altLang="zh-TW" dirty="0"/>
              <a:t>		</a:t>
            </a:r>
            <a:r>
              <a:rPr lang="en-US" altLang="zh-TW" dirty="0" err="1"/>
              <a:t>Pred</a:t>
            </a:r>
            <a:r>
              <a:rPr lang="en-US" altLang="zh-TW" dirty="0"/>
              <a:t>’</a:t>
            </a:r>
          </a:p>
          <a:p>
            <a:pPr marL="0" indent="0">
              <a:buNone/>
            </a:pPr>
            <a:r>
              <a:rPr lang="en-US" altLang="zh-TW" dirty="0"/>
              <a:t>(Subject)	</a:t>
            </a:r>
            <a:r>
              <a:rPr lang="en-US" altLang="zh-TW" dirty="0" err="1"/>
              <a:t>Pred</a:t>
            </a:r>
            <a:r>
              <a:rPr lang="en-US" altLang="zh-TW" dirty="0"/>
              <a:t>			</a:t>
            </a:r>
            <a:r>
              <a:rPr lang="en-US" altLang="zh-TW" dirty="0" err="1"/>
              <a:t>FocP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		</a:t>
            </a:r>
            <a:r>
              <a:rPr lang="en-US" altLang="zh-TW" dirty="0" err="1"/>
              <a:t>shi</a:t>
            </a:r>
            <a:r>
              <a:rPr lang="en-US" altLang="zh-TW" dirty="0"/>
              <a:t>	</a:t>
            </a:r>
            <a:r>
              <a:rPr lang="en-US" altLang="zh-TW" dirty="0" err="1"/>
              <a:t>SpecFoc</a:t>
            </a:r>
            <a:r>
              <a:rPr lang="en-US" altLang="zh-TW" dirty="0"/>
              <a:t>		</a:t>
            </a:r>
            <a:r>
              <a:rPr lang="en-US" altLang="zh-TW" dirty="0" err="1"/>
              <a:t>Foc</a:t>
            </a:r>
            <a:r>
              <a:rPr lang="en-US" altLang="zh-TW" dirty="0"/>
              <a:t>’</a:t>
            </a:r>
          </a:p>
          <a:p>
            <a:pPr marL="0" indent="0">
              <a:buNone/>
            </a:pPr>
            <a:r>
              <a:rPr lang="en-US" altLang="zh-TW" dirty="0"/>
              <a:t>		[u-</a:t>
            </a:r>
            <a:r>
              <a:rPr lang="en-US" altLang="zh-TW" dirty="0" err="1"/>
              <a:t>foc</a:t>
            </a:r>
            <a:r>
              <a:rPr lang="en-US" altLang="zh-TW" dirty="0"/>
              <a:t>]subject	</a:t>
            </a:r>
            <a:r>
              <a:rPr lang="en-US" altLang="zh-TW" dirty="0" err="1"/>
              <a:t>Foc</a:t>
            </a:r>
            <a:r>
              <a:rPr lang="en-US" altLang="zh-TW" dirty="0"/>
              <a:t>		CP</a:t>
            </a:r>
          </a:p>
          <a:p>
            <a:pPr marL="0" indent="0">
              <a:buNone/>
            </a:pPr>
            <a:r>
              <a:rPr lang="en-US" altLang="zh-TW" dirty="0"/>
              <a:t>			adverb	[</a:t>
            </a:r>
            <a:r>
              <a:rPr lang="en-US" altLang="zh-TW" dirty="0" err="1"/>
              <a:t>i-foc</a:t>
            </a:r>
            <a:r>
              <a:rPr lang="en-US" altLang="zh-TW" dirty="0"/>
              <a:t>]	</a:t>
            </a:r>
            <a:r>
              <a:rPr lang="en-US" altLang="zh-TW" dirty="0" err="1"/>
              <a:t>SpecC</a:t>
            </a:r>
            <a:r>
              <a:rPr lang="en-US" altLang="zh-TW" dirty="0"/>
              <a:t>			C’</a:t>
            </a:r>
          </a:p>
          <a:p>
            <a:pPr marL="0" indent="0">
              <a:buNone/>
            </a:pPr>
            <a:r>
              <a:rPr lang="en-US" altLang="zh-TW" dirty="0"/>
              <a:t>			verb			   TP </a:t>
            </a:r>
            <a:r>
              <a:rPr lang="en-US" altLang="zh-TW" sz="2000" dirty="0" err="1"/>
              <a:t>i</a:t>
            </a:r>
            <a:r>
              <a:rPr lang="en-US" altLang="zh-TW" dirty="0"/>
              <a:t>		C	    	TP</a:t>
            </a:r>
          </a:p>
          <a:p>
            <a:pPr marL="0" indent="0">
              <a:buNone/>
            </a:pPr>
            <a:r>
              <a:rPr lang="en-US" altLang="zh-TW" dirty="0"/>
              <a:t>			TP		</a:t>
            </a:r>
            <a:r>
              <a:rPr lang="en-US" altLang="zh-TW" dirty="0" err="1"/>
              <a:t>SpecT</a:t>
            </a:r>
            <a:r>
              <a:rPr lang="en-US" altLang="zh-TW" dirty="0"/>
              <a:t>		T’	</a:t>
            </a:r>
            <a:r>
              <a:rPr lang="en-US" altLang="zh-TW" b="1" dirty="0" smtClean="0"/>
              <a:t>de/</a:t>
            </a:r>
            <a:r>
              <a:rPr lang="en-US" altLang="zh-TW" b="1" dirty="0" err="1" smtClean="0"/>
              <a:t>ge</a:t>
            </a:r>
            <a:r>
              <a:rPr lang="en-US" altLang="zh-TW" dirty="0"/>
              <a:t>	        	t </a:t>
            </a:r>
            <a:r>
              <a:rPr lang="en-US" altLang="zh-TW" sz="2000" dirty="0"/>
              <a:t>i</a:t>
            </a:r>
          </a:p>
          <a:p>
            <a:pPr marL="0" indent="0">
              <a:buNone/>
            </a:pPr>
            <a:r>
              <a:rPr lang="en-US" altLang="zh-TW" sz="2000" dirty="0"/>
              <a:t>						</a:t>
            </a:r>
            <a:r>
              <a:rPr lang="en-US" altLang="zh-TW" dirty="0"/>
              <a:t>T		VP</a:t>
            </a:r>
          </a:p>
          <a:p>
            <a:pPr marL="0" indent="0">
              <a:buNone/>
            </a:pPr>
            <a:r>
              <a:rPr lang="en-US" altLang="zh-TW" dirty="0"/>
              <a:t>								V’</a:t>
            </a:r>
          </a:p>
          <a:p>
            <a:pPr marL="0" indent="0">
              <a:buNone/>
            </a:pPr>
            <a:r>
              <a:rPr lang="en-US" altLang="zh-TW" sz="2400" dirty="0"/>
              <a:t>							V		DP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838200" y="1435608"/>
            <a:ext cx="579120" cy="2560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389888" y="1417320"/>
            <a:ext cx="1655064" cy="2560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255520" y="1947672"/>
            <a:ext cx="963168" cy="2377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209544" y="1947672"/>
            <a:ext cx="1792224" cy="2194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557016" y="2459736"/>
            <a:ext cx="1435608" cy="2560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001768" y="2401679"/>
            <a:ext cx="822960" cy="2775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992624" y="2971800"/>
            <a:ext cx="850392" cy="2714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824728" y="2971800"/>
            <a:ext cx="896112" cy="1737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6071616" y="3483864"/>
            <a:ext cx="640080" cy="2714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720840" y="3438144"/>
            <a:ext cx="1664208" cy="2560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7562088" y="3986784"/>
            <a:ext cx="868680" cy="2348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430768" y="3986784"/>
            <a:ext cx="1051560" cy="2348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963920" y="3986784"/>
            <a:ext cx="0" cy="2348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5232400" y="4470400"/>
            <a:ext cx="751840" cy="2133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071616" y="4470400"/>
            <a:ext cx="491744" cy="1828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5720080" y="4998720"/>
            <a:ext cx="883920" cy="2438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563360" y="5008880"/>
            <a:ext cx="998728" cy="2235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562088" y="5476240"/>
            <a:ext cx="0" cy="304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6563360" y="6004560"/>
            <a:ext cx="998728" cy="2336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562088" y="6024880"/>
            <a:ext cx="868680" cy="2336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Derivation of Chinese cleft constructions (</a:t>
            </a:r>
            <a:r>
              <a:rPr lang="en-US" dirty="0" err="1" smtClean="0"/>
              <a:t>VOde</a:t>
            </a:r>
            <a:r>
              <a:rPr lang="en-US" dirty="0" smtClean="0"/>
              <a:t>/</a:t>
            </a:r>
            <a:r>
              <a:rPr lang="en-US" dirty="0" err="1" smtClean="0"/>
              <a:t>VOge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990056" y="2634628"/>
            <a:ext cx="854528" cy="112068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HK" sz="1800" i="1" dirty="0" smtClean="0"/>
              <a:t>Shi</a:t>
            </a:r>
            <a:r>
              <a:rPr lang="en-US" altLang="zh-HK" sz="1800" dirty="0" smtClean="0"/>
              <a:t> is a copula verb </a:t>
            </a:r>
            <a:r>
              <a:rPr lang="en-US" altLang="zh-HK" sz="1800" dirty="0" err="1" smtClean="0"/>
              <a:t>assiging</a:t>
            </a:r>
            <a:r>
              <a:rPr lang="en-US" altLang="zh-HK" sz="1800" dirty="0" smtClean="0"/>
              <a:t> cleft-focus</a:t>
            </a:r>
            <a:endParaRPr lang="zh-HK" altLang="en-US" sz="1800" dirty="0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2677668" y="5078459"/>
            <a:ext cx="1063752" cy="115978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HK" sz="1800" dirty="0" smtClean="0"/>
              <a:t>Cleft-focus derived via A’-movement and both narrow and broad foci are permitted (Paul and Whitman (2008))</a:t>
            </a:r>
            <a:endParaRPr lang="zh-HK" altLang="en-US" sz="1800" dirty="0"/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7957784" y="5137880"/>
            <a:ext cx="854528" cy="11206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HK" sz="1800" i="1" dirty="0" smtClean="0"/>
              <a:t>de</a:t>
            </a:r>
            <a:r>
              <a:rPr lang="en-US" altLang="zh-HK" sz="1800" dirty="0" smtClean="0"/>
              <a:t> and </a:t>
            </a:r>
            <a:r>
              <a:rPr lang="en-US" altLang="zh-HK" sz="1800" i="1" dirty="0" err="1" smtClean="0"/>
              <a:t>ge</a:t>
            </a:r>
            <a:r>
              <a:rPr lang="en-US" altLang="zh-HK" sz="1800" dirty="0" smtClean="0"/>
              <a:t> are </a:t>
            </a:r>
            <a:r>
              <a:rPr lang="en-US" altLang="zh-HK" sz="1800" dirty="0" err="1" smtClean="0"/>
              <a:t>analysed</a:t>
            </a:r>
            <a:r>
              <a:rPr lang="en-US" altLang="zh-HK" sz="1800" dirty="0" smtClean="0"/>
              <a:t> as SFPs which are sentence-final</a:t>
            </a:r>
            <a:endParaRPr lang="zh-HK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46595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1139</Words>
  <Application>Microsoft Office PowerPoint</Application>
  <PresentationFormat>Widescreen</PresentationFormat>
  <Paragraphs>200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PMingLiU</vt:lpstr>
      <vt:lpstr>PMingLiU</vt:lpstr>
      <vt:lpstr>等线</vt:lpstr>
      <vt:lpstr>等线 Light</vt:lpstr>
      <vt:lpstr>Arial</vt:lpstr>
      <vt:lpstr>Calibri</vt:lpstr>
      <vt:lpstr>Calibri Light</vt:lpstr>
      <vt:lpstr>Times New Roman</vt:lpstr>
      <vt:lpstr>Office Theme</vt:lpstr>
      <vt:lpstr>Chinese cleft constructions Microparametric ‘lateral’ grammaticalization: where formal syntax and sociolinguistics meet</vt:lpstr>
      <vt:lpstr>Introduction: bio, bits and pieces</vt:lpstr>
      <vt:lpstr>Reconciling formal syntax and sociolinguistics</vt:lpstr>
      <vt:lpstr>Linguistics Society of America Summer Institute 2013 (University of Michigan, Ann Arbor)</vt:lpstr>
      <vt:lpstr>Formal variationist linguistics</vt:lpstr>
      <vt:lpstr>Chinese cleft (shi-de 是…的) constructions</vt:lpstr>
      <vt:lpstr>Chinese dialectal cleft (COP + SFP) constructions</vt:lpstr>
      <vt:lpstr>Chinese dialectal cleft (COP + SFP) constructions (2)</vt:lpstr>
      <vt:lpstr>Derivation of Chinese cleft constructions (VOde/VOge)</vt:lpstr>
      <vt:lpstr>Derivation of Chinese cleft constructions (VdeO)</vt:lpstr>
      <vt:lpstr>Formation of Chinese cleft constructions (nominal &gt; clausal) (‘lateral’)</vt:lpstr>
      <vt:lpstr>Formation of Chinese cleft constructions (nominal &gt; clausal) (‘lateral’) (2)</vt:lpstr>
      <vt:lpstr>VOde / VOge</vt:lpstr>
      <vt:lpstr>VdeO / VgeO</vt:lpstr>
      <vt:lpstr>‘Lateral’ grammaticalization parameterized (nominal &gt; clausal) </vt:lpstr>
      <vt:lpstr>Appendix (possible counterexample)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Chinese cleft constructions Microparametric ‘lateral’ grammaticalization: where formal syntax and sociolinguistics meet</dc:title>
  <dc:creator>Keith Tse</dc:creator>
  <cp:lastModifiedBy>Keith Tse</cp:lastModifiedBy>
  <cp:revision>16</cp:revision>
  <dcterms:created xsi:type="dcterms:W3CDTF">2019-02-28T08:56:22Z</dcterms:created>
  <dcterms:modified xsi:type="dcterms:W3CDTF">2019-02-28T11:25:07Z</dcterms:modified>
</cp:coreProperties>
</file>