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63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376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6626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392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97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3742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84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377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061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94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31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5855-1E16-48E9-A1E7-0EF6EB2A8229}" type="datetimeFigureOut">
              <a:rPr lang="zh-HK" altLang="en-US" smtClean="0"/>
              <a:t>17/11/2017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75E2-B6CA-40B5-9DC1-F6555CC4BEA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081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28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HK" dirty="0"/>
              <a:t>DOM in Romance (</a:t>
            </a:r>
            <a:r>
              <a:rPr lang="en-US" altLang="zh-HK" i="1" dirty="0"/>
              <a:t>ad</a:t>
            </a:r>
            <a:r>
              <a:rPr lang="en-US" altLang="zh-HK" dirty="0"/>
              <a:t>) and Chinese (</a:t>
            </a:r>
            <a:r>
              <a:rPr lang="en-US" altLang="zh-HK" i="1" dirty="0" err="1"/>
              <a:t>ba</a:t>
            </a:r>
            <a:r>
              <a:rPr lang="en-US" altLang="zh-HK" dirty="0"/>
              <a:t>/</a:t>
            </a:r>
            <a:r>
              <a:rPr lang="en-US" altLang="zh-HK" i="1" dirty="0" err="1"/>
              <a:t>jiang</a:t>
            </a:r>
            <a:r>
              <a:rPr lang="en-US" altLang="zh-HK" dirty="0"/>
              <a:t>): creative manipulation of inherent features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1847"/>
            <a:ext cx="9144000" cy="1655762"/>
          </a:xfrm>
        </p:spPr>
        <p:txBody>
          <a:bodyPr/>
          <a:lstStyle/>
          <a:p>
            <a:r>
              <a:rPr lang="en-US" altLang="zh-HK" i="1" dirty="0"/>
              <a:t>DOM in </a:t>
            </a:r>
            <a:r>
              <a:rPr lang="en-US" altLang="zh-HK" i="1" dirty="0" err="1"/>
              <a:t>diachrony</a:t>
            </a:r>
            <a:endParaRPr lang="en-US" altLang="zh-HK" i="1" dirty="0"/>
          </a:p>
          <a:p>
            <a:r>
              <a:rPr lang="en-US" altLang="zh-HK" dirty="0" err="1"/>
              <a:t>Inalco</a:t>
            </a:r>
            <a:r>
              <a:rPr lang="en-US" altLang="zh-HK" dirty="0"/>
              <a:t>, Paris</a:t>
            </a:r>
          </a:p>
          <a:p>
            <a:r>
              <a:rPr lang="en-US" altLang="zh-HK" dirty="0"/>
              <a:t>17</a:t>
            </a:r>
            <a:r>
              <a:rPr lang="en-US" altLang="zh-HK" baseline="30000" dirty="0"/>
              <a:t>th</a:t>
            </a:r>
            <a:r>
              <a:rPr lang="en-US" altLang="zh-HK" dirty="0"/>
              <a:t> November 2017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13626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Latin </a:t>
            </a:r>
            <a:r>
              <a:rPr lang="en-US" altLang="zh-HK" i="1" dirty="0"/>
              <a:t>ad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videndi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i="1" dirty="0"/>
              <a:t>ad</a:t>
            </a:r>
            <a:r>
              <a:rPr lang="en-US" altLang="zh-HK" dirty="0"/>
              <a:t>: original model of </a:t>
            </a:r>
            <a:r>
              <a:rPr lang="en-US" altLang="zh-HK" dirty="0" err="1"/>
              <a:t>W.Romance</a:t>
            </a:r>
            <a:r>
              <a:rPr lang="en-US" altLang="zh-HK" dirty="0"/>
              <a:t> DOM </a:t>
            </a:r>
          </a:p>
          <a:p>
            <a:pPr marL="0" indent="0">
              <a:buNone/>
            </a:pPr>
            <a:r>
              <a:rPr lang="en-US" altLang="zh-HK" dirty="0"/>
              <a:t>                                  (Plautus &gt; Romance) (see handout)</a:t>
            </a:r>
            <a:endParaRPr lang="zh-HK" alt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71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err="1"/>
              <a:t>Referentiality</a:t>
            </a:r>
            <a:r>
              <a:rPr lang="en-US" altLang="zh-HK" dirty="0"/>
              <a:t> (&lt; </a:t>
            </a:r>
            <a:r>
              <a:rPr lang="en-US" altLang="zh-HK" dirty="0" err="1"/>
              <a:t>allative</a:t>
            </a:r>
            <a:r>
              <a:rPr lang="en-US" altLang="zh-HK" dirty="0"/>
              <a:t>/directional):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 </a:t>
            </a:r>
            <a:r>
              <a:rPr lang="en-US" altLang="zh-HK" i="1" dirty="0"/>
              <a:t>video ad hominem/ video hominem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 see the man/ I see a man.’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2251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‘Affectedness’ (&lt; </a:t>
            </a:r>
            <a:r>
              <a:rPr lang="en-US" altLang="zh-HK" dirty="0" err="1"/>
              <a:t>allative</a:t>
            </a:r>
            <a:r>
              <a:rPr lang="en-US" altLang="zh-HK" dirty="0"/>
              <a:t>/directional):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Video ad hominem/ video hominem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‘</a:t>
            </a:r>
            <a:r>
              <a:rPr lang="en-US" altLang="zh-HK" dirty="0"/>
              <a:t>I visit a man/ I see a man.’ 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877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Latin </a:t>
            </a:r>
            <a:r>
              <a:rPr lang="en-US" altLang="zh-HK" i="1" dirty="0"/>
              <a:t>ad </a:t>
            </a:r>
            <a:r>
              <a:rPr lang="en-US" altLang="zh-HK" dirty="0"/>
              <a:t>(2)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iuvandi</a:t>
            </a:r>
            <a:r>
              <a:rPr lang="en-US" altLang="zh-HK" i="1" dirty="0"/>
              <a:t> et </a:t>
            </a:r>
            <a:r>
              <a:rPr lang="en-US" altLang="zh-HK" i="1" dirty="0" err="1"/>
              <a:t>serviendi</a:t>
            </a:r>
            <a:r>
              <a:rPr lang="en-US" altLang="zh-HK" i="1" dirty="0"/>
              <a:t> </a:t>
            </a:r>
            <a:r>
              <a:rPr lang="en-US" altLang="zh-HK" dirty="0"/>
              <a:t>(+ dative object (ethic)) (Christian &gt; Romance)</a:t>
            </a:r>
          </a:p>
          <a:p>
            <a:pPr marL="0" indent="0">
              <a:buNone/>
            </a:pPr>
            <a:r>
              <a:rPr lang="en-US" altLang="zh-HK" i="1" dirty="0" err="1"/>
              <a:t>Adiuvare</a:t>
            </a:r>
            <a:r>
              <a:rPr lang="en-US" altLang="zh-HK" i="1" dirty="0"/>
              <a:t>/</a:t>
            </a:r>
            <a:r>
              <a:rPr lang="en-US" altLang="zh-HK" i="1" dirty="0" err="1"/>
              <a:t>servire</a:t>
            </a:r>
            <a:r>
              <a:rPr lang="en-US" altLang="zh-HK" i="1" dirty="0"/>
              <a:t>/</a:t>
            </a:r>
            <a:r>
              <a:rPr lang="en-US" altLang="zh-HK" i="1" dirty="0" err="1"/>
              <a:t>nocere</a:t>
            </a:r>
            <a:r>
              <a:rPr lang="en-US" altLang="zh-HK" i="1" dirty="0"/>
              <a:t> ad hominem ‘</a:t>
            </a:r>
            <a:r>
              <a:rPr lang="en-US" altLang="zh-HK" dirty="0"/>
              <a:t>to help/serve/harm someone’ </a:t>
            </a:r>
            <a:endParaRPr lang="zh-HK" alt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7291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clamandi</a:t>
            </a:r>
            <a:r>
              <a:rPr lang="en-US" altLang="zh-HK" i="1" dirty="0"/>
              <a:t> </a:t>
            </a:r>
            <a:r>
              <a:rPr lang="en-US" altLang="zh-HK" dirty="0"/>
              <a:t>(indirect object &gt; direct object) (Christian &gt; Romance)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err="1"/>
              <a:t>Clamare</a:t>
            </a:r>
            <a:r>
              <a:rPr lang="en-US" altLang="zh-HK" i="1" dirty="0"/>
              <a:t> ad hominem ‘</a:t>
            </a:r>
            <a:r>
              <a:rPr lang="en-US" altLang="zh-HK" dirty="0"/>
              <a:t>to shout (something) at someone</a:t>
            </a:r>
            <a:r>
              <a:rPr lang="en-US" altLang="zh-TW" dirty="0"/>
              <a:t>’ &gt; ‘to call someone’ </a:t>
            </a:r>
            <a:endParaRPr lang="zh-HK" alt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2420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rogandi</a:t>
            </a:r>
            <a:r>
              <a:rPr lang="en-US" altLang="zh-HK" i="1" dirty="0"/>
              <a:t>/</a:t>
            </a:r>
            <a:r>
              <a:rPr lang="en-US" altLang="zh-HK" i="1" dirty="0" err="1"/>
              <a:t>petendi</a:t>
            </a:r>
            <a:r>
              <a:rPr lang="en-US" altLang="zh-HK" i="1" dirty="0"/>
              <a:t> </a:t>
            </a:r>
            <a:r>
              <a:rPr lang="en-US" altLang="zh-HK" dirty="0"/>
              <a:t>(</a:t>
            </a:r>
            <a:r>
              <a:rPr lang="en-US" altLang="zh-HK" i="1" dirty="0"/>
              <a:t>ad/ab</a:t>
            </a:r>
            <a:r>
              <a:rPr lang="en-US" altLang="zh-HK" dirty="0"/>
              <a:t>) (Medieval &gt; Romance)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 err="1"/>
              <a:t>Rogare</a:t>
            </a:r>
            <a:r>
              <a:rPr lang="en-US" altLang="zh-HK" i="1" dirty="0"/>
              <a:t> ab </a:t>
            </a:r>
            <a:r>
              <a:rPr lang="en-US" altLang="zh-HK" i="1" dirty="0" err="1"/>
              <a:t>aliquo</a:t>
            </a:r>
            <a:r>
              <a:rPr lang="en-US" altLang="zh-HK" i="1" dirty="0"/>
              <a:t> </a:t>
            </a:r>
            <a:r>
              <a:rPr lang="en-US" altLang="zh-HK" dirty="0"/>
              <a:t>‘to beg (something) from someone’ &gt; ‘to beg someone’ 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69361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Latin/Romance </a:t>
            </a:r>
            <a:r>
              <a:rPr lang="en-US" altLang="zh-HK" i="1" dirty="0"/>
              <a:t>ad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/>
              <a:t>Summary: 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71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1) </a:t>
            </a: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videndi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i="1" dirty="0"/>
              <a:t>ad </a:t>
            </a:r>
            <a:r>
              <a:rPr lang="en-US" altLang="zh-HK" dirty="0"/>
              <a:t>(P(</a:t>
            </a:r>
            <a:r>
              <a:rPr lang="en-US" altLang="zh-HK" dirty="0" err="1"/>
              <a:t>allative</a:t>
            </a:r>
            <a:r>
              <a:rPr lang="en-US" altLang="zh-HK" dirty="0"/>
              <a:t>) &gt; K(accusative)/([</a:t>
            </a:r>
            <a:r>
              <a:rPr lang="en-US" altLang="zh-HK" dirty="0" err="1"/>
              <a:t>i</a:t>
            </a:r>
            <a:r>
              <a:rPr lang="en-US" altLang="zh-HK" dirty="0"/>
              <a:t>-D]) (analogical modelling) </a:t>
            </a:r>
            <a:endParaRPr lang="zh-HK" altLang="en-US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23630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2) </a:t>
            </a: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iuvandi</a:t>
            </a:r>
            <a:r>
              <a:rPr lang="en-US" altLang="zh-HK" i="1" dirty="0"/>
              <a:t>/</a:t>
            </a:r>
            <a:r>
              <a:rPr lang="en-US" altLang="zh-HK" i="1" dirty="0" err="1"/>
              <a:t>serviendi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i="1" dirty="0"/>
              <a:t>ad </a:t>
            </a:r>
            <a:r>
              <a:rPr lang="en-US" altLang="zh-HK" dirty="0"/>
              <a:t>([</a:t>
            </a:r>
            <a:r>
              <a:rPr lang="en-US" altLang="zh-HK" dirty="0" err="1"/>
              <a:t>i</a:t>
            </a:r>
            <a:r>
              <a:rPr lang="en-US" altLang="zh-HK" dirty="0"/>
              <a:t>-person]) (ethic dative) (‘beneficiary’/’recipient’)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058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3) </a:t>
            </a: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clamandi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i="1" dirty="0"/>
              <a:t>ad </a:t>
            </a:r>
            <a:r>
              <a:rPr lang="en-US" altLang="zh-TW" dirty="0"/>
              <a:t>([</a:t>
            </a:r>
            <a:r>
              <a:rPr lang="en-US" altLang="zh-TW" dirty="0" err="1"/>
              <a:t>i</a:t>
            </a:r>
            <a:r>
              <a:rPr lang="en-US" altLang="zh-TW" dirty="0"/>
              <a:t>-person]) (indirect object &gt; direct object)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(‘recipient’/’experiencer’) 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0934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4) </a:t>
            </a:r>
            <a:r>
              <a:rPr lang="en-US" altLang="zh-HK" i="1" dirty="0" err="1"/>
              <a:t>verba</a:t>
            </a:r>
            <a:r>
              <a:rPr lang="en-US" altLang="zh-HK" i="1" dirty="0"/>
              <a:t> </a:t>
            </a:r>
            <a:r>
              <a:rPr lang="en-US" altLang="zh-HK" i="1" dirty="0" err="1"/>
              <a:t>rogandi</a:t>
            </a:r>
            <a:r>
              <a:rPr lang="en-US" altLang="zh-HK" i="1" dirty="0"/>
              <a:t>/</a:t>
            </a:r>
            <a:r>
              <a:rPr lang="en-US" altLang="zh-HK" i="1" dirty="0" err="1"/>
              <a:t>petendi</a:t>
            </a:r>
            <a:r>
              <a:rPr lang="en-US" altLang="zh-HK" i="1" dirty="0"/>
              <a:t> </a:t>
            </a:r>
            <a:r>
              <a:rPr lang="en-US" altLang="zh-HK" dirty="0"/>
              <a:t>+ </a:t>
            </a:r>
            <a:r>
              <a:rPr lang="en-US" altLang="zh-HK" i="1" dirty="0"/>
              <a:t>ad/ab </a:t>
            </a:r>
            <a:r>
              <a:rPr lang="en-US" altLang="zh-HK" dirty="0"/>
              <a:t>([</a:t>
            </a:r>
            <a:r>
              <a:rPr lang="en-US" altLang="zh-HK" dirty="0" err="1"/>
              <a:t>i</a:t>
            </a:r>
            <a:r>
              <a:rPr lang="en-US" altLang="zh-HK" dirty="0"/>
              <a:t>-person]) (direct/indirect object)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(‘beneficiary’/’recipient’)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4606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Case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/>
              <a:t>Chinese Case: </a:t>
            </a:r>
            <a:r>
              <a:rPr lang="en-US" altLang="zh-HK" dirty="0" err="1"/>
              <a:t>Davidsonian</a:t>
            </a:r>
            <a:r>
              <a:rPr lang="en-US" altLang="zh-HK" dirty="0"/>
              <a:t> syntax (little v- Light Verb (LV) syntax) (Huang (1997), Lin (2001), Feng (2005, 2008), </a:t>
            </a:r>
            <a:r>
              <a:rPr lang="en-US" altLang="zh-HK" dirty="0" err="1"/>
              <a:t>cf</a:t>
            </a:r>
            <a:r>
              <a:rPr lang="en-US" altLang="zh-HK" dirty="0"/>
              <a:t> Larson (1989), </a:t>
            </a:r>
            <a:r>
              <a:rPr lang="en-US" altLang="zh-TW" dirty="0"/>
              <a:t>Hale and Keyser (1993, 2002)</a:t>
            </a:r>
            <a:r>
              <a:rPr lang="en-US" altLang="zh-HK" dirty="0"/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0311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Chinese Co-verb (CV): </a:t>
            </a:r>
            <a:r>
              <a:rPr lang="en-US" altLang="zh-HK" i="1" dirty="0" err="1"/>
              <a:t>ba</a:t>
            </a:r>
            <a:r>
              <a:rPr lang="en-US" altLang="zh-HK" i="1" dirty="0"/>
              <a:t>, </a:t>
            </a:r>
            <a:r>
              <a:rPr lang="en-US" altLang="zh-HK" i="1" dirty="0" err="1"/>
              <a:t>bei</a:t>
            </a:r>
            <a:r>
              <a:rPr lang="en-US" altLang="zh-HK" i="1" dirty="0"/>
              <a:t>, gen, </a:t>
            </a:r>
            <a:r>
              <a:rPr lang="en-US" altLang="zh-HK" i="1" dirty="0" err="1"/>
              <a:t>yong</a:t>
            </a:r>
            <a:r>
              <a:rPr lang="en-US" altLang="zh-HK" i="1" dirty="0"/>
              <a:t>, </a:t>
            </a:r>
            <a:r>
              <a:rPr lang="en-US" altLang="zh-HK" i="1" dirty="0" err="1"/>
              <a:t>zai</a:t>
            </a:r>
            <a:r>
              <a:rPr lang="en-US" altLang="zh-HK" i="1" dirty="0"/>
              <a:t>… </a:t>
            </a:r>
            <a:r>
              <a:rPr lang="en-US" altLang="zh-HK" dirty="0"/>
              <a:t>(Rhys (2000), </a:t>
            </a:r>
            <a:r>
              <a:rPr lang="en-US" altLang="zh-HK" dirty="0" err="1"/>
              <a:t>cf</a:t>
            </a:r>
            <a:r>
              <a:rPr lang="en-US" altLang="zh-HK" dirty="0"/>
              <a:t> Li and Thompson (1976)) 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927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err="1"/>
              <a:t>Deverbal</a:t>
            </a:r>
            <a:r>
              <a:rPr lang="en-US" altLang="zh-HK" dirty="0"/>
              <a:t> prepositions: 	</a:t>
            </a:r>
            <a:r>
              <a:rPr lang="en-US" altLang="zh-HK" i="1" dirty="0" err="1"/>
              <a:t>ba</a:t>
            </a:r>
            <a:r>
              <a:rPr lang="en-US" altLang="zh-HK" i="1" dirty="0"/>
              <a:t> </a:t>
            </a:r>
            <a:r>
              <a:rPr lang="en-US" altLang="zh-HK" dirty="0"/>
              <a:t>(‘to take’ &gt; object marker)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(Chinese and beyond)	</a:t>
            </a:r>
            <a:r>
              <a:rPr lang="en-US" altLang="zh-HK" i="1" dirty="0" err="1"/>
              <a:t>bei</a:t>
            </a:r>
            <a:r>
              <a:rPr lang="en-US" altLang="zh-HK" i="1" dirty="0"/>
              <a:t> </a:t>
            </a:r>
            <a:r>
              <a:rPr lang="en-US" altLang="zh-HK" dirty="0"/>
              <a:t>(‘to receive’ </a:t>
            </a:r>
            <a:r>
              <a:rPr lang="en-US" altLang="zh-TW" dirty="0"/>
              <a:t>&gt; subject marker)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				</a:t>
            </a:r>
            <a:r>
              <a:rPr lang="en-US" altLang="zh-HK" i="1" dirty="0"/>
              <a:t>gen</a:t>
            </a:r>
            <a:r>
              <a:rPr lang="en-US" altLang="zh-HK" dirty="0"/>
              <a:t> (‘to follow’ &gt; </a:t>
            </a:r>
            <a:r>
              <a:rPr lang="en-US" altLang="zh-HK" dirty="0" err="1"/>
              <a:t>comitative</a:t>
            </a:r>
            <a:r>
              <a:rPr lang="en-US" altLang="zh-HK" dirty="0"/>
              <a:t> marker)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				</a:t>
            </a:r>
            <a:r>
              <a:rPr lang="en-US" altLang="zh-HK" i="1" dirty="0" err="1"/>
              <a:t>yong</a:t>
            </a:r>
            <a:r>
              <a:rPr lang="en-US" altLang="zh-HK" i="1" dirty="0"/>
              <a:t> </a:t>
            </a:r>
            <a:r>
              <a:rPr lang="en-US" altLang="zh-HK" dirty="0"/>
              <a:t>(‘to use’ &gt; instrumental marker)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				</a:t>
            </a:r>
            <a:r>
              <a:rPr lang="en-US" altLang="zh-HK" i="1" dirty="0" err="1"/>
              <a:t>zai</a:t>
            </a:r>
            <a:r>
              <a:rPr lang="en-US" altLang="zh-HK" i="1" dirty="0"/>
              <a:t> </a:t>
            </a:r>
            <a:r>
              <a:rPr lang="en-US" altLang="zh-HK" dirty="0"/>
              <a:t>(‘to be at’ &gt; locative marker)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276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Co-Verb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2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/>
              <a:t>CVs: preverbal phrases which modify the second matrix verb 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9856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Wo </a:t>
            </a:r>
            <a:r>
              <a:rPr lang="en-US" altLang="zh-HK" i="1" dirty="0" err="1"/>
              <a:t>ba</a:t>
            </a:r>
            <a:r>
              <a:rPr lang="en-US" altLang="zh-HK" i="1" dirty="0"/>
              <a:t> ta </a:t>
            </a:r>
            <a:r>
              <a:rPr lang="en-US" altLang="zh-HK" i="1" dirty="0" err="1"/>
              <a:t>sha-si</a:t>
            </a:r>
            <a:r>
              <a:rPr lang="en-US" altLang="zh-HK" i="1" dirty="0"/>
              <a:t> 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BA	him	kill-dead	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 killed him.’ (Li (2006)) (objective </a:t>
            </a:r>
            <a:r>
              <a:rPr lang="en-US" altLang="zh-HK" i="1" dirty="0" err="1"/>
              <a:t>ba</a:t>
            </a:r>
            <a:r>
              <a:rPr lang="en-US" altLang="zh-HK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Ta </a:t>
            </a:r>
            <a:r>
              <a:rPr lang="en-US" altLang="zh-HK" i="1" dirty="0" err="1"/>
              <a:t>bei</a:t>
            </a:r>
            <a:r>
              <a:rPr lang="en-US" altLang="zh-HK" i="1" dirty="0"/>
              <a:t> </a:t>
            </a:r>
            <a:r>
              <a:rPr lang="en-US" altLang="zh-HK" i="1" dirty="0" err="1"/>
              <a:t>ren</a:t>
            </a:r>
            <a:r>
              <a:rPr lang="en-US" altLang="zh-HK" i="1" dirty="0"/>
              <a:t> </a:t>
            </a:r>
            <a:r>
              <a:rPr lang="en-US" altLang="zh-HK" i="1" dirty="0" err="1"/>
              <a:t>pian</a:t>
            </a:r>
            <a:r>
              <a:rPr lang="en-US" altLang="zh-HK" i="1" dirty="0"/>
              <a:t> le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He	BEI	person	deceive	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‘He has been deceived (by someone).’ (Wang (1967)) (agentive </a:t>
            </a:r>
            <a:r>
              <a:rPr lang="en-US" altLang="zh-HK" i="1" dirty="0" err="1"/>
              <a:t>bei</a:t>
            </a:r>
            <a:r>
              <a:rPr lang="en-US" altLang="zh-HK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Wo	gen	ta		</a:t>
            </a:r>
            <a:r>
              <a:rPr lang="en-US" altLang="zh-HK" i="1" dirty="0" err="1"/>
              <a:t>yiqi</a:t>
            </a:r>
            <a:r>
              <a:rPr lang="en-US" altLang="zh-HK" i="1" dirty="0"/>
              <a:t>		</a:t>
            </a:r>
            <a:r>
              <a:rPr lang="en-US" altLang="zh-HK" i="1" dirty="0" err="1"/>
              <a:t>zou</a:t>
            </a:r>
            <a:endParaRPr lang="en-US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with	him/her	together	go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 go together with him/her.’ (Li and Thompson (1981)) (</a:t>
            </a:r>
            <a:r>
              <a:rPr lang="en-US" altLang="zh-HK" dirty="0" err="1"/>
              <a:t>comitative</a:t>
            </a:r>
            <a:r>
              <a:rPr lang="en-US" altLang="zh-HK" dirty="0"/>
              <a:t> </a:t>
            </a:r>
            <a:r>
              <a:rPr lang="en-US" altLang="zh-HK" i="1" dirty="0"/>
              <a:t>gen</a:t>
            </a:r>
            <a:r>
              <a:rPr lang="en-US" altLang="zh-HK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Wo </a:t>
            </a:r>
            <a:r>
              <a:rPr lang="en-US" altLang="zh-HK" i="1" dirty="0" err="1"/>
              <a:t>yong</a:t>
            </a:r>
            <a:r>
              <a:rPr lang="en-US" altLang="zh-HK" i="1" dirty="0"/>
              <a:t> </a:t>
            </a:r>
            <a:r>
              <a:rPr lang="en-US" altLang="zh-HK" i="1" dirty="0" err="1"/>
              <a:t>dao</a:t>
            </a:r>
            <a:r>
              <a:rPr lang="en-US" altLang="zh-HK" i="1" dirty="0"/>
              <a:t> </a:t>
            </a:r>
            <a:r>
              <a:rPr lang="en-US" altLang="zh-HK" i="1" dirty="0" err="1"/>
              <a:t>qie</a:t>
            </a:r>
            <a:r>
              <a:rPr lang="en-US" altLang="zh-HK" i="1" dirty="0"/>
              <a:t> </a:t>
            </a:r>
            <a:r>
              <a:rPr lang="en-US" altLang="zh-HK" i="1" dirty="0" err="1"/>
              <a:t>rou</a:t>
            </a:r>
            <a:endParaRPr lang="en-US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 	use	knife	cut	meat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 cut meat with a knife.’ (Huang, Li and Li (2009)) (instrumental </a:t>
            </a:r>
            <a:r>
              <a:rPr lang="en-US" altLang="zh-HK" i="1" dirty="0"/>
              <a:t>gen</a:t>
            </a:r>
            <a:r>
              <a:rPr lang="en-US" altLang="zh-HK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Wo </a:t>
            </a:r>
            <a:r>
              <a:rPr lang="en-US" altLang="zh-HK" i="1" dirty="0" err="1"/>
              <a:t>zai</a:t>
            </a:r>
            <a:r>
              <a:rPr lang="en-US" altLang="zh-HK" i="1" dirty="0"/>
              <a:t> </a:t>
            </a:r>
            <a:r>
              <a:rPr lang="en-US" altLang="zh-HK" i="1" dirty="0" err="1"/>
              <a:t>wang-shang</a:t>
            </a:r>
            <a:r>
              <a:rPr lang="en-US" altLang="zh-HK" i="1" dirty="0"/>
              <a:t> </a:t>
            </a:r>
            <a:r>
              <a:rPr lang="en-US" altLang="zh-HK" i="1" dirty="0" err="1"/>
              <a:t>kan</a:t>
            </a:r>
            <a:r>
              <a:rPr lang="en-US" altLang="zh-HK" i="1" dirty="0"/>
              <a:t> </a:t>
            </a:r>
            <a:r>
              <a:rPr lang="en-US" altLang="zh-HK" i="1" dirty="0" err="1"/>
              <a:t>dianying</a:t>
            </a:r>
            <a:endParaRPr lang="en-US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I	AT	internet-LOC	watch	film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‘I watch movies on the internet.’ (Feng (2005)) (locative </a:t>
            </a:r>
            <a:r>
              <a:rPr lang="en-US" altLang="zh-HK" i="1" dirty="0" err="1"/>
              <a:t>zai</a:t>
            </a:r>
            <a:r>
              <a:rPr lang="en-US" altLang="zh-HK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74599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</a:t>
            </a:r>
            <a:r>
              <a:rPr lang="en-US" altLang="zh-HK" i="1" dirty="0" err="1"/>
              <a:t>ba</a:t>
            </a:r>
            <a:r>
              <a:rPr lang="en-US" altLang="zh-HK" i="1" dirty="0"/>
              <a:t>/</a:t>
            </a:r>
            <a:r>
              <a:rPr lang="en-US" altLang="zh-HK" i="1" dirty="0" err="1"/>
              <a:t>jiang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2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HK" i="1" dirty="0"/>
              <a:t>Ba/</a:t>
            </a:r>
            <a:r>
              <a:rPr lang="en-US" altLang="zh-HK" i="1" dirty="0" err="1"/>
              <a:t>jiang</a:t>
            </a:r>
            <a:r>
              <a:rPr lang="en-US" altLang="zh-HK" i="1" dirty="0"/>
              <a:t>: </a:t>
            </a:r>
            <a:r>
              <a:rPr lang="en-US" altLang="zh-HK" dirty="0"/>
              <a:t>objective markers (DOM: referential objects ([</a:t>
            </a:r>
            <a:r>
              <a:rPr lang="en-US" altLang="zh-HK" dirty="0" err="1"/>
              <a:t>i</a:t>
            </a:r>
            <a:r>
              <a:rPr lang="en-US" altLang="zh-HK" dirty="0"/>
              <a:t>-D])/</a:t>
            </a:r>
          </a:p>
          <a:p>
            <a:pPr marL="0" indent="0">
              <a:buNone/>
            </a:pPr>
            <a:r>
              <a:rPr lang="en-US" altLang="zh-HK" dirty="0"/>
              <a:t>						’affectedness’/</a:t>
            </a:r>
          </a:p>
          <a:p>
            <a:pPr marL="0" indent="0">
              <a:buNone/>
            </a:pPr>
            <a:r>
              <a:rPr lang="en-US" altLang="zh-HK" dirty="0"/>
              <a:t>						complex verb) </a:t>
            </a:r>
            <a:endParaRPr lang="zh-HK" altLang="en-US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08077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Formal category (as yet unknown- </a:t>
            </a:r>
            <a:r>
              <a:rPr lang="en-US" altLang="zh-HK" dirty="0" err="1"/>
              <a:t>cf</a:t>
            </a:r>
            <a:r>
              <a:rPr lang="en-US" altLang="zh-HK" dirty="0"/>
              <a:t> Li (2006))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964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Ba/</a:t>
            </a:r>
            <a:r>
              <a:rPr lang="en-US" altLang="zh-HK" i="1" dirty="0" err="1"/>
              <a:t>jiang</a:t>
            </a:r>
            <a:r>
              <a:rPr lang="en-US" altLang="zh-HK" i="1" dirty="0"/>
              <a:t> </a:t>
            </a:r>
            <a:r>
              <a:rPr lang="en-US" altLang="zh-HK" dirty="0"/>
              <a:t>are functional elements on little v (Li (2006), </a:t>
            </a:r>
            <a:r>
              <a:rPr lang="en-US" altLang="zh-HK" dirty="0" err="1"/>
              <a:t>cf</a:t>
            </a:r>
            <a:r>
              <a:rPr lang="en-US" altLang="zh-HK" dirty="0"/>
              <a:t> Zou (1995))</a:t>
            </a:r>
            <a:endParaRPr lang="zh-HK" alt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2046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 err="1"/>
              <a:t>VoiceP</a:t>
            </a:r>
            <a:r>
              <a:rPr lang="en-US" altLang="zh-HK" dirty="0"/>
              <a:t> </a:t>
            </a:r>
            <a:r>
              <a:rPr lang="en-US" altLang="zh-TW" dirty="0"/>
              <a:t>(</a:t>
            </a:r>
            <a:r>
              <a:rPr lang="en-US" altLang="zh-TW" i="1" dirty="0"/>
              <a:t>pace </a:t>
            </a:r>
            <a:r>
              <a:rPr lang="en-US" altLang="zh-TW" dirty="0" err="1"/>
              <a:t>Kratzer</a:t>
            </a:r>
            <a:r>
              <a:rPr lang="en-US" altLang="zh-TW" dirty="0"/>
              <a:t> (1994, 1996), Collin (1997))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i="1" dirty="0"/>
              <a:t>Ba </a:t>
            </a:r>
            <a:r>
              <a:rPr lang="en-US" altLang="zh-HK" dirty="0"/>
              <a:t>(</a:t>
            </a:r>
            <a:r>
              <a:rPr lang="en-US" altLang="zh-HK" dirty="0" err="1"/>
              <a:t>ActiveP</a:t>
            </a:r>
            <a:r>
              <a:rPr lang="en-US" altLang="zh-HK" dirty="0"/>
              <a:t>)</a:t>
            </a:r>
            <a:r>
              <a:rPr lang="en-US" altLang="zh-HK" i="1" dirty="0"/>
              <a:t>				</a:t>
            </a:r>
            <a:r>
              <a:rPr lang="en-US" altLang="zh-HK" i="1" dirty="0" err="1"/>
              <a:t>Bei</a:t>
            </a:r>
            <a:r>
              <a:rPr lang="en-US" altLang="zh-HK" i="1" dirty="0"/>
              <a:t> </a:t>
            </a:r>
            <a:r>
              <a:rPr lang="en-US" altLang="zh-HK" dirty="0"/>
              <a:t>(</a:t>
            </a:r>
            <a:r>
              <a:rPr lang="en-US" altLang="zh-HK" dirty="0" err="1"/>
              <a:t>PassiveP</a:t>
            </a:r>
            <a:r>
              <a:rPr lang="en-US" altLang="zh-HK" dirty="0"/>
              <a:t>)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24744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err="1"/>
              <a:t>VoiceP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2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According to traditional GB theory of Case (Chomsky (1981), Roberts (19</a:t>
            </a:r>
            <a:r>
              <a:rPr lang="en-US" altLang="zh-TW" sz="2100" dirty="0"/>
              <a:t>86)), voice alternation is formed by morphological affixation and Case absorption (e.g. passivation in English </a:t>
            </a:r>
            <a:r>
              <a:rPr lang="en-US" altLang="zh-TW" sz="2100" i="1" dirty="0"/>
              <a:t>to be + -</a:t>
            </a:r>
            <a:r>
              <a:rPr lang="en-US" altLang="zh-TW" sz="2100" i="1" dirty="0" err="1"/>
              <a:t>en</a:t>
            </a:r>
            <a:r>
              <a:rPr lang="en-US" altLang="zh-TW" sz="2100" dirty="0"/>
              <a:t>).  </a:t>
            </a: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134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Using the same assumptions about voice alternation, it may be argued that little v, which marks aspect and object Case (Chomsky (1993, 1995), 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Bowers (2002)), is c-commanded by a </a:t>
            </a:r>
            <a:r>
              <a:rPr lang="en-US" altLang="zh-HK" sz="2100" dirty="0" err="1"/>
              <a:t>PassiveP</a:t>
            </a:r>
            <a:r>
              <a:rPr lang="en-US" altLang="zh-HK" sz="2100" dirty="0"/>
              <a:t> (</a:t>
            </a:r>
            <a:r>
              <a:rPr lang="en-US" altLang="zh-HK" sz="2100" i="1" dirty="0" err="1"/>
              <a:t>bei</a:t>
            </a:r>
            <a:r>
              <a:rPr lang="en-US" altLang="zh-HK" sz="2100" dirty="0"/>
              <a:t>), which is in turn c-commanded by an </a:t>
            </a:r>
            <a:r>
              <a:rPr lang="en-US" altLang="zh-HK" sz="2100" dirty="0" err="1"/>
              <a:t>ActiveP</a:t>
            </a:r>
            <a:r>
              <a:rPr lang="en-US" altLang="zh-HK" sz="2100" dirty="0"/>
              <a:t> (</a:t>
            </a:r>
            <a:r>
              <a:rPr lang="en-US" altLang="zh-HK" sz="2100" i="1" dirty="0" err="1"/>
              <a:t>ba</a:t>
            </a:r>
            <a:r>
              <a:rPr lang="en-US" altLang="zh-HK" sz="2100" dirty="0"/>
              <a:t>): 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3160494"/>
            <a:ext cx="1219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</a:t>
            </a:r>
            <a:r>
              <a:rPr lang="en-US" altLang="zh-HK" sz="1600" dirty="0"/>
              <a:t>TP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</a:t>
            </a:r>
            <a:r>
              <a:rPr lang="en-US" altLang="zh-HK" sz="1600" dirty="0"/>
              <a:t>T		</a:t>
            </a:r>
            <a:r>
              <a:rPr lang="en-US" altLang="zh-HK" sz="1600" dirty="0" err="1"/>
              <a:t>ActiveP</a:t>
            </a:r>
            <a:endParaRPr lang="en-US" altLang="zh-HK" sz="1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</a:t>
            </a:r>
            <a:r>
              <a:rPr lang="en-US" altLang="zh-HK" sz="1600" dirty="0"/>
              <a:t>Spec				Active’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subject			Active			</a:t>
            </a:r>
            <a:r>
              <a:rPr lang="en-US" altLang="zh-HK" sz="1600" i="1" dirty="0" err="1"/>
              <a:t>PassiveP</a:t>
            </a:r>
            <a:endParaRPr lang="en-US" altLang="zh-HK" sz="16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external argument	  	 </a:t>
            </a:r>
            <a:r>
              <a:rPr lang="en-US" altLang="zh-HK" sz="1600" i="1" dirty="0" err="1"/>
              <a:t>ba</a:t>
            </a:r>
            <a:r>
              <a:rPr lang="en-US" altLang="zh-HK" sz="1600" i="1" dirty="0"/>
              <a:t>		Spec			Pass’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					internal object	Passive		</a:t>
            </a:r>
            <a:r>
              <a:rPr lang="en-US" altLang="zh-HK" sz="1600" i="1" dirty="0" err="1"/>
              <a:t>vP</a:t>
            </a:r>
            <a:endParaRPr lang="en-US" altLang="zh-HK" sz="16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				 			 </a:t>
            </a:r>
            <a:r>
              <a:rPr lang="en-US" altLang="zh-HK" sz="1600" i="1" dirty="0" err="1"/>
              <a:t>bei</a:t>
            </a:r>
            <a:r>
              <a:rPr lang="en-US" altLang="zh-HK" sz="1600" i="1" dirty="0"/>
              <a:t>	</a:t>
            </a:r>
            <a:r>
              <a:rPr lang="en-US" altLang="zh-HK" sz="1600" i="1" dirty="0" err="1"/>
              <a:t>Specv</a:t>
            </a:r>
            <a:r>
              <a:rPr lang="en-US" altLang="zh-HK" sz="1600" i="1" dirty="0"/>
              <a:t>	         v’</a:t>
            </a:r>
          </a:p>
          <a:p>
            <a:pPr marL="0" indent="0">
              <a:buNone/>
            </a:pPr>
            <a:r>
              <a:rPr lang="en-US" altLang="zh-HK" sz="1600" i="1" dirty="0"/>
              <a:t>					    				      internal subject   v		V</a:t>
            </a:r>
            <a:r>
              <a:rPr lang="en-US" altLang="zh-TW" sz="1600" i="1" dirty="0"/>
              <a:t>P</a:t>
            </a:r>
          </a:p>
          <a:p>
            <a:pPr marL="0" indent="0">
              <a:buNone/>
            </a:pPr>
            <a:r>
              <a:rPr lang="en-US" altLang="zh-HK" sz="1600" i="1" dirty="0"/>
              <a:t>									(external argument)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1600" i="1" dirty="0"/>
              <a:t>												V-Asp</a:t>
            </a:r>
            <a:endParaRPr lang="zh-HK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769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Serial verb constructions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685" y="12083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From these assumptions, it is now possible to </a:t>
            </a:r>
            <a:r>
              <a:rPr lang="en-US" altLang="zh-HK" sz="2100" dirty="0" err="1"/>
              <a:t>analyse</a:t>
            </a:r>
            <a:r>
              <a:rPr lang="en-US" altLang="zh-HK" sz="2100" dirty="0"/>
              <a:t> the historical evidence of serial verb (SV) constructions in historical Chinese (Wang (1957), Mei (1961), Wu (1984), Feng (2002b), 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</a:t>
            </a:r>
            <a:r>
              <a:rPr lang="en-US" altLang="zh-HK" sz="2100" dirty="0" err="1"/>
              <a:t>Peyraube</a:t>
            </a:r>
            <a:r>
              <a:rPr lang="en-US" altLang="zh-HK" sz="2100" dirty="0"/>
              <a:t> and Chappell (2011))  </a:t>
            </a: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6655" y="2185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The DOM effects of Chinese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are especially apparent in one particular type of SV, namely those that have a </a:t>
            </a:r>
            <a:r>
              <a:rPr lang="en-US" altLang="zh-HK" sz="2100" dirty="0" err="1"/>
              <a:t>resumptive</a:t>
            </a:r>
            <a:r>
              <a:rPr lang="en-US" altLang="zh-HK" sz="2100" dirty="0"/>
              <a:t> pronoun in the second (matrix) verb phrase, which is also retained in numerous Chinese dialects (Cantonese </a:t>
            </a:r>
            <a:r>
              <a:rPr lang="en-US" altLang="zh-HK" sz="2100" dirty="0" err="1"/>
              <a:t>etc</a:t>
            </a:r>
            <a:r>
              <a:rPr lang="en-US" altLang="zh-HK" sz="2100" dirty="0"/>
              <a:t>) (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</a:t>
            </a:r>
            <a:r>
              <a:rPr lang="en-US" altLang="zh-HK" sz="2100" dirty="0" err="1"/>
              <a:t>Peyraube</a:t>
            </a:r>
            <a:r>
              <a:rPr lang="en-US" altLang="zh-HK" sz="2100" dirty="0"/>
              <a:t> (1996), Li (2006)):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Ru	</a:t>
            </a:r>
            <a:r>
              <a:rPr lang="en-US" altLang="zh-HK" sz="2100" dirty="0" err="1"/>
              <a:t>jiang</a:t>
            </a:r>
            <a:r>
              <a:rPr lang="en-US" altLang="zh-HK" sz="2100" dirty="0"/>
              <a:t>	ci	</a:t>
            </a:r>
            <a:r>
              <a:rPr lang="en-US" altLang="zh-HK" sz="2100" dirty="0" err="1"/>
              <a:t>ren</a:t>
            </a:r>
            <a:r>
              <a:rPr lang="en-US" altLang="zh-HK" sz="2100" dirty="0"/>
              <a:t>	</a:t>
            </a:r>
            <a:r>
              <a:rPr lang="en-US" altLang="zh-HK" sz="2100" dirty="0" err="1"/>
              <a:t>anxu</a:t>
            </a:r>
            <a:r>
              <a:rPr lang="en-US" altLang="zh-HK" sz="2100" dirty="0"/>
              <a:t>	</a:t>
            </a:r>
            <a:r>
              <a:rPr lang="en-US" altLang="zh-HK" sz="2100" dirty="0" err="1"/>
              <a:t>sha</a:t>
            </a:r>
            <a:r>
              <a:rPr lang="en-US" altLang="zh-HK" sz="2100" dirty="0"/>
              <a:t>	</a:t>
            </a:r>
            <a:r>
              <a:rPr lang="en-US" altLang="zh-HK" sz="2100" dirty="0" err="1"/>
              <a:t>zhi</a:t>
            </a:r>
            <a:endParaRPr lang="en-US" altLang="zh-HK" sz="2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You	JIANG	this	person	careful	kill	him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‘You take this man and kill him carefully’ &gt; ‘you kill this man carefully.’ 	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8715" y="459526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243387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DOM (summary and conclusion)	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4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Latin/Romance </a:t>
            </a:r>
            <a:r>
              <a:rPr lang="en-US" altLang="zh-HK" sz="2100" i="1" dirty="0"/>
              <a:t>ad</a:t>
            </a:r>
            <a:r>
              <a:rPr lang="en-US" altLang="zh-HK" sz="2100" dirty="0"/>
              <a:t> vs Chinese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dirty="0"/>
              <a:t>: </a:t>
            </a: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Two completely different (famous) case-studies of DOM are different yet similar, and their similarities reveal what DOM is: 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26851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DOM: </a:t>
            </a:r>
            <a:r>
              <a:rPr lang="en-US" altLang="zh-HK" sz="2100" dirty="0" err="1"/>
              <a:t>animacy</a:t>
            </a:r>
            <a:r>
              <a:rPr lang="en-US" altLang="zh-HK" sz="2100" dirty="0"/>
              <a:t>/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 (nominal properties)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            ‘affectedness’/transitivity (verbal properties)</a:t>
            </a:r>
            <a:endParaRPr lang="zh-HK" alt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05170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Formally (Minimalist), one may point out the following observations: </a:t>
            </a:r>
            <a:endParaRPr lang="zh-HK" altLang="en-US" sz="2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3765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1) Minimal pairs: types of arguments/predicates are delineated in historical formation of DOM (Latin </a:t>
            </a:r>
            <a:r>
              <a:rPr lang="en-US" altLang="zh-HK" sz="2100" i="1" dirty="0"/>
              <a:t>ad</a:t>
            </a:r>
            <a:r>
              <a:rPr lang="en-US" altLang="zh-HK" sz="2100" dirty="0"/>
              <a:t> (human vs non-human; specific vs non-specific); Chinese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(specific vs non-specific; bare verb vs complex verb (aspectual/telic))</a:t>
            </a:r>
            <a:endParaRPr lang="zh-HK" altLang="en-US" sz="21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50220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3) semantic/theta-restrictions: these two cases of DOM can be defined in terms of thematic roles (patient/experiencer/beneficiary/recipient vs theme/stimulus) rather than grammatical relations (OBJ) (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structural/inherent Case (Blake (1998</a:t>
            </a:r>
            <a:r>
              <a:rPr lang="en-US" altLang="zh-TW" sz="2100" dirty="0"/>
              <a:t>), </a:t>
            </a:r>
            <a:r>
              <a:rPr lang="en-US" altLang="zh-TW" sz="2100" dirty="0" err="1"/>
              <a:t>cf</a:t>
            </a:r>
            <a:r>
              <a:rPr lang="en-US" altLang="zh-TW" sz="2100" dirty="0"/>
              <a:t> Chomsky (1981)), which ties in with ‘affectedness’, since only certain semantic roles can be ‘affected’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3280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2) DOM is conditioned by the types of arguments (nominal) and predicates (verbal): (nominal) human/animate (inherent), referential/specific (discourse); (verbal (dynamic/telic))</a:t>
            </a:r>
            <a:endParaRPr lang="zh-HK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499018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Final remarks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endParaRPr lang="en-US" altLang="zh-HK" dirty="0"/>
          </a:p>
          <a:p>
            <a:pPr marL="0" indent="0">
              <a:buNone/>
            </a:pPr>
            <a:r>
              <a:rPr lang="en-US" altLang="zh-HK" dirty="0"/>
              <a:t>			TO ALL DOMS IN THE WORLD, </a:t>
            </a:r>
          </a:p>
          <a:p>
            <a:pPr marL="0" indent="0">
              <a:buNone/>
            </a:pPr>
            <a:r>
              <a:rPr lang="en-US" altLang="zh-HK" dirty="0"/>
              <a:t>					THANK YOU!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1209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Differential Object Marking (DOM)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41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Romance </a:t>
            </a:r>
            <a:r>
              <a:rPr lang="en-US" altLang="zh-HK" sz="2100" i="1" dirty="0"/>
              <a:t>ad</a:t>
            </a:r>
            <a:r>
              <a:rPr lang="en-US" altLang="zh-HK" sz="2100" dirty="0"/>
              <a:t>: Western Romance languages, chiefly Spanish (</a:t>
            </a:r>
            <a:r>
              <a:rPr lang="en-US" altLang="zh-HK" sz="2100" dirty="0" err="1"/>
              <a:t>Fábregas</a:t>
            </a:r>
            <a:r>
              <a:rPr lang="en-US" altLang="zh-HK" sz="2100" dirty="0"/>
              <a:t> (2013))</a:t>
            </a:r>
          </a:p>
          <a:p>
            <a:pPr marL="0" indent="0">
              <a:buNone/>
            </a:pP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0531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Chinese </a:t>
            </a:r>
            <a:r>
              <a:rPr lang="en-US" altLang="zh-HK" sz="2100" i="1" dirty="0" err="1"/>
              <a:t>ba</a:t>
            </a:r>
            <a:r>
              <a:rPr lang="en-US" altLang="zh-HK" sz="2100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dirty="0"/>
              <a:t>: Chinese dialects (Sinitic) (Chappell (2016))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78637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Prepositions and verbs &gt; case-markers (Heine (2011), Kulikov (2011), 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Tse (2013a, b, c, 2018, forthcoming) </a:t>
            </a:r>
            <a:endParaRPr lang="zh-HK" alt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/>
              <a:t>ad</a:t>
            </a:r>
            <a:r>
              <a:rPr lang="en-US" altLang="zh-HK" sz="2100" dirty="0"/>
              <a:t> (</a:t>
            </a:r>
            <a:r>
              <a:rPr lang="en-US" altLang="zh-HK" sz="2100" dirty="0" err="1"/>
              <a:t>allative</a:t>
            </a:r>
            <a:r>
              <a:rPr lang="en-US" altLang="zh-HK" sz="2100" dirty="0"/>
              <a:t>/directional preposition &gt; case-marker (dative/accusative)) (</a:t>
            </a:r>
            <a:r>
              <a:rPr lang="en-US" altLang="zh-HK" sz="2100" dirty="0" err="1"/>
              <a:t>Torrego</a:t>
            </a:r>
            <a:r>
              <a:rPr lang="en-US" altLang="zh-HK" sz="2100" dirty="0"/>
              <a:t> (1998))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4156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 err="1"/>
              <a:t>ba</a:t>
            </a:r>
            <a:r>
              <a:rPr lang="en-US" altLang="zh-HK" sz="2100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(lexical verb ‘to take’ &gt; object marker) (</a:t>
            </a:r>
            <a:r>
              <a:rPr lang="en-US" altLang="zh-HK" sz="2100" dirty="0" err="1"/>
              <a:t>Peyraube</a:t>
            </a:r>
            <a:r>
              <a:rPr lang="en-US" altLang="zh-HK" sz="2100" dirty="0"/>
              <a:t> and Chappell (2011)) </a:t>
            </a:r>
            <a:endParaRPr lang="zh-HK" altLang="en-US" sz="2100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1334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Both </a:t>
            </a:r>
            <a:r>
              <a:rPr lang="en-US" altLang="zh-HK" sz="2100" i="1" dirty="0"/>
              <a:t>ad</a:t>
            </a:r>
            <a:r>
              <a:rPr lang="en-US" altLang="zh-HK" sz="2100" dirty="0"/>
              <a:t> and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dirty="0"/>
              <a:t> display different yet similar DOM properties </a:t>
            </a:r>
            <a:endParaRPr lang="zh-HK" altLang="en-US" sz="21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51875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Typology of DOM &gt;&gt;&gt; essence of DOM formation (formally defined)   </a:t>
            </a:r>
            <a:endParaRPr lang="zh-HK" altLang="en-US" sz="21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34080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Both Western Romance </a:t>
            </a:r>
            <a:r>
              <a:rPr lang="en-US" altLang="zh-HK" sz="2100" i="1" dirty="0"/>
              <a:t>ad </a:t>
            </a:r>
            <a:r>
              <a:rPr lang="en-US" altLang="zh-HK" sz="2100" dirty="0"/>
              <a:t>and Chinese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are famous examples of DOM with many analyses and examples</a:t>
            </a:r>
            <a:endParaRPr lang="zh-HK" altLang="en-US" sz="21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53965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Differences: </a:t>
            </a:r>
            <a:r>
              <a:rPr lang="en-US" altLang="zh-HK" sz="2100" i="1" dirty="0"/>
              <a:t>ad </a:t>
            </a:r>
            <a:r>
              <a:rPr lang="en-US" altLang="zh-HK" sz="2100" dirty="0"/>
              <a:t>(P &gt; K(case),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(V &gt; v)</a:t>
            </a:r>
            <a:endParaRPr lang="zh-HK" altLang="en-US" sz="21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48583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Similarities: </a:t>
            </a:r>
            <a:r>
              <a:rPr lang="en-US" altLang="zh-HK" sz="2100" dirty="0" err="1"/>
              <a:t>animacy</a:t>
            </a:r>
            <a:r>
              <a:rPr lang="en-US" altLang="zh-HK" sz="2100" dirty="0"/>
              <a:t>/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 (nominal), transitivity/’affectedness’ (verbal) </a:t>
            </a:r>
            <a:endParaRPr lang="zh-HK" altLang="en-US" sz="21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231640" y="57982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b="1" dirty="0"/>
              <a:t>What is DOM? </a:t>
            </a: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351075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W. Romance </a:t>
            </a:r>
            <a:r>
              <a:rPr lang="en-US" altLang="zh-HK" i="1" dirty="0"/>
              <a:t>ad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8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DOM: </a:t>
            </a:r>
            <a:r>
              <a:rPr lang="en-US" altLang="zh-HK" sz="2100" dirty="0" err="1"/>
              <a:t>animacy</a:t>
            </a:r>
            <a:r>
              <a:rPr lang="en-US" altLang="zh-HK" sz="2100" dirty="0"/>
              <a:t> ([</a:t>
            </a:r>
            <a:r>
              <a:rPr lang="en-US" altLang="zh-HK" sz="2100" dirty="0" err="1"/>
              <a:t>i</a:t>
            </a:r>
            <a:r>
              <a:rPr lang="en-US" altLang="zh-HK" sz="2100" dirty="0"/>
              <a:t>-person]) and 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 ([</a:t>
            </a:r>
            <a:r>
              <a:rPr lang="en-US" altLang="zh-HK" sz="2100" dirty="0" err="1"/>
              <a:t>i</a:t>
            </a:r>
            <a:r>
              <a:rPr lang="en-US" altLang="zh-HK" sz="2100" dirty="0"/>
              <a:t>-D]) (</a:t>
            </a:r>
            <a:r>
              <a:rPr lang="en-US" altLang="zh-HK" sz="2100" dirty="0" err="1"/>
              <a:t>Mondoñedo</a:t>
            </a:r>
            <a:r>
              <a:rPr lang="en-US" altLang="zh-HK" sz="2100" dirty="0"/>
              <a:t> (2007))</a:t>
            </a:r>
          </a:p>
          <a:p>
            <a:pPr marL="0" indent="0">
              <a:buNone/>
            </a:pPr>
            <a:r>
              <a:rPr lang="en-US" altLang="zh-HK" sz="2100" dirty="0" err="1"/>
              <a:t>Veo</a:t>
            </a:r>
            <a:r>
              <a:rPr lang="en-US" altLang="zh-HK" sz="2100" dirty="0"/>
              <a:t> 			a 	mi 	</a:t>
            </a:r>
            <a:r>
              <a:rPr lang="en-US" altLang="zh-HK" sz="2100" dirty="0" err="1"/>
              <a:t>hemana</a:t>
            </a:r>
            <a:r>
              <a:rPr lang="en-US" altLang="zh-HK" sz="2100" dirty="0"/>
              <a:t>  	</a:t>
            </a:r>
          </a:p>
          <a:p>
            <a:pPr marL="0" indent="0">
              <a:buNone/>
            </a:pPr>
            <a:r>
              <a:rPr lang="en-US" altLang="zh-HK" sz="2100" dirty="0"/>
              <a:t>See-PRES.1SG 	AD	my	sister		</a:t>
            </a:r>
          </a:p>
          <a:p>
            <a:pPr marL="0" indent="0">
              <a:buNone/>
            </a:pPr>
            <a:r>
              <a:rPr lang="en-US" altLang="zh-HK" sz="2100" dirty="0" err="1"/>
              <a:t>Veo</a:t>
            </a:r>
            <a:r>
              <a:rPr lang="en-US" altLang="zh-HK" sz="2100" dirty="0"/>
              <a:t> 			</a:t>
            </a:r>
            <a:r>
              <a:rPr lang="en-US" altLang="zh-TW" sz="2100" dirty="0"/>
              <a:t>(</a:t>
            </a:r>
            <a:r>
              <a:rPr lang="en-US" altLang="zh-HK" sz="2100" dirty="0"/>
              <a:t>ø</a:t>
            </a:r>
            <a:r>
              <a:rPr lang="en-US" altLang="zh-TW" sz="2100" dirty="0"/>
              <a:t>)</a:t>
            </a:r>
            <a:r>
              <a:rPr lang="en-US" altLang="zh-HK" sz="2100" dirty="0"/>
              <a:t>	mi 	</a:t>
            </a:r>
            <a:r>
              <a:rPr lang="en-US" altLang="zh-HK" sz="2100" dirty="0" err="1"/>
              <a:t>coche</a:t>
            </a:r>
            <a:r>
              <a:rPr lang="en-US" altLang="zh-HK" sz="2100" dirty="0"/>
              <a:t> </a:t>
            </a:r>
          </a:p>
          <a:p>
            <a:pPr marL="0" indent="0">
              <a:buNone/>
            </a:pPr>
            <a:r>
              <a:rPr lang="en-US" altLang="zh-HK" sz="2100" dirty="0"/>
              <a:t>see-PRES.1SG		my	car</a:t>
            </a:r>
          </a:p>
          <a:p>
            <a:pPr marL="0" indent="0">
              <a:buNone/>
            </a:pPr>
            <a:r>
              <a:rPr lang="en-US" altLang="zh-TW" sz="2100" dirty="0"/>
              <a:t>‘I see my sister </a:t>
            </a:r>
            <a:r>
              <a:rPr lang="en-US" altLang="zh-TW" sz="2100" i="1" dirty="0"/>
              <a:t>(ad</a:t>
            </a:r>
            <a:r>
              <a:rPr lang="en-US" altLang="zh-TW" sz="2100" dirty="0"/>
              <a:t>)/I see my car.’ (</a:t>
            </a:r>
            <a:r>
              <a:rPr lang="en-US" altLang="zh-TW" sz="2100" dirty="0" err="1"/>
              <a:t>Pottier</a:t>
            </a:r>
            <a:r>
              <a:rPr lang="en-US" altLang="zh-TW" sz="2100" dirty="0"/>
              <a:t> (1968))</a:t>
            </a:r>
          </a:p>
          <a:p>
            <a:pPr marL="0" indent="0">
              <a:buNone/>
            </a:pP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76801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 err="1"/>
              <a:t>Busco</a:t>
            </a:r>
            <a:r>
              <a:rPr lang="en-US" altLang="zh-HK" sz="2100" dirty="0"/>
              <a:t> 		</a:t>
            </a:r>
            <a:r>
              <a:rPr lang="en-US" altLang="zh-HK" sz="2100" dirty="0" err="1"/>
              <a:t>una</a:t>
            </a:r>
            <a:r>
              <a:rPr lang="en-US" altLang="zh-HK" sz="2100" dirty="0"/>
              <a:t> 	</a:t>
            </a:r>
            <a:r>
              <a:rPr lang="en-US" altLang="zh-HK" sz="2100" dirty="0" err="1"/>
              <a:t>secretaria</a:t>
            </a:r>
            <a:r>
              <a:rPr lang="en-US" altLang="zh-HK" sz="2100" dirty="0"/>
              <a:t> 		que 	</a:t>
            </a:r>
            <a:r>
              <a:rPr lang="en-US" altLang="zh-HK" sz="2100" dirty="0" err="1"/>
              <a:t>sepa</a:t>
            </a:r>
            <a:r>
              <a:rPr lang="en-US" altLang="zh-HK" sz="2100" dirty="0"/>
              <a:t>… </a:t>
            </a:r>
          </a:p>
          <a:p>
            <a:pPr marL="0" indent="0">
              <a:buNone/>
            </a:pPr>
            <a:r>
              <a:rPr lang="en-US" altLang="zh-HK" sz="2100" dirty="0"/>
              <a:t>Search-PRES.1SG	one	secretary	who	know.SUBJ-PRES.3SG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 err="1"/>
              <a:t>Busco</a:t>
            </a:r>
            <a:r>
              <a:rPr lang="en-US" altLang="zh-HK" sz="2100" dirty="0"/>
              <a:t> 			a 	</a:t>
            </a:r>
            <a:r>
              <a:rPr lang="en-US" altLang="zh-HK" sz="2100" dirty="0" err="1"/>
              <a:t>una</a:t>
            </a:r>
            <a:r>
              <a:rPr lang="en-US" altLang="zh-HK" sz="2100" dirty="0"/>
              <a:t> 	</a:t>
            </a:r>
            <a:r>
              <a:rPr lang="en-US" altLang="zh-HK" sz="2100" dirty="0" err="1"/>
              <a:t>secretaria</a:t>
            </a:r>
            <a:r>
              <a:rPr lang="en-US" altLang="zh-HK" sz="2100" dirty="0"/>
              <a:t> 	que 	</a:t>
            </a:r>
            <a:r>
              <a:rPr lang="en-US" altLang="zh-HK" sz="2100" dirty="0" err="1"/>
              <a:t>sabe</a:t>
            </a:r>
            <a:r>
              <a:rPr lang="en-US" altLang="zh-HK" sz="2100" dirty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Search-PRES.1SG	AD	one	secretary	who	know.IND-PRES.3SG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‘I am looking for a secretary (hypothetical) who knows… /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‘I am looking for a secretary (realis) who knows…’ (Zamboni (1995))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04200" y="33775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 err="1"/>
              <a:t>Animacy</a:t>
            </a:r>
            <a:r>
              <a:rPr lang="en-US" altLang="zh-HK" sz="2100" i="1" dirty="0"/>
              <a:t>/humanness</a:t>
            </a:r>
            <a:endParaRPr lang="zh-HK" altLang="en-US" sz="2100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04200" y="58453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 err="1"/>
              <a:t>Referentiality</a:t>
            </a:r>
            <a:r>
              <a:rPr lang="en-US" altLang="zh-HK" sz="2100" i="1" dirty="0"/>
              <a:t>/specificity/</a:t>
            </a:r>
            <a:r>
              <a:rPr lang="en-US" altLang="zh-HK" sz="2100" i="1" dirty="0" err="1"/>
              <a:t>definitness</a:t>
            </a:r>
            <a:endParaRPr lang="zh-HK" altLang="en-US" sz="2100" i="1" dirty="0"/>
          </a:p>
        </p:txBody>
      </p:sp>
    </p:spTree>
    <p:extLst>
      <p:ext uri="{BB962C8B-B14F-4D97-AF65-F5344CB8AC3E}">
        <p14:creationId xmlns:p14="http://schemas.microsoft.com/office/powerpoint/2010/main" val="282194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W. Romance </a:t>
            </a:r>
            <a:r>
              <a:rPr lang="en-US" altLang="zh-HK" i="1" dirty="0"/>
              <a:t>ad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Apart from these two broad categories (</a:t>
            </a:r>
            <a:r>
              <a:rPr lang="en-US" altLang="zh-HK" sz="2100" dirty="0" err="1"/>
              <a:t>animacy</a:t>
            </a:r>
            <a:r>
              <a:rPr lang="en-US" altLang="zh-HK" sz="2100" dirty="0"/>
              <a:t> and 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) which are widely accepted (</a:t>
            </a:r>
            <a:r>
              <a:rPr lang="en-US" altLang="zh-HK" sz="2100" dirty="0" err="1"/>
              <a:t>Roegist</a:t>
            </a:r>
            <a:r>
              <a:rPr lang="en-US" altLang="zh-HK" sz="2100" dirty="0"/>
              <a:t> (1979), </a:t>
            </a:r>
            <a:r>
              <a:rPr lang="en-US" altLang="zh-HK" sz="2100" dirty="0" err="1"/>
              <a:t>Bossong</a:t>
            </a:r>
            <a:r>
              <a:rPr lang="en-US" altLang="zh-HK" sz="2100" dirty="0"/>
              <a:t> (1985, 1991), </a:t>
            </a:r>
            <a:r>
              <a:rPr lang="en-US" altLang="zh-HK" sz="2100" dirty="0" err="1"/>
              <a:t>Nocentini</a:t>
            </a:r>
            <a:r>
              <a:rPr lang="en-US" altLang="zh-HK" sz="2100" dirty="0"/>
              <a:t> (1995)), there are other factors that condition the use of DOM:  </a:t>
            </a: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3717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‘Affectedness’: 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8520" y="26968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DOM is sensitive to the types of verbal predicates that represent the main verb (</a:t>
            </a:r>
            <a:r>
              <a:rPr lang="en-US" altLang="zh-HK" sz="2100" dirty="0" err="1"/>
              <a:t>Poittier</a:t>
            </a:r>
            <a:r>
              <a:rPr lang="en-US" altLang="zh-HK" sz="2100" dirty="0"/>
              <a:t> (1968)):</a:t>
            </a:r>
            <a:endParaRPr lang="zh-HK" alt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0527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 err="1"/>
              <a:t>Matar</a:t>
            </a:r>
            <a:r>
              <a:rPr lang="en-US" altLang="zh-HK" sz="2100" i="1" dirty="0"/>
              <a:t> </a:t>
            </a:r>
            <a:r>
              <a:rPr lang="en-US" altLang="zh-HK" sz="2100" dirty="0"/>
              <a:t>‘to kill’ &gt; </a:t>
            </a:r>
            <a:r>
              <a:rPr lang="en-US" altLang="zh-HK" sz="2100" i="1" dirty="0" err="1"/>
              <a:t>considerar</a:t>
            </a:r>
            <a:r>
              <a:rPr lang="en-US" altLang="zh-HK" sz="2100" i="1" dirty="0"/>
              <a:t> </a:t>
            </a:r>
            <a:r>
              <a:rPr lang="en-US" altLang="zh-HK" sz="2100" dirty="0"/>
              <a:t>‘to consider’ &gt; </a:t>
            </a:r>
            <a:r>
              <a:rPr lang="en-US" altLang="zh-HK" sz="2100" i="1" dirty="0" err="1"/>
              <a:t>ver</a:t>
            </a:r>
            <a:r>
              <a:rPr lang="en-US" altLang="zh-HK" sz="2100" i="1" dirty="0"/>
              <a:t> </a:t>
            </a:r>
            <a:r>
              <a:rPr lang="en-US" altLang="zh-HK" sz="2100" dirty="0"/>
              <a:t>‘to see’ &gt; </a:t>
            </a:r>
            <a:r>
              <a:rPr lang="en-US" altLang="zh-HK" sz="2100" i="1" dirty="0" err="1"/>
              <a:t>tener</a:t>
            </a:r>
            <a:r>
              <a:rPr lang="en-US" altLang="zh-HK" sz="2100" i="1" dirty="0"/>
              <a:t> </a:t>
            </a:r>
            <a:r>
              <a:rPr lang="en-US" altLang="zh-HK" sz="2100" dirty="0"/>
              <a:t>‘to have’ </a:t>
            </a:r>
            <a:r>
              <a:rPr lang="en-US" altLang="zh-HK" sz="2100" i="1" dirty="0"/>
              <a:t> </a:t>
            </a:r>
            <a:endParaRPr lang="zh-HK" altLang="en-US" sz="21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8360" y="33778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The more ‘transitive’ the verb, the more likely that DOM is used (pending definition) </a:t>
            </a:r>
            <a:endParaRPr lang="zh-HK" altLang="en-US" sz="21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58520" y="36863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Nominal category</a:t>
            </a:r>
            <a:r>
              <a:rPr lang="en-US" altLang="zh-TW" sz="2100" dirty="0"/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sz="21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8680" y="39947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Certain nominal categories are more prone to DOM than others (</a:t>
            </a:r>
            <a:r>
              <a:rPr lang="en-US" altLang="zh-HK" sz="2100" dirty="0" err="1"/>
              <a:t>Nocentini</a:t>
            </a:r>
            <a:r>
              <a:rPr lang="en-US" altLang="zh-HK" sz="2100" dirty="0"/>
              <a:t> (1995)): </a:t>
            </a:r>
            <a:endParaRPr lang="zh-HK" altLang="en-US" sz="21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48360" y="43224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Personal pronouns &gt; relative pronouns &gt; indefinite pronouns &gt; proper nouns &gt; singular/individual &gt; countable &gt; plural &gt; mass (</a:t>
            </a:r>
            <a:r>
              <a:rPr lang="en-US" altLang="zh-HK" sz="2100" dirty="0" err="1"/>
              <a:t>cf</a:t>
            </a:r>
            <a:r>
              <a:rPr lang="en-US" altLang="zh-HK" sz="2100" dirty="0"/>
              <a:t> 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/specificity)</a:t>
            </a:r>
            <a:endParaRPr lang="zh-HK" altLang="en-US" sz="21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48360" y="496379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Throughout </a:t>
            </a:r>
            <a:r>
              <a:rPr lang="en-US" altLang="zh-HK" sz="2100" dirty="0" err="1"/>
              <a:t>W.Romance</a:t>
            </a:r>
            <a:r>
              <a:rPr lang="en-US" altLang="zh-HK" sz="2100" dirty="0"/>
              <a:t> (synchronic-diachronic), it is possible to draw up a DOM-hierarchy where certain types of nouns are more affiliated with DOM than others (</a:t>
            </a:r>
            <a:r>
              <a:rPr lang="en-US" altLang="zh-HK" sz="2100" dirty="0" err="1"/>
              <a:t>Sornicola</a:t>
            </a:r>
            <a:r>
              <a:rPr lang="en-US" altLang="zh-HK" sz="2100" dirty="0"/>
              <a:t> (1998)) </a:t>
            </a:r>
            <a:endParaRPr lang="zh-HK" altLang="en-US" sz="21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17880" y="56994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600" dirty="0" err="1"/>
              <a:t>W.Romance</a:t>
            </a:r>
            <a:r>
              <a:rPr lang="en-US" altLang="zh-HK" sz="2600" dirty="0"/>
              <a:t> </a:t>
            </a:r>
            <a:r>
              <a:rPr lang="en-US" altLang="zh-HK" sz="2600" i="1" dirty="0"/>
              <a:t>ad </a:t>
            </a:r>
            <a:r>
              <a:rPr lang="en-US" altLang="zh-HK" sz="2600" dirty="0"/>
              <a:t>(summary)</a:t>
            </a:r>
            <a:r>
              <a:rPr lang="en-US" altLang="zh-TW" sz="2600" dirty="0"/>
              <a:t>: </a:t>
            </a:r>
            <a:r>
              <a:rPr lang="en-US" altLang="zh-TW" sz="2600" dirty="0" err="1"/>
              <a:t>animacy</a:t>
            </a:r>
            <a:r>
              <a:rPr lang="en-US" altLang="zh-TW" sz="2600" dirty="0"/>
              <a:t>/referential (‘affected’/pronominal) </a:t>
            </a:r>
            <a:endParaRPr lang="zh-HK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9202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</a:t>
            </a:r>
            <a:r>
              <a:rPr lang="en-US" altLang="zh-HK" i="1" dirty="0" err="1"/>
              <a:t>ba</a:t>
            </a:r>
            <a:r>
              <a:rPr lang="en-US" altLang="zh-HK" dirty="0"/>
              <a:t>/</a:t>
            </a:r>
            <a:r>
              <a:rPr lang="en-US" altLang="zh-HK" i="1" dirty="0" err="1"/>
              <a:t>jiang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3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DOM: </a:t>
            </a:r>
            <a:r>
              <a:rPr lang="en-US" altLang="zh-HK" sz="2100" dirty="0" err="1"/>
              <a:t>referentiality</a:t>
            </a:r>
            <a:r>
              <a:rPr lang="en-US" altLang="zh-HK" sz="2100" dirty="0"/>
              <a:t> ([</a:t>
            </a:r>
            <a:r>
              <a:rPr lang="en-US" altLang="zh-HK" sz="2100" dirty="0" err="1"/>
              <a:t>i</a:t>
            </a:r>
            <a:r>
              <a:rPr lang="en-US" altLang="zh-HK" sz="2100" dirty="0"/>
              <a:t>-D]) and verb with aspect (</a:t>
            </a:r>
            <a:r>
              <a:rPr lang="en-US" altLang="zh-HK" sz="2100" dirty="0" err="1"/>
              <a:t>AspP</a:t>
            </a:r>
            <a:r>
              <a:rPr lang="en-US" altLang="zh-HK" sz="2100" dirty="0"/>
              <a:t>)</a:t>
            </a:r>
          </a:p>
          <a:p>
            <a:pPr marL="0" indent="0">
              <a:buNone/>
            </a:pP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Wo	</a:t>
            </a:r>
            <a:r>
              <a:rPr lang="en-US" altLang="zh-HK" sz="2100" dirty="0" err="1"/>
              <a:t>ba</a:t>
            </a:r>
            <a:r>
              <a:rPr lang="en-US" altLang="zh-HK" sz="2100" dirty="0"/>
              <a:t>	</a:t>
            </a:r>
            <a:r>
              <a:rPr lang="en-US" altLang="zh-HK" sz="2100" dirty="0" err="1"/>
              <a:t>xin</a:t>
            </a:r>
            <a:r>
              <a:rPr lang="en-US" altLang="zh-HK" sz="2100" dirty="0"/>
              <a:t>	</a:t>
            </a:r>
            <a:r>
              <a:rPr lang="en-US" altLang="zh-HK" sz="2100" dirty="0" err="1"/>
              <a:t>xie</a:t>
            </a:r>
            <a:r>
              <a:rPr lang="en-US" altLang="zh-HK" sz="2100" dirty="0"/>
              <a:t>-</a:t>
            </a:r>
            <a:r>
              <a:rPr lang="en-US" altLang="zh-HK" sz="2100" dirty="0" err="1"/>
              <a:t>hao</a:t>
            </a:r>
            <a:r>
              <a:rPr lang="en-US" altLang="zh-HK" sz="2100" dirty="0"/>
              <a:t>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BA	letter	write-done-LE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Wo	</a:t>
            </a:r>
            <a:r>
              <a:rPr lang="en-US" altLang="zh-HK" sz="2100" dirty="0" err="1"/>
              <a:t>xie</a:t>
            </a:r>
            <a:r>
              <a:rPr lang="en-US" altLang="zh-HK" sz="2100" dirty="0"/>
              <a:t>-</a:t>
            </a:r>
            <a:r>
              <a:rPr lang="en-US" altLang="zh-HK" sz="2100" dirty="0" err="1"/>
              <a:t>hao</a:t>
            </a:r>
            <a:r>
              <a:rPr lang="en-US" altLang="zh-HK" sz="2100" dirty="0"/>
              <a:t>-le	</a:t>
            </a:r>
            <a:r>
              <a:rPr lang="en-US" altLang="zh-HK" sz="2100" dirty="0" err="1"/>
              <a:t>xin</a:t>
            </a:r>
            <a:endParaRPr lang="en-US" altLang="zh-HK" sz="2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write-done-LE	letter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‘I have written the letter (referential)/I have written a letter (not </a:t>
            </a:r>
            <a:r>
              <a:rPr lang="en-US" altLang="zh-HK" sz="2100" dirty="0" err="1"/>
              <a:t>nec</a:t>
            </a:r>
            <a:r>
              <a:rPr lang="en-US" altLang="zh-HK" sz="2100" dirty="0"/>
              <a:t>- specific)’ (Zou (1995))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663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Wo	</a:t>
            </a:r>
            <a:r>
              <a:rPr lang="en-US" altLang="zh-HK" sz="2100" dirty="0" err="1"/>
              <a:t>ba</a:t>
            </a:r>
            <a:r>
              <a:rPr lang="en-US" altLang="zh-HK" sz="2100" dirty="0"/>
              <a:t> 	</a:t>
            </a:r>
            <a:r>
              <a:rPr lang="en-US" altLang="zh-HK" sz="2100" dirty="0" err="1"/>
              <a:t>shu</a:t>
            </a:r>
            <a:r>
              <a:rPr lang="en-US" altLang="zh-HK" sz="2100" dirty="0"/>
              <a:t>	</a:t>
            </a:r>
            <a:r>
              <a:rPr lang="en-US" altLang="zh-HK" sz="2100" dirty="0" err="1"/>
              <a:t>kan</a:t>
            </a:r>
            <a:r>
              <a:rPr lang="en-US" altLang="zh-HK" sz="2100" dirty="0"/>
              <a:t>?(-wan-le)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BA	book	read-finish-LE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Wo	</a:t>
            </a:r>
            <a:r>
              <a:rPr lang="en-US" altLang="zh-HK" sz="2100" dirty="0" err="1"/>
              <a:t>kan</a:t>
            </a:r>
            <a:r>
              <a:rPr lang="en-US" altLang="zh-HK" sz="2100" dirty="0"/>
              <a:t> 	</a:t>
            </a:r>
            <a:r>
              <a:rPr lang="en-US" altLang="zh-HK" sz="2100" dirty="0" err="1"/>
              <a:t>shu</a:t>
            </a:r>
            <a:endParaRPr lang="en-US" altLang="zh-HK" sz="2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read	book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‘I have finished reading the book/I read books.’ (Li (2006))</a:t>
            </a:r>
            <a:endParaRPr lang="zh-HK" altLang="en-US" sz="2100" dirty="0"/>
          </a:p>
        </p:txBody>
      </p:sp>
    </p:spTree>
    <p:extLst>
      <p:ext uri="{BB962C8B-B14F-4D97-AF65-F5344CB8AC3E}">
        <p14:creationId xmlns:p14="http://schemas.microsoft.com/office/powerpoint/2010/main" val="324505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Chinese </a:t>
            </a:r>
            <a:r>
              <a:rPr lang="en-US" altLang="zh-HK" i="1" dirty="0" err="1"/>
              <a:t>ba</a:t>
            </a:r>
            <a:r>
              <a:rPr lang="en-US" altLang="zh-HK" i="1" dirty="0"/>
              <a:t>/</a:t>
            </a:r>
            <a:r>
              <a:rPr lang="en-US" altLang="zh-HK" i="1" dirty="0" err="1"/>
              <a:t>jiang</a:t>
            </a:r>
            <a:r>
              <a:rPr lang="en-US" altLang="zh-HK" i="1" dirty="0"/>
              <a:t> 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‘Affectedness’: </a:t>
            </a:r>
          </a:p>
          <a:p>
            <a:pPr marL="0" indent="0">
              <a:buNone/>
            </a:pP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/>
              <a:t>Ba/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can only be used with verbal predicates that are highly ‘transitive’ where the object can be shown to be ‘affected’: </a:t>
            </a:r>
            <a:endParaRPr lang="zh-HK" altLang="en-US" sz="2100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348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/>
              <a:t>Wo	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	ta	</a:t>
            </a:r>
            <a:r>
              <a:rPr lang="en-US" altLang="zh-HK" sz="2100" i="1" dirty="0" err="1"/>
              <a:t>hai</a:t>
            </a:r>
            <a:r>
              <a:rPr lang="en-US" altLang="zh-HK" sz="2100" i="1" dirty="0"/>
              <a:t>-</a:t>
            </a:r>
            <a:r>
              <a:rPr lang="en-US" altLang="zh-HK" sz="2100" i="1" dirty="0" err="1"/>
              <a:t>si</a:t>
            </a:r>
            <a:r>
              <a:rPr lang="en-US" altLang="zh-HK" sz="2100" i="1" dirty="0"/>
              <a:t>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BA	him	sabotage-dead-LE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‘I sabotaged him.’ (Li (2006))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100" i="1" dirty="0"/>
              <a:t>*</a:t>
            </a:r>
            <a:r>
              <a:rPr lang="en-US" altLang="zh-HK" sz="2100" i="1" dirty="0"/>
              <a:t>Wo	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	</a:t>
            </a:r>
            <a:r>
              <a:rPr lang="en-US" altLang="zh-HK" sz="2100" i="1" dirty="0" err="1"/>
              <a:t>zhe-jian-shi</a:t>
            </a:r>
            <a:r>
              <a:rPr lang="en-US" altLang="zh-HK" sz="2100" i="1" dirty="0"/>
              <a:t>	</a:t>
            </a:r>
            <a:r>
              <a:rPr lang="en-US" altLang="zh-HK" sz="2100" i="1" dirty="0" err="1"/>
              <a:t>zhidao</a:t>
            </a:r>
            <a:r>
              <a:rPr lang="en-US" altLang="zh-HK" sz="2100" i="1" dirty="0"/>
              <a:t>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I	BA	this-CL-matter	know-LE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100" dirty="0"/>
              <a:t>‘I know this matter.’ (Zou (1995))</a:t>
            </a:r>
            <a:endParaRPr lang="zh-HK" alt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The verbal predicate used with </a:t>
            </a:r>
            <a:r>
              <a:rPr lang="en-US" altLang="zh-HK" sz="2100" i="1" dirty="0" err="1"/>
              <a:t>ba</a:t>
            </a:r>
            <a:r>
              <a:rPr lang="en-US" altLang="zh-HK" sz="2100" i="1" dirty="0"/>
              <a:t>/</a:t>
            </a:r>
            <a:r>
              <a:rPr lang="en-US" altLang="zh-HK" sz="2100" i="1" dirty="0" err="1"/>
              <a:t>jiang</a:t>
            </a:r>
            <a:r>
              <a:rPr lang="en-US" altLang="zh-HK" sz="2100" i="1" dirty="0"/>
              <a:t> </a:t>
            </a:r>
            <a:r>
              <a:rPr lang="en-US" altLang="zh-HK" sz="2100" dirty="0"/>
              <a:t>must be </a:t>
            </a:r>
            <a:r>
              <a:rPr lang="en-US" altLang="zh-HK" sz="2100" dirty="0" err="1"/>
              <a:t>prosodically</a:t>
            </a:r>
            <a:r>
              <a:rPr lang="en-US" altLang="zh-HK" sz="2100" dirty="0"/>
              <a:t> complex and cannot be bare (Feng (2002a)): </a:t>
            </a:r>
            <a:endParaRPr lang="zh-HK" altLang="en-US" sz="2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3498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i="1" dirty="0"/>
              <a:t>Ba	ta-men		*(</a:t>
            </a:r>
            <a:r>
              <a:rPr lang="en-US" altLang="zh-HK" sz="2100" i="1" dirty="0" err="1"/>
              <a:t>yigeyige</a:t>
            </a:r>
            <a:r>
              <a:rPr lang="en-US" altLang="zh-HK" sz="2100" i="1" dirty="0"/>
              <a:t>-de) 	</a:t>
            </a:r>
            <a:r>
              <a:rPr lang="en-US" altLang="zh-HK" sz="2100" i="1" dirty="0" err="1"/>
              <a:t>sha</a:t>
            </a:r>
            <a:endParaRPr lang="en-US" altLang="zh-HK" sz="21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BA	3</a:t>
            </a:r>
            <a:r>
              <a:rPr lang="en-US" altLang="zh-HK" sz="2100" baseline="30000" dirty="0"/>
              <a:t>RD</a:t>
            </a:r>
            <a:r>
              <a:rPr lang="en-US" altLang="zh-HK" sz="2100" dirty="0"/>
              <a:t>-PL		one.by.one-ADV	kill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‘Kill them *(one by one).’ (Feng (2002a))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sz="2100" i="1" dirty="0"/>
          </a:p>
        </p:txBody>
      </p:sp>
    </p:spTree>
    <p:extLst>
      <p:ext uri="{BB962C8B-B14F-4D97-AF65-F5344CB8AC3E}">
        <p14:creationId xmlns:p14="http://schemas.microsoft.com/office/powerpoint/2010/main" val="14937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DOM: </a:t>
            </a:r>
            <a:r>
              <a:rPr lang="en-US" altLang="zh-HK" dirty="0" err="1"/>
              <a:t>W.Romance</a:t>
            </a:r>
            <a:r>
              <a:rPr lang="en-US" altLang="zh-HK" dirty="0"/>
              <a:t> </a:t>
            </a:r>
            <a:r>
              <a:rPr lang="en-US" altLang="zh-HK" i="1" dirty="0"/>
              <a:t>ad</a:t>
            </a:r>
            <a:r>
              <a:rPr lang="en-US" altLang="zh-HK" dirty="0"/>
              <a:t>/Chinese </a:t>
            </a:r>
            <a:r>
              <a:rPr lang="en-US" altLang="zh-HK" i="1" dirty="0" err="1"/>
              <a:t>ba</a:t>
            </a:r>
            <a:r>
              <a:rPr lang="en-US" altLang="zh-HK" i="1" dirty="0"/>
              <a:t>/</a:t>
            </a:r>
            <a:r>
              <a:rPr lang="en-US" altLang="zh-HK" i="1" dirty="0" err="1"/>
              <a:t>jiang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/>
              <a:t>Nominal properties: </a:t>
            </a:r>
            <a:r>
              <a:rPr lang="en-US" altLang="zh-HK" dirty="0" err="1"/>
              <a:t>animacy</a:t>
            </a:r>
            <a:r>
              <a:rPr lang="en-US" altLang="zh-HK" dirty="0"/>
              <a:t>/</a:t>
            </a:r>
            <a:r>
              <a:rPr lang="en-US" altLang="zh-HK" dirty="0" err="1"/>
              <a:t>referentiality</a:t>
            </a:r>
            <a:r>
              <a:rPr lang="en-US" altLang="zh-HK" dirty="0"/>
              <a:t> ([</a:t>
            </a:r>
            <a:r>
              <a:rPr lang="en-US" altLang="zh-HK" dirty="0" err="1"/>
              <a:t>i</a:t>
            </a:r>
            <a:r>
              <a:rPr lang="en-US" altLang="zh-HK" dirty="0"/>
              <a:t>-person]/[</a:t>
            </a:r>
            <a:r>
              <a:rPr lang="en-US" altLang="zh-HK" dirty="0" err="1"/>
              <a:t>i</a:t>
            </a:r>
            <a:r>
              <a:rPr lang="en-US" altLang="zh-HK" dirty="0"/>
              <a:t>-D])</a:t>
            </a:r>
          </a:p>
          <a:p>
            <a:pPr marL="0" indent="0">
              <a:buNone/>
            </a:pPr>
            <a:r>
              <a:rPr lang="en-US" altLang="zh-HK" dirty="0"/>
              <a:t>Primary/secondary: </a:t>
            </a:r>
          </a:p>
          <a:p>
            <a:pPr marL="0" indent="0">
              <a:buNone/>
            </a:pPr>
            <a:r>
              <a:rPr lang="en-US" altLang="zh-HK" dirty="0" err="1"/>
              <a:t>animacy</a:t>
            </a:r>
            <a:r>
              <a:rPr lang="en-US" altLang="zh-HK" dirty="0"/>
              <a:t> (primary) + </a:t>
            </a:r>
            <a:r>
              <a:rPr lang="en-US" altLang="zh-HK" dirty="0" err="1"/>
              <a:t>referentiality</a:t>
            </a:r>
            <a:r>
              <a:rPr lang="en-US" altLang="zh-HK" dirty="0"/>
              <a:t> (secondary (</a:t>
            </a:r>
            <a:r>
              <a:rPr lang="en-US" altLang="zh-HK" i="1" dirty="0"/>
              <a:t>ad</a:t>
            </a:r>
            <a:r>
              <a:rPr lang="en-US" altLang="zh-HK" dirty="0"/>
              <a:t>)</a:t>
            </a:r>
          </a:p>
          <a:p>
            <a:pPr marL="0" indent="0">
              <a:buNone/>
            </a:pPr>
            <a:r>
              <a:rPr lang="en-US" altLang="zh-HK" dirty="0" err="1"/>
              <a:t>referentiality</a:t>
            </a:r>
            <a:r>
              <a:rPr lang="en-US" altLang="zh-HK" dirty="0"/>
              <a:t> (primary) + </a:t>
            </a:r>
            <a:r>
              <a:rPr lang="en-US" altLang="zh-HK" dirty="0" err="1"/>
              <a:t>animacy</a:t>
            </a:r>
            <a:r>
              <a:rPr lang="en-US" altLang="zh-HK" dirty="0"/>
              <a:t> (secondary (</a:t>
            </a:r>
            <a:r>
              <a:rPr lang="en-US" altLang="zh-HK" i="1" dirty="0" err="1"/>
              <a:t>ba</a:t>
            </a:r>
            <a:r>
              <a:rPr lang="en-US" altLang="zh-HK" dirty="0"/>
              <a:t>/</a:t>
            </a:r>
            <a:r>
              <a:rPr lang="en-US" altLang="zh-HK" i="1" dirty="0" err="1"/>
              <a:t>jiaing</a:t>
            </a:r>
            <a:r>
              <a:rPr lang="en-US" altLang="zh-HK" dirty="0"/>
              <a:t>)</a:t>
            </a:r>
            <a:endParaRPr lang="zh-HK" alt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8434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Verbal properties: dynamic, telic (Smith (1998), </a:t>
            </a:r>
            <a:r>
              <a:rPr lang="en-US" altLang="zh-HK" dirty="0" err="1"/>
              <a:t>Dowty</a:t>
            </a:r>
            <a:r>
              <a:rPr lang="en-US" altLang="zh-HK" dirty="0"/>
              <a:t> (1967), Hale and Keyser (1993, 2002))&gt; ‘affectedness’ </a:t>
            </a:r>
            <a:endParaRPr lang="zh-HK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82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Universal DOM</a:t>
            </a:r>
            <a:r>
              <a:rPr lang="en-US" altLang="zh-TW" dirty="0"/>
              <a:t>: nominal (</a:t>
            </a:r>
            <a:r>
              <a:rPr lang="en-US" altLang="zh-TW" dirty="0" err="1"/>
              <a:t>animacy</a:t>
            </a:r>
            <a:r>
              <a:rPr lang="en-US" altLang="zh-TW" dirty="0"/>
              <a:t>/</a:t>
            </a:r>
            <a:r>
              <a:rPr lang="en-US" altLang="zh-TW" dirty="0" err="1"/>
              <a:t>referentiality</a:t>
            </a:r>
            <a:r>
              <a:rPr lang="en-US" altLang="zh-TW" dirty="0"/>
              <a:t>), verbal (dynamic/telic)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Personal &gt; animate &gt; inanimate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Specific &gt; definite &gt; referential &gt; concrete &gt; common &gt; abstract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</a:t>
            </a:r>
            <a:r>
              <a:rPr lang="en-US" altLang="zh-HK" dirty="0" err="1"/>
              <a:t>Aissen</a:t>
            </a:r>
            <a:r>
              <a:rPr lang="en-US" altLang="zh-HK" dirty="0"/>
              <a:t> (2002), Silverstein (1976), </a:t>
            </a:r>
            <a:r>
              <a:rPr lang="en-US" altLang="zh-HK" dirty="0" err="1"/>
              <a:t>Moracsvik</a:t>
            </a:r>
            <a:r>
              <a:rPr lang="en-US" altLang="zh-HK" dirty="0"/>
              <a:t> (1976))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5985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Romance prepositional accusative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Spanish personal </a:t>
            </a:r>
            <a:r>
              <a:rPr lang="en-US" altLang="zh-HK" sz="2100" i="1" dirty="0"/>
              <a:t>a</a:t>
            </a:r>
            <a:r>
              <a:rPr lang="en-US" altLang="zh-HK" sz="2100" dirty="0"/>
              <a:t> (el </a:t>
            </a:r>
            <a:r>
              <a:rPr lang="en-US" altLang="zh-HK" sz="2100" dirty="0" err="1"/>
              <a:t>acusativo</a:t>
            </a:r>
            <a:r>
              <a:rPr lang="en-US" altLang="zh-HK" sz="2100" dirty="0"/>
              <a:t> </a:t>
            </a:r>
            <a:r>
              <a:rPr lang="en-US" altLang="zh-HK" sz="2100" dirty="0" err="1"/>
              <a:t>preposicional</a:t>
            </a:r>
            <a:r>
              <a:rPr lang="en-US" altLang="zh-HK" sz="2100" dirty="0"/>
              <a:t>/el a personal/el </a:t>
            </a:r>
            <a:r>
              <a:rPr lang="en-US" altLang="zh-HK" sz="2100" dirty="0" err="1"/>
              <a:t>complemento</a:t>
            </a:r>
            <a:r>
              <a:rPr lang="en-US" altLang="zh-HK" sz="2100" dirty="0"/>
              <a:t> </a:t>
            </a:r>
            <a:r>
              <a:rPr lang="en-US" altLang="zh-HK" sz="2100" dirty="0" err="1"/>
              <a:t>directo</a:t>
            </a:r>
            <a:r>
              <a:rPr lang="en-US" altLang="zh-HK" sz="2100" dirty="0"/>
              <a:t> </a:t>
            </a:r>
            <a:r>
              <a:rPr lang="en-US" altLang="zh-HK" sz="2100" dirty="0" err="1"/>
              <a:t>preposicional</a:t>
            </a:r>
            <a:r>
              <a:rPr lang="en-US" altLang="zh-HK" sz="2100" dirty="0"/>
              <a:t>) (</a:t>
            </a:r>
            <a:r>
              <a:rPr lang="en-US" altLang="zh-HK" sz="2100" dirty="0" err="1"/>
              <a:t>Pensado</a:t>
            </a:r>
            <a:r>
              <a:rPr lang="en-US" altLang="zh-HK" sz="2100" dirty="0"/>
              <a:t> (1995))</a:t>
            </a: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0144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 err="1"/>
              <a:t>Rolhfs</a:t>
            </a:r>
            <a:r>
              <a:rPr lang="en-US" altLang="zh-HK" sz="2100" dirty="0"/>
              <a:t> (1971): Spanish, Portuguese, </a:t>
            </a:r>
            <a:r>
              <a:rPr lang="en-US" altLang="zh-HK" sz="2100" dirty="0" err="1"/>
              <a:t>Catalán</a:t>
            </a:r>
            <a:r>
              <a:rPr lang="en-US" altLang="zh-HK" sz="2100" dirty="0"/>
              <a:t>, Italian (dialects), French (Gallo-Romance), Eastern Romance (Romanian, Rhaeto-Romance)</a:t>
            </a:r>
            <a:endParaRPr lang="zh-HK" altLang="en-US" sz="21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6334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/>
              <a:t>‘This construction (Romance DOM) occurs in all dialects of Romance except standard Italian and standard French… and in the former there are traces of </a:t>
            </a:r>
            <a:r>
              <a:rPr lang="en-US" altLang="zh-HK" sz="2100" i="1" dirty="0"/>
              <a:t>ad</a:t>
            </a:r>
            <a:r>
              <a:rPr lang="en-US" altLang="zh-HK" sz="2100" dirty="0"/>
              <a:t> being used with personal pronouns…’ (</a:t>
            </a:r>
            <a:r>
              <a:rPr lang="en-US" altLang="zh-HK" sz="2100" dirty="0" err="1"/>
              <a:t>Nocentini</a:t>
            </a:r>
            <a:r>
              <a:rPr lang="en-US" altLang="zh-HK" sz="2100" dirty="0"/>
              <a:t> (1994:323))</a:t>
            </a:r>
            <a:endParaRPr lang="zh-HK" alt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932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 err="1"/>
              <a:t>Sornicola</a:t>
            </a:r>
            <a:r>
              <a:rPr lang="en-US" altLang="zh-HK" sz="2100" dirty="0"/>
              <a:t> (1997, 1998): 	Medieval Spanish (</a:t>
            </a:r>
            <a:r>
              <a:rPr lang="en-US" altLang="zh-HK" sz="2100" i="1" dirty="0"/>
              <a:t>El Cid</a:t>
            </a:r>
            <a:r>
              <a:rPr lang="en-US" altLang="zh-HK" sz="2100" dirty="0"/>
              <a:t>) (</a:t>
            </a:r>
            <a:r>
              <a:rPr lang="en-US" altLang="zh-HK" sz="2100" dirty="0" err="1"/>
              <a:t>Reikontron</a:t>
            </a:r>
            <a:r>
              <a:rPr lang="en-US" altLang="zh-HK" sz="2100" dirty="0"/>
              <a:t> (1967), </a:t>
            </a:r>
            <a:r>
              <a:rPr lang="en-US" altLang="zh-HK" sz="2100" dirty="0" err="1"/>
              <a:t>Zorraquino</a:t>
            </a:r>
            <a:r>
              <a:rPr lang="en-US" altLang="zh-HK" sz="2100" dirty="0"/>
              <a:t> (1968), </a:t>
            </a:r>
            <a:r>
              <a:rPr lang="en-US" altLang="zh-HK" sz="2100" dirty="0" err="1"/>
              <a:t>Melis</a:t>
            </a:r>
            <a:r>
              <a:rPr lang="en-US" altLang="zh-HK" sz="2100" dirty="0"/>
              <a:t> (1995)); Medieval Italian (Neapolitan, Sicilian) (</a:t>
            </a:r>
            <a:r>
              <a:rPr lang="en-US" altLang="zh-HK" sz="2100" dirty="0" err="1"/>
              <a:t>Sornicola</a:t>
            </a:r>
            <a:r>
              <a:rPr lang="en-US" altLang="zh-HK" sz="2100" dirty="0"/>
              <a:t> (1997, 1998)), Medieval Portuguese (Meier (1972), </a:t>
            </a:r>
            <a:r>
              <a:rPr lang="en-US" altLang="zh-HK" sz="2100" dirty="0" err="1"/>
              <a:t>Roegist</a:t>
            </a:r>
            <a:r>
              <a:rPr lang="en-US" altLang="zh-HK" sz="2100" dirty="0"/>
              <a:t> (1972)), Medieval </a:t>
            </a:r>
            <a:r>
              <a:rPr lang="en-US" altLang="zh-HK" sz="2100" dirty="0" err="1"/>
              <a:t>Catalán</a:t>
            </a:r>
            <a:r>
              <a:rPr lang="en-US" altLang="zh-HK" sz="2100" dirty="0"/>
              <a:t> (Meier (1965)), </a:t>
            </a:r>
            <a:r>
              <a:rPr lang="en-US" altLang="zh-TW" sz="2100" dirty="0"/>
              <a:t>M</a:t>
            </a:r>
            <a:r>
              <a:rPr lang="en-US" altLang="zh-HK" sz="2100" dirty="0"/>
              <a:t>edieval French (</a:t>
            </a:r>
            <a:r>
              <a:rPr lang="en-US" altLang="zh-HK" sz="2100" dirty="0" err="1"/>
              <a:t>Ludi</a:t>
            </a:r>
            <a:r>
              <a:rPr lang="en-US" altLang="zh-HK" sz="2100" dirty="0"/>
              <a:t> (1981, 1983))</a:t>
            </a:r>
            <a:endParaRPr lang="zh-HK" altLang="en-US" sz="21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0520" y="50500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600" dirty="0"/>
              <a:t>W. Romance DOM (</a:t>
            </a:r>
            <a:r>
              <a:rPr lang="en-US" altLang="zh-HK" sz="2600" i="1" dirty="0"/>
              <a:t>ad</a:t>
            </a:r>
            <a:r>
              <a:rPr lang="en-US" altLang="zh-HK" sz="2600" dirty="0"/>
              <a:t>) &lt;&lt;&lt; proto</a:t>
            </a:r>
            <a:r>
              <a:rPr lang="en-US" altLang="zh-TW" sz="2600" dirty="0"/>
              <a:t>-Romance/Latin </a:t>
            </a:r>
            <a:endParaRPr lang="zh-HK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13356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Latin/Romance </a:t>
            </a:r>
            <a:r>
              <a:rPr lang="en-US" altLang="zh-HK" i="1" dirty="0"/>
              <a:t>ad</a:t>
            </a:r>
            <a:r>
              <a:rPr lang="en-US" altLang="zh-HK" dirty="0"/>
              <a:t> (dative/accusative)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3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sz="2100" dirty="0"/>
              <a:t>Latin (proto-Romance) </a:t>
            </a:r>
            <a:r>
              <a:rPr lang="en-US" altLang="zh-HK" sz="2100" i="1" dirty="0"/>
              <a:t>ad </a:t>
            </a:r>
            <a:r>
              <a:rPr lang="en-US" altLang="zh-HK" sz="2100" dirty="0"/>
              <a:t>(dative): third argument/indirect object (Adams (2011, 2013, 2016))</a:t>
            </a:r>
          </a:p>
          <a:p>
            <a:pPr marL="0" indent="0">
              <a:buNone/>
            </a:pPr>
            <a:r>
              <a:rPr lang="en-US" altLang="zh-HK" sz="2100" dirty="0"/>
              <a:t>Latin (proto-Romance) </a:t>
            </a:r>
            <a:r>
              <a:rPr lang="en-US" altLang="zh-HK" sz="2100" i="1" dirty="0"/>
              <a:t>ad</a:t>
            </a:r>
            <a:r>
              <a:rPr lang="en-US" altLang="zh-HK" sz="2100" dirty="0"/>
              <a:t> (accusative): second argument/direct object (DOM) (</a:t>
            </a:r>
            <a:r>
              <a:rPr lang="en-US" altLang="zh-HK" sz="2100" dirty="0" err="1"/>
              <a:t>Sornicola</a:t>
            </a:r>
            <a:r>
              <a:rPr lang="en-US" altLang="zh-HK" sz="2100" dirty="0"/>
              <a:t> (1997, 1998), Tse (2013a, b, 2018))</a:t>
            </a:r>
          </a:p>
          <a:p>
            <a:pPr marL="0" indent="0">
              <a:buNone/>
            </a:pPr>
            <a:endParaRPr lang="zh-HK" altLang="en-US" sz="2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5376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100" dirty="0" err="1"/>
              <a:t>Sornicola</a:t>
            </a:r>
            <a:r>
              <a:rPr lang="en-US" altLang="zh-HK" sz="2100" dirty="0"/>
              <a:t> (1997, 1998), Tse (2013a, b, 2018)):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HK" sz="2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HK" sz="2600" dirty="0"/>
              <a:t>	</a:t>
            </a:r>
            <a:r>
              <a:rPr lang="en-US" altLang="zh-HK" sz="2600" i="1" dirty="0" err="1"/>
              <a:t>verba</a:t>
            </a:r>
            <a:r>
              <a:rPr lang="en-US" altLang="zh-HK" sz="2600" i="1" dirty="0"/>
              <a:t> </a:t>
            </a:r>
            <a:r>
              <a:rPr lang="en-US" altLang="zh-HK" sz="2600" dirty="0"/>
              <a:t>(lexical verb) + 	</a:t>
            </a:r>
            <a:r>
              <a:rPr lang="en-US" altLang="zh-HK" sz="2600" i="1" dirty="0"/>
              <a:t>ad</a:t>
            </a:r>
            <a:r>
              <a:rPr lang="en-US" altLang="zh-HK" sz="2600" dirty="0"/>
              <a:t> 		+ 		noun</a:t>
            </a:r>
            <a:endParaRPr lang="zh-HK" alt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6400" y="40711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(2/3-place)</a:t>
            </a:r>
            <a:endParaRPr lang="zh-HK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15925" y="40711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(dative/accusative) </a:t>
            </a:r>
            <a:endParaRPr lang="zh-HK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53963" y="40711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HK" dirty="0"/>
              <a:t>‘marked’ (DOM)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9454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1539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Office Theme</vt:lpstr>
      <vt:lpstr>DOM in Romance (ad) and Chinese (ba/jiang): creative manipulation of inherent features</vt:lpstr>
      <vt:lpstr>Differential Object Marking (DOM)</vt:lpstr>
      <vt:lpstr>W. Romance ad</vt:lpstr>
      <vt:lpstr>W. Romance ad </vt:lpstr>
      <vt:lpstr>Chinese ba/jiang</vt:lpstr>
      <vt:lpstr>Chinese ba/jiang </vt:lpstr>
      <vt:lpstr>DOM: W.Romance ad/Chinese ba/jiang</vt:lpstr>
      <vt:lpstr>Romance prepositional accusative</vt:lpstr>
      <vt:lpstr>Latin/Romance ad (dative/accusative)</vt:lpstr>
      <vt:lpstr>Latin ad</vt:lpstr>
      <vt:lpstr>Latin ad (2)</vt:lpstr>
      <vt:lpstr>Latin/Romance ad</vt:lpstr>
      <vt:lpstr>Chinese Case</vt:lpstr>
      <vt:lpstr>Chinese Co-Verb</vt:lpstr>
      <vt:lpstr>Chinese ba/jiang</vt:lpstr>
      <vt:lpstr>VoiceP</vt:lpstr>
      <vt:lpstr>Serial verb constructions</vt:lpstr>
      <vt:lpstr>DOM (summary and conclusion) 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 in Romance (ad) and Chinese (ba/jiang): creative manipulation of inherent features</dc:title>
  <dc:creator>Keith Tse</dc:creator>
  <cp:lastModifiedBy>Keith Tse</cp:lastModifiedBy>
  <cp:revision>21</cp:revision>
  <dcterms:created xsi:type="dcterms:W3CDTF">2017-11-17T06:47:00Z</dcterms:created>
  <dcterms:modified xsi:type="dcterms:W3CDTF">2017-11-17T14:02:04Z</dcterms:modified>
</cp:coreProperties>
</file>