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4" r:id="rId8"/>
    <p:sldId id="265" r:id="rId9"/>
    <p:sldId id="266" r:id="rId10"/>
    <p:sldId id="269" r:id="rId11"/>
    <p:sldId id="267" r:id="rId12"/>
    <p:sldId id="270" r:id="rId13"/>
    <p:sldId id="271" r:id="rId14"/>
    <p:sldId id="272" r:id="rId15"/>
    <p:sldId id="275" r:id="rId16"/>
    <p:sldId id="273"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77" d="100"/>
          <a:sy n="77" d="100"/>
        </p:scale>
        <p:origin x="96" y="2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19C1E36-B848-4C2B-8C3A-F24F89A08D06}" type="datetimeFigureOut">
              <a:rPr lang="en-GB" smtClean="0"/>
              <a:t>28/06/2018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00CE4B-F11D-4CDE-8D27-78D0D364CA80}" type="slidenum">
              <a:rPr lang="en-GB" smtClean="0"/>
              <a:t>‹#›</a:t>
            </a:fld>
            <a:endParaRPr lang="en-GB"/>
          </a:p>
        </p:txBody>
      </p:sp>
    </p:spTree>
    <p:extLst>
      <p:ext uri="{BB962C8B-B14F-4D97-AF65-F5344CB8AC3E}">
        <p14:creationId xmlns:p14="http://schemas.microsoft.com/office/powerpoint/2010/main" val="4101530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19C1E36-B848-4C2B-8C3A-F24F89A08D06}" type="datetimeFigureOut">
              <a:rPr lang="en-GB" smtClean="0"/>
              <a:t>28/06/2018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00CE4B-F11D-4CDE-8D27-78D0D364CA80}" type="slidenum">
              <a:rPr lang="en-GB" smtClean="0"/>
              <a:t>‹#›</a:t>
            </a:fld>
            <a:endParaRPr lang="en-GB"/>
          </a:p>
        </p:txBody>
      </p:sp>
    </p:spTree>
    <p:extLst>
      <p:ext uri="{BB962C8B-B14F-4D97-AF65-F5344CB8AC3E}">
        <p14:creationId xmlns:p14="http://schemas.microsoft.com/office/powerpoint/2010/main" val="38398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19C1E36-B848-4C2B-8C3A-F24F89A08D06}" type="datetimeFigureOut">
              <a:rPr lang="en-GB" smtClean="0"/>
              <a:t>28/06/2018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00CE4B-F11D-4CDE-8D27-78D0D364CA80}" type="slidenum">
              <a:rPr lang="en-GB" smtClean="0"/>
              <a:t>‹#›</a:t>
            </a:fld>
            <a:endParaRPr lang="en-GB"/>
          </a:p>
        </p:txBody>
      </p:sp>
    </p:spTree>
    <p:extLst>
      <p:ext uri="{BB962C8B-B14F-4D97-AF65-F5344CB8AC3E}">
        <p14:creationId xmlns:p14="http://schemas.microsoft.com/office/powerpoint/2010/main" val="4210085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19C1E36-B848-4C2B-8C3A-F24F89A08D06}" type="datetimeFigureOut">
              <a:rPr lang="en-GB" smtClean="0"/>
              <a:t>28/06/2018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00CE4B-F11D-4CDE-8D27-78D0D364CA80}" type="slidenum">
              <a:rPr lang="en-GB" smtClean="0"/>
              <a:t>‹#›</a:t>
            </a:fld>
            <a:endParaRPr lang="en-GB"/>
          </a:p>
        </p:txBody>
      </p:sp>
    </p:spTree>
    <p:extLst>
      <p:ext uri="{BB962C8B-B14F-4D97-AF65-F5344CB8AC3E}">
        <p14:creationId xmlns:p14="http://schemas.microsoft.com/office/powerpoint/2010/main" val="2129958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19C1E36-B848-4C2B-8C3A-F24F89A08D06}" type="datetimeFigureOut">
              <a:rPr lang="en-GB" smtClean="0"/>
              <a:t>28/06/2018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00CE4B-F11D-4CDE-8D27-78D0D364CA80}" type="slidenum">
              <a:rPr lang="en-GB" smtClean="0"/>
              <a:t>‹#›</a:t>
            </a:fld>
            <a:endParaRPr lang="en-GB"/>
          </a:p>
        </p:txBody>
      </p:sp>
    </p:spTree>
    <p:extLst>
      <p:ext uri="{BB962C8B-B14F-4D97-AF65-F5344CB8AC3E}">
        <p14:creationId xmlns:p14="http://schemas.microsoft.com/office/powerpoint/2010/main" val="1738451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19C1E36-B848-4C2B-8C3A-F24F89A08D06}" type="datetimeFigureOut">
              <a:rPr lang="en-GB" smtClean="0"/>
              <a:t>28/06/2018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00CE4B-F11D-4CDE-8D27-78D0D364CA80}" type="slidenum">
              <a:rPr lang="en-GB" smtClean="0"/>
              <a:t>‹#›</a:t>
            </a:fld>
            <a:endParaRPr lang="en-GB"/>
          </a:p>
        </p:txBody>
      </p:sp>
    </p:spTree>
    <p:extLst>
      <p:ext uri="{BB962C8B-B14F-4D97-AF65-F5344CB8AC3E}">
        <p14:creationId xmlns:p14="http://schemas.microsoft.com/office/powerpoint/2010/main" val="295032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19C1E36-B848-4C2B-8C3A-F24F89A08D06}" type="datetimeFigureOut">
              <a:rPr lang="en-GB" smtClean="0"/>
              <a:t>28/06/2018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D00CE4B-F11D-4CDE-8D27-78D0D364CA80}" type="slidenum">
              <a:rPr lang="en-GB" smtClean="0"/>
              <a:t>‹#›</a:t>
            </a:fld>
            <a:endParaRPr lang="en-GB"/>
          </a:p>
        </p:txBody>
      </p:sp>
    </p:spTree>
    <p:extLst>
      <p:ext uri="{BB962C8B-B14F-4D97-AF65-F5344CB8AC3E}">
        <p14:creationId xmlns:p14="http://schemas.microsoft.com/office/powerpoint/2010/main" val="4158116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19C1E36-B848-4C2B-8C3A-F24F89A08D06}" type="datetimeFigureOut">
              <a:rPr lang="en-GB" smtClean="0"/>
              <a:t>28/06/2018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D00CE4B-F11D-4CDE-8D27-78D0D364CA80}" type="slidenum">
              <a:rPr lang="en-GB" smtClean="0"/>
              <a:t>‹#›</a:t>
            </a:fld>
            <a:endParaRPr lang="en-GB"/>
          </a:p>
        </p:txBody>
      </p:sp>
    </p:spTree>
    <p:extLst>
      <p:ext uri="{BB962C8B-B14F-4D97-AF65-F5344CB8AC3E}">
        <p14:creationId xmlns:p14="http://schemas.microsoft.com/office/powerpoint/2010/main" val="4115717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9C1E36-B848-4C2B-8C3A-F24F89A08D06}" type="datetimeFigureOut">
              <a:rPr lang="en-GB" smtClean="0"/>
              <a:t>28/06/2018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D00CE4B-F11D-4CDE-8D27-78D0D364CA80}" type="slidenum">
              <a:rPr lang="en-GB" smtClean="0"/>
              <a:t>‹#›</a:t>
            </a:fld>
            <a:endParaRPr lang="en-GB"/>
          </a:p>
        </p:txBody>
      </p:sp>
    </p:spTree>
    <p:extLst>
      <p:ext uri="{BB962C8B-B14F-4D97-AF65-F5344CB8AC3E}">
        <p14:creationId xmlns:p14="http://schemas.microsoft.com/office/powerpoint/2010/main" val="919808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19C1E36-B848-4C2B-8C3A-F24F89A08D06}" type="datetimeFigureOut">
              <a:rPr lang="en-GB" smtClean="0"/>
              <a:t>28/06/2018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00CE4B-F11D-4CDE-8D27-78D0D364CA80}" type="slidenum">
              <a:rPr lang="en-GB" smtClean="0"/>
              <a:t>‹#›</a:t>
            </a:fld>
            <a:endParaRPr lang="en-GB"/>
          </a:p>
        </p:txBody>
      </p:sp>
    </p:spTree>
    <p:extLst>
      <p:ext uri="{BB962C8B-B14F-4D97-AF65-F5344CB8AC3E}">
        <p14:creationId xmlns:p14="http://schemas.microsoft.com/office/powerpoint/2010/main" val="3057014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19C1E36-B848-4C2B-8C3A-F24F89A08D06}" type="datetimeFigureOut">
              <a:rPr lang="en-GB" smtClean="0"/>
              <a:t>28/06/2018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00CE4B-F11D-4CDE-8D27-78D0D364CA80}" type="slidenum">
              <a:rPr lang="en-GB" smtClean="0"/>
              <a:t>‹#›</a:t>
            </a:fld>
            <a:endParaRPr lang="en-GB"/>
          </a:p>
        </p:txBody>
      </p:sp>
    </p:spTree>
    <p:extLst>
      <p:ext uri="{BB962C8B-B14F-4D97-AF65-F5344CB8AC3E}">
        <p14:creationId xmlns:p14="http://schemas.microsoft.com/office/powerpoint/2010/main" val="3886781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9C1E36-B848-4C2B-8C3A-F24F89A08D06}" type="datetimeFigureOut">
              <a:rPr lang="en-GB" smtClean="0"/>
              <a:t>28/06/2018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00CE4B-F11D-4CDE-8D27-78D0D364CA80}" type="slidenum">
              <a:rPr lang="en-GB" smtClean="0"/>
              <a:t>‹#›</a:t>
            </a:fld>
            <a:endParaRPr lang="en-GB"/>
          </a:p>
        </p:txBody>
      </p:sp>
    </p:spTree>
    <p:extLst>
      <p:ext uri="{BB962C8B-B14F-4D97-AF65-F5344CB8AC3E}">
        <p14:creationId xmlns:p14="http://schemas.microsoft.com/office/powerpoint/2010/main" val="2571660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keith.tse@balliol-oxford.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Chinese </a:t>
            </a:r>
            <a:r>
              <a:rPr lang="en-US" i="1" dirty="0" err="1" smtClean="0"/>
              <a:t>ba</a:t>
            </a:r>
            <a:r>
              <a:rPr lang="en-US" dirty="0" smtClean="0"/>
              <a:t> (</a:t>
            </a:r>
            <a:r>
              <a:rPr lang="zh-CN" altLang="en-US" dirty="0" smtClean="0"/>
              <a:t>把</a:t>
            </a:r>
            <a:r>
              <a:rPr lang="en-US" altLang="zh-CN" dirty="0" smtClean="0"/>
              <a:t>): New Voice Head and Voice Alternations</a:t>
            </a:r>
            <a:endParaRPr lang="en-GB" dirty="0"/>
          </a:p>
        </p:txBody>
      </p:sp>
      <p:sp>
        <p:nvSpPr>
          <p:cNvPr id="3" name="Subtitle 2"/>
          <p:cNvSpPr>
            <a:spLocks noGrp="1"/>
          </p:cNvSpPr>
          <p:nvPr>
            <p:ph type="subTitle" idx="1"/>
          </p:nvPr>
        </p:nvSpPr>
        <p:spPr/>
        <p:txBody>
          <a:bodyPr>
            <a:normAutofit fontScale="92500" lnSpcReduction="10000"/>
          </a:bodyPr>
          <a:lstStyle/>
          <a:p>
            <a:r>
              <a:rPr lang="en-US" dirty="0" smtClean="0"/>
              <a:t>Keith Tse (CL, </a:t>
            </a:r>
            <a:r>
              <a:rPr lang="en-US" dirty="0" err="1" smtClean="0"/>
              <a:t>CStat</a:t>
            </a:r>
            <a:r>
              <a:rPr lang="en-US" dirty="0" smtClean="0"/>
              <a:t>)</a:t>
            </a:r>
          </a:p>
          <a:p>
            <a:r>
              <a:rPr lang="en-US" dirty="0" smtClean="0"/>
              <a:t>Chinese University of Hong Kong/University of York/Ronin Institute</a:t>
            </a:r>
          </a:p>
          <a:p>
            <a:r>
              <a:rPr lang="en-US" dirty="0" smtClean="0"/>
              <a:t>28</a:t>
            </a:r>
            <a:r>
              <a:rPr lang="en-US" baseline="30000" dirty="0" smtClean="0"/>
              <a:t>th</a:t>
            </a:r>
            <a:r>
              <a:rPr lang="en-US" dirty="0" smtClean="0"/>
              <a:t> June 2018</a:t>
            </a:r>
          </a:p>
          <a:p>
            <a:r>
              <a:rPr lang="en-US" dirty="0" err="1" smtClean="0"/>
              <a:t>XXXIemes</a:t>
            </a:r>
            <a:r>
              <a:rPr lang="en-US" dirty="0" smtClean="0"/>
              <a:t> </a:t>
            </a:r>
            <a:r>
              <a:rPr lang="en-US" dirty="0" err="1" smtClean="0"/>
              <a:t>Journees</a:t>
            </a:r>
            <a:r>
              <a:rPr lang="en-US" dirty="0" smtClean="0"/>
              <a:t> de </a:t>
            </a:r>
            <a:r>
              <a:rPr lang="en-US" dirty="0" err="1" smtClean="0"/>
              <a:t>Linguistique</a:t>
            </a:r>
            <a:r>
              <a:rPr lang="en-US" dirty="0" smtClean="0"/>
              <a:t> </a:t>
            </a:r>
            <a:r>
              <a:rPr lang="en-US" dirty="0" err="1" smtClean="0"/>
              <a:t>d’Asie</a:t>
            </a:r>
            <a:r>
              <a:rPr lang="en-US" dirty="0" smtClean="0"/>
              <a:t> Orientale</a:t>
            </a:r>
          </a:p>
          <a:p>
            <a:endParaRPr lang="en-GB" dirty="0"/>
          </a:p>
        </p:txBody>
      </p:sp>
    </p:spTree>
    <p:extLst>
      <p:ext uri="{BB962C8B-B14F-4D97-AF65-F5344CB8AC3E}">
        <p14:creationId xmlns:p14="http://schemas.microsoft.com/office/powerpoint/2010/main" val="12524569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CVs (</a:t>
            </a:r>
            <a:r>
              <a:rPr lang="en-US" i="1" dirty="0" err="1" smtClean="0"/>
              <a:t>ba</a:t>
            </a:r>
            <a:r>
              <a:rPr lang="en-US" i="1" dirty="0" smtClean="0"/>
              <a:t>/</a:t>
            </a:r>
            <a:r>
              <a:rPr lang="en-US" i="1" dirty="0" err="1" smtClean="0"/>
              <a:t>bei</a:t>
            </a:r>
            <a:r>
              <a:rPr lang="en-US" dirty="0" smtClean="0"/>
              <a:t>)</a:t>
            </a:r>
            <a:endParaRPr lang="en-GB" dirty="0"/>
          </a:p>
        </p:txBody>
      </p:sp>
      <p:sp>
        <p:nvSpPr>
          <p:cNvPr id="4" name="Content Placeholder 2"/>
          <p:cNvSpPr txBox="1">
            <a:spLocks/>
          </p:cNvSpPr>
          <p:nvPr/>
        </p:nvSpPr>
        <p:spPr>
          <a:xfrm>
            <a:off x="0" y="1325562"/>
            <a:ext cx="12192000" cy="55324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7)	</a:t>
            </a:r>
            <a:r>
              <a:rPr lang="en-US" dirty="0" err="1" smtClean="0"/>
              <a:t>ba</a:t>
            </a:r>
            <a:r>
              <a:rPr lang="en-US" dirty="0" smtClean="0"/>
              <a:t>/</a:t>
            </a:r>
            <a:r>
              <a:rPr lang="en-US" dirty="0" err="1" smtClean="0"/>
              <a:t>beiP</a:t>
            </a:r>
            <a:endParaRPr lang="en-US" dirty="0" smtClean="0"/>
          </a:p>
          <a:p>
            <a:pPr marL="0" indent="0">
              <a:buFont typeface="Arial" panose="020B0604020202020204" pitchFamily="34" charset="0"/>
              <a:buNone/>
            </a:pPr>
            <a:r>
              <a:rPr lang="en-US" dirty="0" err="1" smtClean="0"/>
              <a:t>Specba</a:t>
            </a:r>
            <a:r>
              <a:rPr lang="en-US" dirty="0" smtClean="0"/>
              <a:t>/</a:t>
            </a:r>
            <a:r>
              <a:rPr lang="en-US" dirty="0" err="1" smtClean="0"/>
              <a:t>bei</a:t>
            </a:r>
            <a:r>
              <a:rPr lang="en-US" dirty="0" smtClean="0"/>
              <a:t>		</a:t>
            </a:r>
            <a:r>
              <a:rPr lang="en-US" dirty="0" err="1" smtClean="0"/>
              <a:t>ba</a:t>
            </a:r>
            <a:r>
              <a:rPr lang="en-US" dirty="0" smtClean="0"/>
              <a:t>/</a:t>
            </a:r>
            <a:r>
              <a:rPr lang="en-US" dirty="0" err="1" smtClean="0"/>
              <a:t>bei</a:t>
            </a:r>
            <a:r>
              <a:rPr lang="en-US" dirty="0" smtClean="0"/>
              <a:t>’</a:t>
            </a:r>
          </a:p>
          <a:p>
            <a:pPr marL="0" indent="0">
              <a:buFont typeface="Arial" panose="020B0604020202020204" pitchFamily="34" charset="0"/>
              <a:buNone/>
            </a:pPr>
            <a:r>
              <a:rPr lang="en-US" b="1" dirty="0" smtClean="0"/>
              <a:t>arg.</a:t>
            </a:r>
            <a:r>
              <a:rPr lang="en-US" dirty="0" smtClean="0"/>
              <a:t>		CVP			</a:t>
            </a:r>
            <a:r>
              <a:rPr lang="en-US" dirty="0" err="1" smtClean="0"/>
              <a:t>ba</a:t>
            </a:r>
            <a:r>
              <a:rPr lang="en-US" dirty="0" smtClean="0"/>
              <a:t>/</a:t>
            </a:r>
            <a:r>
              <a:rPr lang="en-US" dirty="0" err="1" smtClean="0"/>
              <a:t>bei</a:t>
            </a:r>
            <a:r>
              <a:rPr lang="en-US" dirty="0" smtClean="0"/>
              <a:t>’		</a:t>
            </a:r>
          </a:p>
          <a:p>
            <a:pPr marL="0" indent="0">
              <a:buNone/>
            </a:pPr>
            <a:r>
              <a:rPr lang="en-US" dirty="0" smtClean="0"/>
              <a:t>		CV’		</a:t>
            </a:r>
            <a:r>
              <a:rPr lang="en-US" dirty="0" err="1" smtClean="0"/>
              <a:t>ba</a:t>
            </a:r>
            <a:r>
              <a:rPr lang="en-US" dirty="0" smtClean="0"/>
              <a:t>/</a:t>
            </a:r>
            <a:r>
              <a:rPr lang="en-US" dirty="0" err="1" smtClean="0"/>
              <a:t>bei</a:t>
            </a:r>
            <a:r>
              <a:rPr lang="en-US" dirty="0" smtClean="0"/>
              <a:t>		</a:t>
            </a:r>
            <a:r>
              <a:rPr lang="en-US" dirty="0" err="1" smtClean="0"/>
              <a:t>vP</a:t>
            </a:r>
            <a:endParaRPr lang="en-US" dirty="0"/>
          </a:p>
          <a:p>
            <a:pPr marL="0" indent="0">
              <a:buNone/>
            </a:pPr>
            <a:r>
              <a:rPr lang="en-US" dirty="0" smtClean="0"/>
              <a:t>	CV		DP		</a:t>
            </a:r>
            <a:r>
              <a:rPr lang="en-US" dirty="0"/>
              <a:t>	</a:t>
            </a:r>
            <a:r>
              <a:rPr lang="en-US" dirty="0" err="1" smtClean="0"/>
              <a:t>Specv</a:t>
            </a:r>
            <a:r>
              <a:rPr lang="en-US" dirty="0"/>
              <a:t>			v’</a:t>
            </a:r>
            <a:endParaRPr lang="en-US" dirty="0" smtClean="0"/>
          </a:p>
          <a:p>
            <a:pPr marL="0" indent="0">
              <a:buFont typeface="Arial" panose="020B0604020202020204" pitchFamily="34" charset="0"/>
              <a:buNone/>
            </a:pPr>
            <a:r>
              <a:rPr lang="en-US" dirty="0"/>
              <a:t>	</a:t>
            </a:r>
            <a:r>
              <a:rPr lang="el-GR" dirty="0" smtClean="0"/>
              <a:t>Θ</a:t>
            </a:r>
            <a:r>
              <a:rPr lang="en-US" dirty="0" smtClean="0"/>
              <a:t>-assigner				</a:t>
            </a:r>
            <a:r>
              <a:rPr lang="en-US" b="1" dirty="0" smtClean="0"/>
              <a:t>ext.</a:t>
            </a:r>
            <a:r>
              <a:rPr lang="en-US" dirty="0" smtClean="0"/>
              <a:t>		v		VP</a:t>
            </a:r>
          </a:p>
          <a:p>
            <a:pPr marL="0" indent="0">
              <a:buFont typeface="Arial" panose="020B0604020202020204" pitchFamily="34" charset="0"/>
              <a:buNone/>
            </a:pPr>
            <a:r>
              <a:rPr lang="en-US" dirty="0"/>
              <a:t>	</a:t>
            </a:r>
            <a:r>
              <a:rPr lang="en-US" dirty="0" smtClean="0"/>
              <a:t>					</a:t>
            </a:r>
            <a:r>
              <a:rPr lang="en-US" b="1" dirty="0" smtClean="0"/>
              <a:t>arg.</a:t>
            </a:r>
            <a:r>
              <a:rPr lang="en-US" dirty="0" smtClean="0"/>
              <a:t>			</a:t>
            </a:r>
            <a:r>
              <a:rPr lang="en-US" dirty="0" err="1" smtClean="0"/>
              <a:t>SpecV</a:t>
            </a:r>
            <a:r>
              <a:rPr lang="en-US" dirty="0" smtClean="0"/>
              <a:t>		V’</a:t>
            </a:r>
          </a:p>
          <a:p>
            <a:pPr marL="0" indent="0">
              <a:buFont typeface="Arial" panose="020B0604020202020204" pitchFamily="34" charset="0"/>
              <a:buNone/>
            </a:pPr>
            <a:r>
              <a:rPr lang="en-US" dirty="0"/>
              <a:t>	</a:t>
            </a:r>
            <a:r>
              <a:rPr lang="en-US" dirty="0" smtClean="0"/>
              <a:t>								</a:t>
            </a:r>
            <a:r>
              <a:rPr lang="en-US" b="1" dirty="0" smtClean="0"/>
              <a:t>int.</a:t>
            </a:r>
            <a:r>
              <a:rPr lang="en-US" dirty="0" smtClean="0"/>
              <a:t>	V		XP</a:t>
            </a:r>
          </a:p>
          <a:p>
            <a:pPr marL="0" indent="0">
              <a:buNone/>
            </a:pPr>
            <a:r>
              <a:rPr lang="en-US" dirty="0"/>
              <a:t>	</a:t>
            </a:r>
            <a:r>
              <a:rPr lang="en-US" dirty="0" smtClean="0"/>
              <a:t>								</a:t>
            </a:r>
            <a:r>
              <a:rPr lang="en-US" b="1" dirty="0" smtClean="0"/>
              <a:t>arg.</a:t>
            </a:r>
            <a:r>
              <a:rPr lang="en-US" dirty="0" smtClean="0"/>
              <a:t>		      </a:t>
            </a:r>
            <a:r>
              <a:rPr lang="en-US" b="1" dirty="0" smtClean="0"/>
              <a:t>Int.</a:t>
            </a:r>
            <a:r>
              <a:rPr lang="en-GB" b="1" dirty="0" smtClean="0"/>
              <a:t> arg.</a:t>
            </a:r>
            <a:endParaRPr lang="en-US" b="1" dirty="0" smtClean="0"/>
          </a:p>
        </p:txBody>
      </p:sp>
      <p:sp>
        <p:nvSpPr>
          <p:cNvPr id="5" name="Content Placeholder 2"/>
          <p:cNvSpPr txBox="1">
            <a:spLocks/>
          </p:cNvSpPr>
          <p:nvPr/>
        </p:nvSpPr>
        <p:spPr>
          <a:xfrm>
            <a:off x="3632200" y="3514725"/>
            <a:ext cx="1447801" cy="11541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Non-</a:t>
            </a:r>
            <a:r>
              <a:rPr lang="el-GR" dirty="0" smtClean="0"/>
              <a:t>Θ</a:t>
            </a:r>
            <a:r>
              <a:rPr lang="en-US" dirty="0" smtClean="0"/>
              <a:t>-assigner</a:t>
            </a:r>
            <a:endParaRPr lang="en-GB" dirty="0"/>
          </a:p>
        </p:txBody>
      </p:sp>
      <p:sp>
        <p:nvSpPr>
          <p:cNvPr id="6" name="Content Placeholder 2"/>
          <p:cNvSpPr txBox="1">
            <a:spLocks/>
          </p:cNvSpPr>
          <p:nvPr/>
        </p:nvSpPr>
        <p:spPr>
          <a:xfrm>
            <a:off x="2810934" y="3760258"/>
            <a:ext cx="541867" cy="6630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600" dirty="0" smtClean="0"/>
              <a:t>≠</a:t>
            </a:r>
            <a:endParaRPr lang="en-GB" sz="3600" dirty="0"/>
          </a:p>
        </p:txBody>
      </p:sp>
      <p:sp>
        <p:nvSpPr>
          <p:cNvPr id="7" name="Content Placeholder 2"/>
          <p:cNvSpPr txBox="1">
            <a:spLocks/>
          </p:cNvSpPr>
          <p:nvPr/>
        </p:nvSpPr>
        <p:spPr>
          <a:xfrm>
            <a:off x="5080001" y="4875213"/>
            <a:ext cx="1756834" cy="20515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Argument-licensing (Spec-Head/m-command)</a:t>
            </a:r>
            <a:endParaRPr lang="en-GB" dirty="0"/>
          </a:p>
        </p:txBody>
      </p:sp>
      <p:sp>
        <p:nvSpPr>
          <p:cNvPr id="8" name="Content Placeholder 2"/>
          <p:cNvSpPr txBox="1">
            <a:spLocks/>
          </p:cNvSpPr>
          <p:nvPr/>
        </p:nvSpPr>
        <p:spPr>
          <a:xfrm>
            <a:off x="7757583" y="6296555"/>
            <a:ext cx="1756834" cy="5614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V-v Move</a:t>
            </a:r>
            <a:endParaRPr lang="en-GB" dirty="0"/>
          </a:p>
        </p:txBody>
      </p:sp>
      <p:cxnSp>
        <p:nvCxnSpPr>
          <p:cNvPr id="9" name="Curved Connector 8"/>
          <p:cNvCxnSpPr/>
          <p:nvPr/>
        </p:nvCxnSpPr>
        <p:spPr>
          <a:xfrm rot="10800000">
            <a:off x="7518400" y="4423303"/>
            <a:ext cx="1828802" cy="1401764"/>
          </a:xfrm>
          <a:prstGeom prst="curvedConnector3">
            <a:avLst>
              <a:gd name="adj1" fmla="val 100926"/>
            </a:avLst>
          </a:prstGeom>
          <a:ln>
            <a:tailEnd type="triangle"/>
          </a:ln>
        </p:spPr>
        <p:style>
          <a:lnRef idx="1">
            <a:schemeClr val="dk1"/>
          </a:lnRef>
          <a:fillRef idx="0">
            <a:schemeClr val="dk1"/>
          </a:fillRef>
          <a:effectRef idx="0">
            <a:schemeClr val="dk1"/>
          </a:effectRef>
          <a:fontRef idx="minor">
            <a:schemeClr val="tx1"/>
          </a:fontRef>
        </p:style>
      </p:cxnSp>
      <p:sp>
        <p:nvSpPr>
          <p:cNvPr id="21" name="Content Placeholder 2"/>
          <p:cNvSpPr txBox="1">
            <a:spLocks/>
          </p:cNvSpPr>
          <p:nvPr/>
        </p:nvSpPr>
        <p:spPr>
          <a:xfrm>
            <a:off x="9681635" y="6296555"/>
            <a:ext cx="1756834" cy="5614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&gt; </a:t>
            </a:r>
            <a:r>
              <a:rPr lang="en-US" dirty="0" smtClean="0"/>
              <a:t>DOM</a:t>
            </a:r>
            <a:endParaRPr lang="en-GB" dirty="0"/>
          </a:p>
        </p:txBody>
      </p:sp>
    </p:spTree>
    <p:extLst>
      <p:ext uri="{BB962C8B-B14F-4D97-AF65-F5344CB8AC3E}">
        <p14:creationId xmlns:p14="http://schemas.microsoft.com/office/powerpoint/2010/main" val="3273077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 in CVs</a:t>
            </a:r>
            <a:endParaRPr lang="en-GB" dirty="0"/>
          </a:p>
        </p:txBody>
      </p:sp>
      <p:sp>
        <p:nvSpPr>
          <p:cNvPr id="3" name="Content Placeholder 2"/>
          <p:cNvSpPr>
            <a:spLocks noGrp="1"/>
          </p:cNvSpPr>
          <p:nvPr>
            <p:ph idx="1"/>
          </p:nvPr>
        </p:nvSpPr>
        <p:spPr>
          <a:xfrm>
            <a:off x="0" y="1293819"/>
            <a:ext cx="12192000" cy="4351338"/>
          </a:xfrm>
        </p:spPr>
        <p:txBody>
          <a:bodyPr/>
          <a:lstStyle/>
          <a:p>
            <a:pPr marL="0" indent="0">
              <a:buNone/>
            </a:pPr>
            <a:r>
              <a:rPr lang="en-US" i="1" dirty="0" smtClean="0"/>
              <a:t>Ba/</a:t>
            </a:r>
            <a:r>
              <a:rPr lang="en-US" i="1" dirty="0" err="1" smtClean="0"/>
              <a:t>bei</a:t>
            </a:r>
            <a:r>
              <a:rPr lang="en-US" dirty="0" smtClean="0"/>
              <a:t> force obligatory V-v Move due to Case-theoretic reasons (</a:t>
            </a:r>
            <a:r>
              <a:rPr lang="en-US" dirty="0" err="1" smtClean="0"/>
              <a:t>cf</a:t>
            </a:r>
            <a:r>
              <a:rPr lang="en-US" dirty="0" smtClean="0"/>
              <a:t> Zou (1995)): </a:t>
            </a:r>
            <a:endParaRPr lang="en-GB" dirty="0"/>
          </a:p>
        </p:txBody>
      </p:sp>
      <p:sp>
        <p:nvSpPr>
          <p:cNvPr id="4" name="Content Placeholder 2"/>
          <p:cNvSpPr txBox="1">
            <a:spLocks/>
          </p:cNvSpPr>
          <p:nvPr/>
        </p:nvSpPr>
        <p:spPr>
          <a:xfrm>
            <a:off x="0" y="1690688"/>
            <a:ext cx="12192000" cy="220397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Hence DOM: (verbal) bare verb (V) disallowed but </a:t>
            </a:r>
            <a:r>
              <a:rPr lang="en-US" dirty="0" err="1" smtClean="0"/>
              <a:t>vP</a:t>
            </a:r>
            <a:r>
              <a:rPr lang="en-US" dirty="0" smtClean="0"/>
              <a:t> (Asp, Transitive: functional heads in the lower clausal domain (Cinque (1999)) </a:t>
            </a:r>
          </a:p>
          <a:p>
            <a:pPr marL="0" indent="0">
              <a:buFont typeface="Arial" panose="020B0604020202020204" pitchFamily="34" charset="0"/>
              <a:buNone/>
            </a:pPr>
            <a:r>
              <a:rPr lang="en-US" dirty="0"/>
              <a:t>	</a:t>
            </a:r>
            <a:r>
              <a:rPr lang="en-US" dirty="0" smtClean="0"/>
              <a:t>	 (nominal) argument after </a:t>
            </a:r>
            <a:r>
              <a:rPr lang="en-US" i="1" dirty="0" err="1" smtClean="0"/>
              <a:t>ba</a:t>
            </a:r>
            <a:r>
              <a:rPr lang="en-US" i="1" dirty="0" smtClean="0"/>
              <a:t>/</a:t>
            </a:r>
            <a:r>
              <a:rPr lang="en-US" i="1" dirty="0" err="1" smtClean="0"/>
              <a:t>bei</a:t>
            </a:r>
            <a:r>
              <a:rPr lang="en-US" dirty="0" smtClean="0"/>
              <a:t> has thematic relationship not with </a:t>
            </a:r>
            <a:r>
              <a:rPr lang="en-US" i="1" dirty="0" err="1" smtClean="0"/>
              <a:t>ba</a:t>
            </a:r>
            <a:r>
              <a:rPr lang="en-US" i="1" dirty="0" smtClean="0"/>
              <a:t>/</a:t>
            </a:r>
            <a:r>
              <a:rPr lang="en-US" i="1" dirty="0" err="1" smtClean="0"/>
              <a:t>bei</a:t>
            </a:r>
            <a:r>
              <a:rPr lang="en-US" dirty="0" smtClean="0"/>
              <a:t> but with the lexical matrix verb in little v (Spec-Head Case-assignment) (</a:t>
            </a:r>
            <a:r>
              <a:rPr lang="en-US" dirty="0" err="1" smtClean="0"/>
              <a:t>cf</a:t>
            </a:r>
            <a:r>
              <a:rPr lang="en-US" dirty="0" smtClean="0"/>
              <a:t> Light Verbs (LVs) in Larson (1989), Hale and Keyser (1993, 2002)): Chinese Light Verbs (Huang (1997), Lin (2001), Feng (2001, 2005, 2008)) (PTO…)</a:t>
            </a:r>
          </a:p>
          <a:p>
            <a:pPr marL="0" indent="0">
              <a:buFont typeface="Arial" panose="020B0604020202020204" pitchFamily="34" charset="0"/>
              <a:buNone/>
            </a:pPr>
            <a:endParaRPr lang="en-GB" dirty="0"/>
          </a:p>
        </p:txBody>
      </p:sp>
      <p:sp>
        <p:nvSpPr>
          <p:cNvPr id="5" name="Content Placeholder 2"/>
          <p:cNvSpPr txBox="1">
            <a:spLocks/>
          </p:cNvSpPr>
          <p:nvPr/>
        </p:nvSpPr>
        <p:spPr>
          <a:xfrm>
            <a:off x="0" y="3721086"/>
            <a:ext cx="12192000" cy="121179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Definiteness/</a:t>
            </a:r>
            <a:r>
              <a:rPr lang="en-US" dirty="0" err="1" smtClean="0"/>
              <a:t>referentiality</a:t>
            </a:r>
            <a:r>
              <a:rPr lang="en-US" dirty="0" smtClean="0"/>
              <a:t>: objects of CVs have to be known from context (realis condition) (Yang (2008), </a:t>
            </a:r>
            <a:r>
              <a:rPr lang="en-US" dirty="0" err="1" smtClean="0"/>
              <a:t>Arcodia</a:t>
            </a:r>
            <a:r>
              <a:rPr lang="en-US" dirty="0" smtClean="0"/>
              <a:t> (2014))</a:t>
            </a:r>
          </a:p>
          <a:p>
            <a:pPr marL="0" indent="0">
              <a:buFont typeface="Arial" panose="020B0604020202020204" pitchFamily="34" charset="0"/>
              <a:buNone/>
            </a:pPr>
            <a:r>
              <a:rPr lang="en-US" dirty="0" smtClean="0"/>
              <a:t>A’-Move (internal Topic/Focus) (Li (2006), Yeo (2015), </a:t>
            </a:r>
            <a:r>
              <a:rPr lang="en-US" dirty="0" err="1" smtClean="0"/>
              <a:t>cf</a:t>
            </a:r>
            <a:r>
              <a:rPr lang="en-US" dirty="0" smtClean="0"/>
              <a:t> Hsu (2008)) ≠ A-Move</a:t>
            </a:r>
            <a:endParaRPr lang="en-GB" dirty="0"/>
          </a:p>
        </p:txBody>
      </p:sp>
      <p:sp>
        <p:nvSpPr>
          <p:cNvPr id="6" name="Content Placeholder 2"/>
          <p:cNvSpPr txBox="1">
            <a:spLocks/>
          </p:cNvSpPr>
          <p:nvPr/>
        </p:nvSpPr>
        <p:spPr>
          <a:xfrm>
            <a:off x="0" y="4832358"/>
            <a:ext cx="10515600" cy="5355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Alternatively, CVs denote </a:t>
            </a:r>
            <a:r>
              <a:rPr lang="en-US" dirty="0" err="1" smtClean="0"/>
              <a:t>referentiality</a:t>
            </a:r>
            <a:r>
              <a:rPr lang="en-US" dirty="0" smtClean="0"/>
              <a:t> (real object selected by CVs)</a:t>
            </a:r>
            <a:endParaRPr lang="en-GB" dirty="0"/>
          </a:p>
        </p:txBody>
      </p:sp>
      <p:sp>
        <p:nvSpPr>
          <p:cNvPr id="7" name="Content Placeholder 2"/>
          <p:cNvSpPr txBox="1">
            <a:spLocks/>
          </p:cNvSpPr>
          <p:nvPr/>
        </p:nvSpPr>
        <p:spPr>
          <a:xfrm>
            <a:off x="0" y="5183709"/>
            <a:ext cx="12192000" cy="1674291"/>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subject	CV	argument (+D)		</a:t>
            </a:r>
            <a:r>
              <a:rPr lang="en-US" dirty="0" err="1" smtClean="0"/>
              <a:t>v</a:t>
            </a:r>
            <a:r>
              <a:rPr lang="en-US" altLang="zh-CN" dirty="0" err="1" smtClean="0"/>
              <a:t>P</a:t>
            </a:r>
            <a:endParaRPr lang="en-US" altLang="zh-CN" dirty="0" smtClean="0"/>
          </a:p>
          <a:p>
            <a:pPr marL="0" indent="0">
              <a:buFont typeface="Arial" panose="020B0604020202020204" pitchFamily="34" charset="0"/>
              <a:buNone/>
            </a:pPr>
            <a:r>
              <a:rPr lang="en-US" i="1" dirty="0" smtClean="0"/>
              <a:t>Wo </a:t>
            </a:r>
            <a:r>
              <a:rPr lang="en-US" i="1" dirty="0" err="1" smtClean="0"/>
              <a:t>xiang</a:t>
            </a:r>
            <a:r>
              <a:rPr lang="en-US" i="1" dirty="0" smtClean="0"/>
              <a:t> </a:t>
            </a:r>
            <a:r>
              <a:rPr lang="en-US" i="1" dirty="0" err="1" smtClean="0"/>
              <a:t>ti</a:t>
            </a:r>
            <a:r>
              <a:rPr lang="en-US" i="1" dirty="0" smtClean="0"/>
              <a:t> </a:t>
            </a:r>
            <a:r>
              <a:rPr lang="en-US" i="1" dirty="0" err="1" smtClean="0"/>
              <a:t>guojia</a:t>
            </a:r>
            <a:r>
              <a:rPr lang="en-US" i="1" dirty="0" smtClean="0"/>
              <a:t> dui (non-specific) / wo </a:t>
            </a:r>
            <a:r>
              <a:rPr lang="en-US" i="1" dirty="0" err="1" smtClean="0"/>
              <a:t>xiang</a:t>
            </a:r>
            <a:r>
              <a:rPr lang="en-US" i="1" dirty="0" smtClean="0"/>
              <a:t> gen </a:t>
            </a:r>
            <a:r>
              <a:rPr lang="en-US" i="1" dirty="0" err="1" smtClean="0"/>
              <a:t>guojia</a:t>
            </a:r>
            <a:r>
              <a:rPr lang="en-US" i="1" dirty="0" smtClean="0"/>
              <a:t> dui (specific) </a:t>
            </a:r>
            <a:r>
              <a:rPr lang="en-US" i="1" dirty="0" err="1" smtClean="0"/>
              <a:t>tiqiu</a:t>
            </a:r>
            <a:endParaRPr lang="en-US" i="1" dirty="0" smtClean="0"/>
          </a:p>
          <a:p>
            <a:pPr marL="0" indent="0">
              <a:buFont typeface="Arial" panose="020B0604020202020204" pitchFamily="34" charset="0"/>
              <a:buNone/>
            </a:pPr>
            <a:r>
              <a:rPr lang="en-US" i="1" dirty="0" smtClean="0"/>
              <a:t>Ta </a:t>
            </a:r>
            <a:r>
              <a:rPr lang="en-US" i="1" dirty="0" err="1" smtClean="0"/>
              <a:t>zuotian</a:t>
            </a:r>
            <a:r>
              <a:rPr lang="en-US" i="1" dirty="0" smtClean="0"/>
              <a:t> </a:t>
            </a:r>
            <a:r>
              <a:rPr lang="en-US" i="1" dirty="0" err="1" smtClean="0"/>
              <a:t>majie</a:t>
            </a:r>
            <a:r>
              <a:rPr lang="en-US" i="1" dirty="0" smtClean="0"/>
              <a:t> (non-specific) / ta </a:t>
            </a:r>
            <a:r>
              <a:rPr lang="en-US" i="1" dirty="0" err="1" smtClean="0"/>
              <a:t>zuotian</a:t>
            </a:r>
            <a:r>
              <a:rPr lang="en-US" i="1" dirty="0" smtClean="0"/>
              <a:t> </a:t>
            </a:r>
            <a:r>
              <a:rPr lang="en-US" i="1" dirty="0" err="1" smtClean="0"/>
              <a:t>zai</a:t>
            </a:r>
            <a:r>
              <a:rPr lang="en-US" i="1" dirty="0" smtClean="0"/>
              <a:t> </a:t>
            </a:r>
            <a:r>
              <a:rPr lang="en-US" i="1" dirty="0" err="1" smtClean="0"/>
              <a:t>jiedao-shang</a:t>
            </a:r>
            <a:r>
              <a:rPr lang="en-US" i="1" dirty="0" smtClean="0"/>
              <a:t> (specific) </a:t>
            </a:r>
            <a:r>
              <a:rPr lang="en-US" i="1" dirty="0" err="1" smtClean="0"/>
              <a:t>maren</a:t>
            </a:r>
            <a:endParaRPr lang="en-US" i="1" dirty="0" smtClean="0"/>
          </a:p>
          <a:p>
            <a:pPr marL="0" indent="0">
              <a:buFont typeface="Arial" panose="020B0604020202020204" pitchFamily="34" charset="0"/>
              <a:buNone/>
            </a:pPr>
            <a:r>
              <a:rPr lang="en-US" i="1" dirty="0" smtClean="0"/>
              <a:t>Ta </a:t>
            </a:r>
            <a:r>
              <a:rPr lang="en-US" i="1" dirty="0" err="1" smtClean="0"/>
              <a:t>sha</a:t>
            </a:r>
            <a:r>
              <a:rPr lang="en-US" i="1" dirty="0" smtClean="0"/>
              <a:t>-le </a:t>
            </a:r>
            <a:r>
              <a:rPr lang="en-US" i="1" dirty="0" err="1" smtClean="0"/>
              <a:t>ren</a:t>
            </a:r>
            <a:r>
              <a:rPr lang="en-US" i="1" dirty="0" smtClean="0"/>
              <a:t> (non-specific) / ta </a:t>
            </a:r>
            <a:r>
              <a:rPr lang="en-US" i="1" dirty="0" err="1" smtClean="0"/>
              <a:t>ba</a:t>
            </a:r>
            <a:r>
              <a:rPr lang="en-US" i="1" dirty="0" smtClean="0"/>
              <a:t> </a:t>
            </a:r>
            <a:r>
              <a:rPr lang="en-US" i="1" dirty="0" err="1" smtClean="0"/>
              <a:t>ren</a:t>
            </a:r>
            <a:r>
              <a:rPr lang="en-US" i="1" dirty="0" smtClean="0"/>
              <a:t> </a:t>
            </a:r>
            <a:r>
              <a:rPr lang="en-US" i="1" dirty="0" err="1" smtClean="0"/>
              <a:t>sha</a:t>
            </a:r>
            <a:r>
              <a:rPr lang="en-US" i="1" dirty="0" smtClean="0"/>
              <a:t>-le (specific)</a:t>
            </a:r>
          </a:p>
          <a:p>
            <a:pPr marL="0" indent="0">
              <a:buFont typeface="Arial" panose="020B0604020202020204" pitchFamily="34" charset="0"/>
              <a:buNone/>
            </a:pPr>
            <a:endParaRPr lang="en-GB" i="1" dirty="0"/>
          </a:p>
        </p:txBody>
      </p:sp>
    </p:spTree>
    <p:extLst>
      <p:ext uri="{BB962C8B-B14F-4D97-AF65-F5344CB8AC3E}">
        <p14:creationId xmlns:p14="http://schemas.microsoft.com/office/powerpoint/2010/main" val="1870288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Chinese LVs </a:t>
            </a:r>
            <a:endParaRPr lang="en-GB" dirty="0"/>
          </a:p>
        </p:txBody>
      </p:sp>
      <p:sp>
        <p:nvSpPr>
          <p:cNvPr id="3" name="Content Placeholder 2"/>
          <p:cNvSpPr>
            <a:spLocks noGrp="1"/>
          </p:cNvSpPr>
          <p:nvPr>
            <p:ph idx="1"/>
          </p:nvPr>
        </p:nvSpPr>
        <p:spPr>
          <a:xfrm>
            <a:off x="838200" y="1586443"/>
            <a:ext cx="10515600" cy="4351338"/>
          </a:xfrm>
        </p:spPr>
        <p:txBody>
          <a:bodyPr/>
          <a:lstStyle/>
          <a:p>
            <a:pPr marL="0" indent="0">
              <a:buNone/>
            </a:pPr>
            <a:r>
              <a:rPr lang="en-US" dirty="0" smtClean="0"/>
              <a:t>Huang (1997): Chinese is a </a:t>
            </a:r>
            <a:r>
              <a:rPr lang="en-US" dirty="0" err="1" smtClean="0"/>
              <a:t>Davidsonian</a:t>
            </a:r>
            <a:r>
              <a:rPr lang="en-US" dirty="0" smtClean="0"/>
              <a:t> language (event structure mapped onto LVs)</a:t>
            </a:r>
            <a:endParaRPr lang="en-GB" dirty="0"/>
          </a:p>
        </p:txBody>
      </p:sp>
      <p:sp>
        <p:nvSpPr>
          <p:cNvPr id="4" name="Content Placeholder 2"/>
          <p:cNvSpPr txBox="1">
            <a:spLocks/>
          </p:cNvSpPr>
          <p:nvPr/>
        </p:nvSpPr>
        <p:spPr>
          <a:xfrm>
            <a:off x="838200" y="2468037"/>
            <a:ext cx="10515600" cy="13588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Lin (2001): Chinese LVs introduce (</a:t>
            </a:r>
            <a:r>
              <a:rPr lang="el-GR" dirty="0" smtClean="0"/>
              <a:t>Θ</a:t>
            </a:r>
            <a:r>
              <a:rPr lang="en-US" dirty="0" smtClean="0"/>
              <a:t>-)arguments in specifier (Spec-Head) in accordance with thematic hierarchies (UTAH </a:t>
            </a:r>
            <a:r>
              <a:rPr lang="en-US" dirty="0" err="1" smtClean="0"/>
              <a:t>etc</a:t>
            </a:r>
            <a:r>
              <a:rPr lang="en-US" dirty="0" smtClean="0"/>
              <a:t>) (</a:t>
            </a:r>
            <a:r>
              <a:rPr lang="en-US" dirty="0" err="1" smtClean="0"/>
              <a:t>Lexicalisation</a:t>
            </a:r>
            <a:r>
              <a:rPr lang="en-US" dirty="0" smtClean="0"/>
              <a:t> Parameter- LV </a:t>
            </a:r>
            <a:r>
              <a:rPr lang="en-US" dirty="0" err="1" smtClean="0"/>
              <a:t>configurationality</a:t>
            </a:r>
            <a:r>
              <a:rPr lang="en-US" dirty="0" smtClean="0"/>
              <a:t>)</a:t>
            </a:r>
            <a:endParaRPr lang="en-GB" dirty="0"/>
          </a:p>
        </p:txBody>
      </p:sp>
      <p:sp>
        <p:nvSpPr>
          <p:cNvPr id="5" name="Content Placeholder 2"/>
          <p:cNvSpPr txBox="1">
            <a:spLocks/>
          </p:cNvSpPr>
          <p:nvPr/>
        </p:nvSpPr>
        <p:spPr>
          <a:xfrm>
            <a:off x="838200" y="3762112"/>
            <a:ext cx="10515600" cy="8879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subject 	</a:t>
            </a:r>
            <a:r>
              <a:rPr lang="en-US" dirty="0" err="1" smtClean="0"/>
              <a:t>ba</a:t>
            </a:r>
            <a:r>
              <a:rPr lang="en-US" dirty="0" smtClean="0"/>
              <a:t>/</a:t>
            </a:r>
            <a:r>
              <a:rPr lang="en-US" dirty="0" err="1" smtClean="0"/>
              <a:t>bei</a:t>
            </a:r>
            <a:r>
              <a:rPr lang="en-US" dirty="0" smtClean="0"/>
              <a:t>	argument		</a:t>
            </a:r>
            <a:r>
              <a:rPr lang="en-US" dirty="0" err="1" smtClean="0"/>
              <a:t>vP</a:t>
            </a:r>
            <a:endParaRPr lang="en-GB" dirty="0"/>
          </a:p>
        </p:txBody>
      </p:sp>
      <p:sp>
        <p:nvSpPr>
          <p:cNvPr id="6" name="Content Placeholder 2"/>
          <p:cNvSpPr txBox="1">
            <a:spLocks/>
          </p:cNvSpPr>
          <p:nvPr/>
        </p:nvSpPr>
        <p:spPr>
          <a:xfrm>
            <a:off x="5461000" y="4405976"/>
            <a:ext cx="2260600" cy="21302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Spec-Head relation licensed by V-v Move (</a:t>
            </a:r>
            <a:r>
              <a:rPr lang="en-US" b="1" dirty="0" smtClean="0"/>
              <a:t>which LV?)</a:t>
            </a:r>
            <a:endParaRPr lang="en-GB" b="1" dirty="0"/>
          </a:p>
        </p:txBody>
      </p:sp>
    </p:spTree>
    <p:extLst>
      <p:ext uri="{BB962C8B-B14F-4D97-AF65-F5344CB8AC3E}">
        <p14:creationId xmlns:p14="http://schemas.microsoft.com/office/powerpoint/2010/main" val="1047675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Chinese Voice (Passive/Active)</a:t>
            </a:r>
            <a:endParaRPr lang="en-GB" dirty="0"/>
          </a:p>
        </p:txBody>
      </p:sp>
      <p:sp>
        <p:nvSpPr>
          <p:cNvPr id="3" name="Content Placeholder 2"/>
          <p:cNvSpPr>
            <a:spLocks noGrp="1"/>
          </p:cNvSpPr>
          <p:nvPr>
            <p:ph idx="1"/>
          </p:nvPr>
        </p:nvSpPr>
        <p:spPr>
          <a:xfrm>
            <a:off x="838200" y="1227157"/>
            <a:ext cx="10515600" cy="4351338"/>
          </a:xfrm>
        </p:spPr>
        <p:txBody>
          <a:bodyPr/>
          <a:lstStyle/>
          <a:p>
            <a:pPr marL="0" indent="0">
              <a:buNone/>
            </a:pPr>
            <a:r>
              <a:rPr lang="en-US" dirty="0" err="1" smtClean="0"/>
              <a:t>Bei</a:t>
            </a:r>
            <a:r>
              <a:rPr lang="en-US" dirty="0" smtClean="0"/>
              <a:t> (Passive head- </a:t>
            </a:r>
            <a:r>
              <a:rPr lang="en-US" dirty="0" err="1" smtClean="0"/>
              <a:t>passivisation</a:t>
            </a:r>
            <a:r>
              <a:rPr lang="en-US" dirty="0" smtClean="0"/>
              <a:t> of active/transitive predicates) </a:t>
            </a:r>
            <a:endParaRPr lang="en-GB" dirty="0"/>
          </a:p>
        </p:txBody>
      </p:sp>
      <p:sp>
        <p:nvSpPr>
          <p:cNvPr id="4" name="Content Placeholder 2"/>
          <p:cNvSpPr txBox="1">
            <a:spLocks/>
          </p:cNvSpPr>
          <p:nvPr/>
        </p:nvSpPr>
        <p:spPr>
          <a:xfrm>
            <a:off x="838200" y="1690688"/>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smtClean="0"/>
              <a:t>Ba (Active head- </a:t>
            </a:r>
            <a:r>
              <a:rPr lang="en-US" b="1" dirty="0" err="1" smtClean="0"/>
              <a:t>activisation</a:t>
            </a:r>
            <a:r>
              <a:rPr lang="en-US" b="1" dirty="0" smtClean="0"/>
              <a:t> of an Applicative phrase (</a:t>
            </a:r>
            <a:r>
              <a:rPr lang="en-US" b="1" dirty="0" err="1" smtClean="0"/>
              <a:t>cf</a:t>
            </a:r>
            <a:r>
              <a:rPr lang="en-US" b="1" dirty="0" smtClean="0"/>
              <a:t> dative-shift) </a:t>
            </a:r>
            <a:endParaRPr lang="en-GB" b="1" dirty="0"/>
          </a:p>
        </p:txBody>
      </p:sp>
      <p:sp>
        <p:nvSpPr>
          <p:cNvPr id="5" name="Content Placeholder 2"/>
          <p:cNvSpPr txBox="1">
            <a:spLocks/>
          </p:cNvSpPr>
          <p:nvPr/>
        </p:nvSpPr>
        <p:spPr>
          <a:xfrm>
            <a:off x="838200" y="2085718"/>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subject	</a:t>
            </a:r>
            <a:r>
              <a:rPr lang="en-US" dirty="0" err="1" smtClean="0"/>
              <a:t>bei</a:t>
            </a:r>
            <a:r>
              <a:rPr lang="en-US" dirty="0" smtClean="0"/>
              <a:t>	</a:t>
            </a:r>
            <a:r>
              <a:rPr lang="en-US" dirty="0" err="1" smtClean="0"/>
              <a:t>ba</a:t>
            </a:r>
            <a:r>
              <a:rPr lang="en-US" dirty="0" smtClean="0"/>
              <a:t>	Applicative	</a:t>
            </a:r>
            <a:r>
              <a:rPr lang="en-US" dirty="0" err="1" smtClean="0"/>
              <a:t>Pred</a:t>
            </a:r>
            <a:r>
              <a:rPr lang="en-US" dirty="0" smtClean="0"/>
              <a:t>	Trans	</a:t>
            </a:r>
            <a:r>
              <a:rPr lang="en-US" dirty="0" err="1" smtClean="0"/>
              <a:t>vP</a:t>
            </a:r>
            <a:endParaRPr lang="en-GB" dirty="0"/>
          </a:p>
        </p:txBody>
      </p:sp>
      <p:sp>
        <p:nvSpPr>
          <p:cNvPr id="6" name="Content Placeholder 2"/>
          <p:cNvSpPr txBox="1">
            <a:spLocks/>
          </p:cNvSpPr>
          <p:nvPr/>
        </p:nvSpPr>
        <p:spPr>
          <a:xfrm>
            <a:off x="0" y="2506662"/>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t>8a)	Ta	</a:t>
            </a:r>
            <a:r>
              <a:rPr lang="en-US" dirty="0" err="1" smtClean="0"/>
              <a:t>bei</a:t>
            </a:r>
            <a:r>
              <a:rPr lang="en-US" dirty="0" smtClean="0"/>
              <a:t>	</a:t>
            </a:r>
            <a:r>
              <a:rPr lang="en-US" dirty="0" err="1" smtClean="0"/>
              <a:t>diren</a:t>
            </a:r>
            <a:r>
              <a:rPr lang="en-US" dirty="0" smtClean="0"/>
              <a:t>	</a:t>
            </a:r>
            <a:r>
              <a:rPr lang="en-US" dirty="0" err="1" smtClean="0"/>
              <a:t>ba</a:t>
            </a:r>
            <a:r>
              <a:rPr lang="en-US" dirty="0" smtClean="0"/>
              <a:t>	ta	</a:t>
            </a:r>
            <a:r>
              <a:rPr lang="en-US" dirty="0" err="1" smtClean="0"/>
              <a:t>sha</a:t>
            </a:r>
            <a:r>
              <a:rPr lang="en-US" dirty="0" smtClean="0"/>
              <a:t>-le		</a:t>
            </a:r>
            <a:r>
              <a:rPr lang="en-US" dirty="0" err="1" smtClean="0"/>
              <a:t>fuqin</a:t>
            </a:r>
            <a:endParaRPr lang="en-GB" dirty="0" smtClean="0"/>
          </a:p>
          <a:p>
            <a:pPr marL="457200" lvl="1" indent="0">
              <a:buNone/>
            </a:pPr>
            <a:r>
              <a:rPr lang="en-US" dirty="0" smtClean="0"/>
              <a:t>	He	PASS	enemy	ACT	him	kill-COMPL	father</a:t>
            </a:r>
          </a:p>
          <a:p>
            <a:pPr marL="457200" lvl="1" indent="0">
              <a:buNone/>
            </a:pPr>
            <a:r>
              <a:rPr lang="en-US" dirty="0" smtClean="0"/>
              <a:t>	‘He was adversely affected by his enemy’s killing of his father.’ (Fong (2015))</a:t>
            </a:r>
          </a:p>
        </p:txBody>
      </p:sp>
      <p:sp>
        <p:nvSpPr>
          <p:cNvPr id="7" name="Content Placeholder 2"/>
          <p:cNvSpPr txBox="1">
            <a:spLocks/>
          </p:cNvSpPr>
          <p:nvPr/>
        </p:nvSpPr>
        <p:spPr>
          <a:xfrm>
            <a:off x="0" y="3685070"/>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t>8b)	</a:t>
            </a:r>
            <a:r>
              <a:rPr lang="en-US" dirty="0" err="1" smtClean="0"/>
              <a:t>diren</a:t>
            </a:r>
            <a:r>
              <a:rPr lang="en-US" dirty="0" smtClean="0"/>
              <a:t>	</a:t>
            </a:r>
            <a:r>
              <a:rPr lang="en-US" dirty="0" err="1" smtClean="0"/>
              <a:t>ba</a:t>
            </a:r>
            <a:r>
              <a:rPr lang="en-US" dirty="0" smtClean="0"/>
              <a:t>	ta	</a:t>
            </a:r>
            <a:r>
              <a:rPr lang="en-US" dirty="0" err="1" smtClean="0"/>
              <a:t>sha</a:t>
            </a:r>
            <a:r>
              <a:rPr lang="en-US" dirty="0" smtClean="0"/>
              <a:t>-le		</a:t>
            </a:r>
            <a:r>
              <a:rPr lang="en-US" dirty="0" err="1" smtClean="0"/>
              <a:t>fuqin</a:t>
            </a:r>
            <a:endParaRPr lang="en-GB" dirty="0" smtClean="0"/>
          </a:p>
          <a:p>
            <a:pPr marL="457200" lvl="1" indent="0">
              <a:buNone/>
            </a:pPr>
            <a:r>
              <a:rPr lang="en-US" dirty="0" smtClean="0"/>
              <a:t>	enemy	ACT	him	kill-COMPL	father</a:t>
            </a:r>
          </a:p>
          <a:p>
            <a:pPr marL="457200" lvl="1" indent="0">
              <a:buNone/>
            </a:pPr>
            <a:r>
              <a:rPr lang="en-US" dirty="0" smtClean="0"/>
              <a:t>	‘His enemy killed his father.’ (adapted from Fong (2015))</a:t>
            </a:r>
          </a:p>
        </p:txBody>
      </p:sp>
      <p:sp>
        <p:nvSpPr>
          <p:cNvPr id="8" name="Content Placeholder 2"/>
          <p:cNvSpPr txBox="1">
            <a:spLocks/>
          </p:cNvSpPr>
          <p:nvPr/>
        </p:nvSpPr>
        <p:spPr>
          <a:xfrm>
            <a:off x="0" y="4832757"/>
            <a:ext cx="12192000" cy="14197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t>Below </a:t>
            </a:r>
            <a:r>
              <a:rPr lang="en-US" i="1" dirty="0" err="1" smtClean="0"/>
              <a:t>ba</a:t>
            </a:r>
            <a:r>
              <a:rPr lang="en-US" dirty="0" smtClean="0"/>
              <a:t>, there is an Applicative denoting ‘Affect’ (</a:t>
            </a:r>
            <a:r>
              <a:rPr lang="en-US" dirty="0" err="1" smtClean="0"/>
              <a:t>SpecAppl</a:t>
            </a:r>
            <a:r>
              <a:rPr lang="en-US" dirty="0" smtClean="0"/>
              <a:t>- ‘affected’ argument)</a:t>
            </a:r>
          </a:p>
        </p:txBody>
      </p:sp>
      <p:sp>
        <p:nvSpPr>
          <p:cNvPr id="9" name="Content Placeholder 2"/>
          <p:cNvSpPr txBox="1">
            <a:spLocks/>
          </p:cNvSpPr>
          <p:nvPr/>
        </p:nvSpPr>
        <p:spPr>
          <a:xfrm>
            <a:off x="0" y="5227787"/>
            <a:ext cx="12192000" cy="16042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t>9)	wo	</a:t>
            </a:r>
            <a:r>
              <a:rPr lang="en-US" dirty="0" err="1" smtClean="0"/>
              <a:t>ba</a:t>
            </a:r>
            <a:r>
              <a:rPr lang="en-US" dirty="0" smtClean="0"/>
              <a:t>	ta	fa/*(song)-le 		</a:t>
            </a:r>
            <a:r>
              <a:rPr lang="en-US" dirty="0" err="1" smtClean="0"/>
              <a:t>henduo</a:t>
            </a:r>
            <a:r>
              <a:rPr lang="en-US" dirty="0" smtClean="0"/>
              <a:t>	</a:t>
            </a:r>
            <a:r>
              <a:rPr lang="en-US" dirty="0" err="1" smtClean="0"/>
              <a:t>qian</a:t>
            </a:r>
            <a:endParaRPr lang="en-US" dirty="0" smtClean="0"/>
          </a:p>
          <a:p>
            <a:pPr marL="0" indent="0">
              <a:buNone/>
            </a:pPr>
            <a:r>
              <a:rPr lang="en-US" dirty="0"/>
              <a:t>	</a:t>
            </a:r>
            <a:r>
              <a:rPr lang="en-US" dirty="0" smtClean="0"/>
              <a:t>I	BA	him	punish/*give-COMPL	much		money</a:t>
            </a:r>
          </a:p>
          <a:p>
            <a:pPr marL="0" indent="0">
              <a:buNone/>
            </a:pPr>
            <a:r>
              <a:rPr lang="en-US" dirty="0"/>
              <a:t>	</a:t>
            </a:r>
            <a:r>
              <a:rPr lang="en-US" dirty="0" smtClean="0"/>
              <a:t>‘I punished/*(gave) him a lot of money’. (Li (2006))</a:t>
            </a:r>
          </a:p>
        </p:txBody>
      </p:sp>
    </p:spTree>
    <p:extLst>
      <p:ext uri="{BB962C8B-B14F-4D97-AF65-F5344CB8AC3E}">
        <p14:creationId xmlns:p14="http://schemas.microsoft.com/office/powerpoint/2010/main" val="453754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Formation of Chinese </a:t>
            </a:r>
            <a:r>
              <a:rPr lang="en-US" i="1" dirty="0" err="1" smtClean="0"/>
              <a:t>ba</a:t>
            </a:r>
            <a:r>
              <a:rPr lang="en-US" i="1" dirty="0" smtClean="0"/>
              <a:t> </a:t>
            </a:r>
            <a:endParaRPr lang="en-GB" dirty="0"/>
          </a:p>
        </p:txBody>
      </p:sp>
      <p:sp>
        <p:nvSpPr>
          <p:cNvPr id="3" name="Content Placeholder 2"/>
          <p:cNvSpPr>
            <a:spLocks noGrp="1"/>
          </p:cNvSpPr>
          <p:nvPr>
            <p:ph idx="1"/>
          </p:nvPr>
        </p:nvSpPr>
        <p:spPr>
          <a:xfrm>
            <a:off x="838200" y="1266825"/>
            <a:ext cx="10515600" cy="4351338"/>
          </a:xfrm>
        </p:spPr>
        <p:txBody>
          <a:bodyPr/>
          <a:lstStyle/>
          <a:p>
            <a:pPr marL="0" indent="0">
              <a:buNone/>
            </a:pPr>
            <a:r>
              <a:rPr lang="en-US" dirty="0" smtClean="0"/>
              <a:t>SVs &gt; CVs (loss of argument structure of first verb in restructuring (Tse (2013))</a:t>
            </a:r>
            <a:endParaRPr lang="en-GB" dirty="0"/>
          </a:p>
        </p:txBody>
      </p:sp>
      <p:sp>
        <p:nvSpPr>
          <p:cNvPr id="5" name="Content Placeholder 2"/>
          <p:cNvSpPr txBox="1">
            <a:spLocks/>
          </p:cNvSpPr>
          <p:nvPr/>
        </p:nvSpPr>
        <p:spPr>
          <a:xfrm>
            <a:off x="838200" y="2046288"/>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i="1" dirty="0" smtClean="0"/>
              <a:t>Ba (and </a:t>
            </a:r>
            <a:r>
              <a:rPr lang="en-US" i="1" dirty="0" err="1" smtClean="0"/>
              <a:t>jiang</a:t>
            </a:r>
            <a:r>
              <a:rPr lang="en-US" i="1" dirty="0" smtClean="0"/>
              <a:t>) </a:t>
            </a:r>
            <a:r>
              <a:rPr lang="en-US" dirty="0" smtClean="0"/>
              <a:t>originally lexical verbs ‘to take’ selecting direct objects (‘theme’), but as CVs they do not assign theta-roles (</a:t>
            </a:r>
            <a:r>
              <a:rPr lang="en-US" dirty="0" err="1" smtClean="0"/>
              <a:t>cf</a:t>
            </a:r>
            <a:r>
              <a:rPr lang="en-US" dirty="0" smtClean="0"/>
              <a:t> earlier slides)</a:t>
            </a:r>
            <a:endParaRPr lang="en-GB" i="1" dirty="0"/>
          </a:p>
        </p:txBody>
      </p:sp>
      <p:sp>
        <p:nvSpPr>
          <p:cNvPr id="6" name="Content Placeholder 2"/>
          <p:cNvSpPr txBox="1">
            <a:spLocks/>
          </p:cNvSpPr>
          <p:nvPr/>
        </p:nvSpPr>
        <p:spPr>
          <a:xfrm>
            <a:off x="0" y="2909359"/>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Medieval Chinese, key examples are those where the second serial verb phrase contains a </a:t>
            </a:r>
            <a:r>
              <a:rPr lang="en-US" dirty="0" err="1" smtClean="0"/>
              <a:t>resumptive</a:t>
            </a:r>
            <a:r>
              <a:rPr lang="en-US" dirty="0" smtClean="0"/>
              <a:t> pronoun (Feng (2002), </a:t>
            </a:r>
            <a:r>
              <a:rPr lang="en-US" altLang="zh-CN" dirty="0" err="1" smtClean="0"/>
              <a:t>Peyraube</a:t>
            </a:r>
            <a:r>
              <a:rPr lang="en-US" altLang="zh-CN" dirty="0" smtClean="0"/>
              <a:t> and Chappell (2011))</a:t>
            </a:r>
            <a:r>
              <a:rPr lang="en-US" dirty="0" smtClean="0"/>
              <a:t>: </a:t>
            </a:r>
            <a:endParaRPr lang="en-GB" dirty="0"/>
          </a:p>
        </p:txBody>
      </p:sp>
      <p:sp>
        <p:nvSpPr>
          <p:cNvPr id="7" name="Rectangle 6"/>
          <p:cNvSpPr/>
          <p:nvPr/>
        </p:nvSpPr>
        <p:spPr>
          <a:xfrm>
            <a:off x="0" y="3700033"/>
            <a:ext cx="12192000" cy="3046988"/>
          </a:xfrm>
          <a:prstGeom prst="rect">
            <a:avLst/>
          </a:prstGeom>
        </p:spPr>
        <p:txBody>
          <a:bodyPr wrap="square">
            <a:spAutoFit/>
          </a:bodyPr>
          <a:lstStyle/>
          <a:p>
            <a:r>
              <a:rPr lang="en-US" sz="2400" dirty="0" smtClean="0"/>
              <a:t>10a)	Wu	</a:t>
            </a:r>
            <a:r>
              <a:rPr lang="en-US" sz="2400" dirty="0" err="1" smtClean="0"/>
              <a:t>ba</a:t>
            </a:r>
            <a:r>
              <a:rPr lang="en-US" sz="2400" dirty="0" smtClean="0"/>
              <a:t>	</a:t>
            </a:r>
            <a:r>
              <a:rPr lang="en-US" sz="2400" dirty="0" err="1" smtClean="0"/>
              <a:t>gaohuang</a:t>
            </a:r>
            <a:r>
              <a:rPr lang="en-US" sz="2400" dirty="0" smtClean="0"/>
              <a:t>	</a:t>
            </a:r>
            <a:r>
              <a:rPr lang="en-US" sz="2400" dirty="0" err="1" smtClean="0"/>
              <a:t>yong</a:t>
            </a:r>
            <a:r>
              <a:rPr lang="en-US" sz="2400" dirty="0" smtClean="0"/>
              <a:t>	</a:t>
            </a:r>
            <a:r>
              <a:rPr lang="en-US" sz="2400" dirty="0" err="1" smtClean="0"/>
              <a:t>ren</a:t>
            </a:r>
            <a:r>
              <a:rPr lang="en-US" sz="2400" dirty="0" smtClean="0"/>
              <a:t>		ci	</a:t>
            </a:r>
            <a:r>
              <a:rPr lang="en-US" sz="2400" dirty="0" err="1" smtClean="0"/>
              <a:t>zhi</a:t>
            </a:r>
            <a:endParaRPr lang="en-US" sz="2400" dirty="0" smtClean="0"/>
          </a:p>
          <a:p>
            <a:r>
              <a:rPr lang="en-US" sz="2400" dirty="0" smtClean="0"/>
              <a:t>	WU	BA	emperor	use	dagger	stab	him</a:t>
            </a:r>
          </a:p>
          <a:p>
            <a:r>
              <a:rPr lang="en-US" sz="2400" dirty="0" smtClean="0"/>
              <a:t>	‘Wu took the emperor, used a dagger and stabbed him’ &gt; ‘we 	stabbed the 	emperor with a dagger’(</a:t>
            </a:r>
            <a:r>
              <a:rPr lang="en-US" sz="2400" i="1" dirty="0" smtClean="0"/>
              <a:t>Qian </a:t>
            </a:r>
            <a:r>
              <a:rPr lang="en-US" sz="2400" i="1" dirty="0" err="1" smtClean="0"/>
              <a:t>hanshu</a:t>
            </a:r>
            <a:r>
              <a:rPr lang="en-US" sz="2400" i="1" dirty="0" smtClean="0"/>
              <a:t> </a:t>
            </a:r>
            <a:r>
              <a:rPr lang="en-US" sz="2400" i="1" dirty="0" err="1" smtClean="0"/>
              <a:t>pinghua</a:t>
            </a:r>
            <a:r>
              <a:rPr lang="en-US" sz="2400" dirty="0" smtClean="0"/>
              <a:t>)</a:t>
            </a:r>
          </a:p>
          <a:p>
            <a:r>
              <a:rPr lang="en-US" sz="2400" dirty="0" smtClean="0"/>
              <a:t>10b)	</a:t>
            </a:r>
            <a:r>
              <a:rPr lang="en-US" sz="2400" dirty="0" err="1" smtClean="0"/>
              <a:t>ru</a:t>
            </a:r>
            <a:r>
              <a:rPr lang="en-US" sz="2400" dirty="0" smtClean="0"/>
              <a:t>	</a:t>
            </a:r>
            <a:r>
              <a:rPr lang="en-US" sz="2400" dirty="0" err="1" smtClean="0"/>
              <a:t>jiang</a:t>
            </a:r>
            <a:r>
              <a:rPr lang="en-US" sz="2400" dirty="0" smtClean="0"/>
              <a:t>	ci	</a:t>
            </a:r>
            <a:r>
              <a:rPr lang="en-US" sz="2400" dirty="0" err="1" smtClean="0"/>
              <a:t>ren</a:t>
            </a:r>
            <a:r>
              <a:rPr lang="en-US" sz="2400" dirty="0" smtClean="0"/>
              <a:t>	</a:t>
            </a:r>
            <a:r>
              <a:rPr lang="en-US" sz="2400" dirty="0" err="1" smtClean="0"/>
              <a:t>anxu</a:t>
            </a:r>
            <a:r>
              <a:rPr lang="en-US" sz="2400" dirty="0" smtClean="0"/>
              <a:t>		</a:t>
            </a:r>
            <a:r>
              <a:rPr lang="en-US" sz="2400" dirty="0" err="1" smtClean="0"/>
              <a:t>sha</a:t>
            </a:r>
            <a:r>
              <a:rPr lang="en-US" sz="2400" dirty="0" smtClean="0"/>
              <a:t>	</a:t>
            </a:r>
            <a:r>
              <a:rPr lang="en-US" sz="2400" dirty="0" err="1" smtClean="0"/>
              <a:t>zhi</a:t>
            </a:r>
            <a:endParaRPr lang="en-US" sz="2400" dirty="0" smtClean="0"/>
          </a:p>
          <a:p>
            <a:r>
              <a:rPr lang="en-US" sz="2400" dirty="0"/>
              <a:t>	</a:t>
            </a:r>
            <a:r>
              <a:rPr lang="en-US" sz="2400" dirty="0" smtClean="0"/>
              <a:t>you	JIANG	this	man	carefully	kill	him</a:t>
            </a:r>
          </a:p>
          <a:p>
            <a:r>
              <a:rPr lang="en-US" sz="2400" dirty="0"/>
              <a:t>	</a:t>
            </a:r>
            <a:r>
              <a:rPr lang="en-US" sz="2400" dirty="0" smtClean="0"/>
              <a:t>‘You take this man and kill him carefully’ &gt; ‘You kill this man carefully.’ (</a:t>
            </a:r>
            <a:r>
              <a:rPr lang="en-US" sz="2400" i="1" dirty="0" err="1" smtClean="0"/>
              <a:t>Fo</a:t>
            </a:r>
            <a:r>
              <a:rPr lang="en-US" sz="2400" i="1" dirty="0" smtClean="0"/>
              <a:t> </a:t>
            </a:r>
            <a:r>
              <a:rPr lang="en-US" sz="2400" i="1" dirty="0" err="1" smtClean="0"/>
              <a:t>Shuo</a:t>
            </a:r>
            <a:r>
              <a:rPr lang="en-US" sz="2400" i="1" dirty="0" smtClean="0"/>
              <a:t> Chang: </a:t>
            </a:r>
            <a:r>
              <a:rPr lang="en-US" sz="2400" i="1" dirty="0" smtClean="0"/>
              <a:t>	</a:t>
            </a:r>
            <a:r>
              <a:rPr lang="en-US" sz="2400" i="1" dirty="0" err="1" smtClean="0"/>
              <a:t>Hanjing</a:t>
            </a:r>
            <a:r>
              <a:rPr lang="en-US" sz="2400" dirty="0" smtClean="0"/>
              <a:t>)</a:t>
            </a:r>
            <a:endParaRPr lang="en-GB" sz="2400" dirty="0"/>
          </a:p>
        </p:txBody>
      </p:sp>
    </p:spTree>
    <p:extLst>
      <p:ext uri="{BB962C8B-B14F-4D97-AF65-F5344CB8AC3E}">
        <p14:creationId xmlns:p14="http://schemas.microsoft.com/office/powerpoint/2010/main" val="3729031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Formation of Chinese </a:t>
            </a:r>
            <a:r>
              <a:rPr lang="en-US" i="1" dirty="0" err="1" smtClean="0"/>
              <a:t>ba</a:t>
            </a:r>
            <a:r>
              <a:rPr lang="en-US" i="1" dirty="0" smtClean="0"/>
              <a:t> </a:t>
            </a:r>
            <a:r>
              <a:rPr lang="en-US" dirty="0" smtClean="0"/>
              <a:t>(2)</a:t>
            </a:r>
            <a:endParaRPr lang="en-GB" dirty="0"/>
          </a:p>
        </p:txBody>
      </p:sp>
      <p:sp>
        <p:nvSpPr>
          <p:cNvPr id="3" name="Content Placeholder 2"/>
          <p:cNvSpPr>
            <a:spLocks noGrp="1"/>
          </p:cNvSpPr>
          <p:nvPr>
            <p:ph idx="1"/>
          </p:nvPr>
        </p:nvSpPr>
        <p:spPr>
          <a:xfrm>
            <a:off x="0" y="1378364"/>
            <a:ext cx="12192000" cy="4351338"/>
          </a:xfrm>
        </p:spPr>
        <p:txBody>
          <a:bodyPr/>
          <a:lstStyle/>
          <a:p>
            <a:pPr marL="0" indent="0">
              <a:buNone/>
            </a:pPr>
            <a:r>
              <a:rPr lang="en-US" dirty="0" err="1" smtClean="0"/>
              <a:t>Resumptive</a:t>
            </a:r>
            <a:r>
              <a:rPr lang="en-US" dirty="0" smtClean="0"/>
              <a:t> pronoun (co-referential with object of serial verb 1 (here </a:t>
            </a:r>
            <a:r>
              <a:rPr lang="en-US" i="1" dirty="0" err="1" smtClean="0"/>
              <a:t>ba</a:t>
            </a:r>
            <a:r>
              <a:rPr lang="en-US" dirty="0" smtClean="0"/>
              <a:t>)) allows for </a:t>
            </a:r>
            <a:r>
              <a:rPr lang="en-US" dirty="0" err="1" smtClean="0"/>
              <a:t>monoclausal</a:t>
            </a:r>
            <a:r>
              <a:rPr lang="en-US" dirty="0" smtClean="0"/>
              <a:t> clause union of serial verb phrases:</a:t>
            </a:r>
            <a:endParaRPr lang="en-GB" dirty="0"/>
          </a:p>
        </p:txBody>
      </p:sp>
      <p:sp>
        <p:nvSpPr>
          <p:cNvPr id="4" name="Content Placeholder 2"/>
          <p:cNvSpPr txBox="1">
            <a:spLocks/>
          </p:cNvSpPr>
          <p:nvPr/>
        </p:nvSpPr>
        <p:spPr>
          <a:xfrm>
            <a:off x="0" y="2106473"/>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subject	</a:t>
            </a:r>
            <a:r>
              <a:rPr lang="en-US" dirty="0" err="1" smtClean="0"/>
              <a:t>ba</a:t>
            </a:r>
            <a:r>
              <a:rPr lang="en-US" dirty="0" smtClean="0"/>
              <a:t>	object	 </a:t>
            </a:r>
            <a:r>
              <a:rPr lang="en-US" sz="1800" dirty="0" err="1" smtClean="0"/>
              <a:t>i</a:t>
            </a:r>
            <a:r>
              <a:rPr lang="en-US" dirty="0" smtClean="0"/>
              <a:t>	verb 	object (</a:t>
            </a:r>
            <a:r>
              <a:rPr lang="en-US" dirty="0" err="1" smtClean="0"/>
              <a:t>PRO</a:t>
            </a:r>
            <a:r>
              <a:rPr lang="en-US" sz="1800" dirty="0" err="1" smtClean="0"/>
              <a:t>i</a:t>
            </a:r>
            <a:r>
              <a:rPr lang="en-US" dirty="0" smtClean="0"/>
              <a:t>)</a:t>
            </a:r>
            <a:endParaRPr lang="en-GB" sz="1800" dirty="0"/>
          </a:p>
        </p:txBody>
      </p:sp>
      <p:sp>
        <p:nvSpPr>
          <p:cNvPr id="5" name="Content Placeholder 2"/>
          <p:cNvSpPr txBox="1">
            <a:spLocks/>
          </p:cNvSpPr>
          <p:nvPr/>
        </p:nvSpPr>
        <p:spPr>
          <a:xfrm>
            <a:off x="0" y="2703927"/>
            <a:ext cx="12192000" cy="41540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The higher object (full NP) presupposes a complex </a:t>
            </a:r>
            <a:r>
              <a:rPr lang="en-US" dirty="0" err="1" smtClean="0"/>
              <a:t>vP</a:t>
            </a:r>
            <a:r>
              <a:rPr lang="en-US" dirty="0" smtClean="0"/>
              <a:t> structure in the matrix verb position:  </a:t>
            </a:r>
            <a:endParaRPr lang="en-GB" dirty="0"/>
          </a:p>
        </p:txBody>
      </p:sp>
      <p:sp>
        <p:nvSpPr>
          <p:cNvPr id="6" name="Content Placeholder 2"/>
          <p:cNvSpPr txBox="1">
            <a:spLocks/>
          </p:cNvSpPr>
          <p:nvPr/>
        </p:nvSpPr>
        <p:spPr>
          <a:xfrm>
            <a:off x="8948530" y="2106473"/>
            <a:ext cx="324347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SVs &gt; CVs (Tse(2013))</a:t>
            </a:r>
            <a:endParaRPr lang="en-GB" dirty="0"/>
          </a:p>
        </p:txBody>
      </p:sp>
      <p:sp>
        <p:nvSpPr>
          <p:cNvPr id="7" name="Content Placeholder 2"/>
          <p:cNvSpPr txBox="1">
            <a:spLocks/>
          </p:cNvSpPr>
          <p:nvPr/>
        </p:nvSpPr>
        <p:spPr>
          <a:xfrm>
            <a:off x="0" y="3554033"/>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subject	</a:t>
            </a:r>
            <a:r>
              <a:rPr lang="en-US" dirty="0" err="1" smtClean="0"/>
              <a:t>ba</a:t>
            </a:r>
            <a:r>
              <a:rPr lang="en-US" dirty="0" smtClean="0"/>
              <a:t>	Applicative	</a:t>
            </a:r>
            <a:r>
              <a:rPr lang="en-US" dirty="0" err="1" smtClean="0"/>
              <a:t>Pred</a:t>
            </a:r>
            <a:r>
              <a:rPr lang="en-US" dirty="0" smtClean="0"/>
              <a:t>	</a:t>
            </a:r>
            <a:r>
              <a:rPr lang="en-US" dirty="0" smtClean="0"/>
              <a:t>	Trans</a:t>
            </a:r>
            <a:r>
              <a:rPr lang="en-US" dirty="0" smtClean="0"/>
              <a:t>	</a:t>
            </a:r>
            <a:r>
              <a:rPr lang="en-US" dirty="0" smtClean="0"/>
              <a:t>	</a:t>
            </a:r>
            <a:r>
              <a:rPr lang="en-US" dirty="0" err="1" smtClean="0"/>
              <a:t>vP</a:t>
            </a:r>
            <a:endParaRPr lang="en-GB" dirty="0"/>
          </a:p>
        </p:txBody>
      </p:sp>
      <p:sp>
        <p:nvSpPr>
          <p:cNvPr id="8" name="Content Placeholder 2"/>
          <p:cNvSpPr txBox="1">
            <a:spLocks/>
          </p:cNvSpPr>
          <p:nvPr/>
        </p:nvSpPr>
        <p:spPr>
          <a:xfrm>
            <a:off x="3728829" y="4199716"/>
            <a:ext cx="1825487" cy="20536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Object</a:t>
            </a:r>
          </a:p>
          <a:p>
            <a:pPr marL="0" indent="0">
              <a:buFont typeface="Arial" panose="020B0604020202020204" pitchFamily="34" charset="0"/>
              <a:buNone/>
            </a:pPr>
            <a:r>
              <a:rPr lang="en-US" dirty="0" smtClean="0"/>
              <a:t>(</a:t>
            </a:r>
            <a:r>
              <a:rPr lang="en-US" dirty="0" err="1" smtClean="0"/>
              <a:t>SpecAppl</a:t>
            </a:r>
            <a:r>
              <a:rPr lang="en-US" dirty="0" smtClean="0"/>
              <a:t>)</a:t>
            </a:r>
            <a:endParaRPr lang="en-GB" dirty="0"/>
          </a:p>
        </p:txBody>
      </p:sp>
      <p:sp>
        <p:nvSpPr>
          <p:cNvPr id="9" name="Content Placeholder 2"/>
          <p:cNvSpPr txBox="1">
            <a:spLocks/>
          </p:cNvSpPr>
          <p:nvPr/>
        </p:nvSpPr>
        <p:spPr>
          <a:xfrm>
            <a:off x="8948530" y="4199716"/>
            <a:ext cx="2610679" cy="20536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err="1" smtClean="0"/>
              <a:t>Resumptive</a:t>
            </a:r>
            <a:r>
              <a:rPr lang="en-US" dirty="0" smtClean="0"/>
              <a:t> pronoun</a:t>
            </a:r>
            <a:endParaRPr lang="en-GB" dirty="0"/>
          </a:p>
        </p:txBody>
      </p:sp>
      <p:sp>
        <p:nvSpPr>
          <p:cNvPr id="10" name="Content Placeholder 2"/>
          <p:cNvSpPr txBox="1">
            <a:spLocks/>
          </p:cNvSpPr>
          <p:nvPr/>
        </p:nvSpPr>
        <p:spPr>
          <a:xfrm>
            <a:off x="3578086" y="5328014"/>
            <a:ext cx="2315817" cy="20536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‘Affectedness’</a:t>
            </a:r>
            <a:endParaRPr lang="en-GB" dirty="0"/>
          </a:p>
        </p:txBody>
      </p:sp>
    </p:spTree>
    <p:extLst>
      <p:ext uri="{BB962C8B-B14F-4D97-AF65-F5344CB8AC3E}">
        <p14:creationId xmlns:p14="http://schemas.microsoft.com/office/powerpoint/2010/main" val="380465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7" grpId="0"/>
      <p:bldP spid="8" grpId="0"/>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Voice alternation (A-(Re)merge)</a:t>
            </a:r>
            <a:endParaRPr lang="en-GB" dirty="0"/>
          </a:p>
        </p:txBody>
      </p:sp>
      <p:sp>
        <p:nvSpPr>
          <p:cNvPr id="3" name="Content Placeholder 2"/>
          <p:cNvSpPr>
            <a:spLocks noGrp="1"/>
          </p:cNvSpPr>
          <p:nvPr>
            <p:ph idx="1"/>
          </p:nvPr>
        </p:nvSpPr>
        <p:spPr>
          <a:xfrm>
            <a:off x="0" y="1298576"/>
            <a:ext cx="12192000" cy="4351338"/>
          </a:xfrm>
        </p:spPr>
        <p:txBody>
          <a:bodyPr/>
          <a:lstStyle/>
          <a:p>
            <a:pPr marL="0" indent="0">
              <a:buNone/>
            </a:pPr>
            <a:r>
              <a:rPr lang="en-US" dirty="0" smtClean="0"/>
              <a:t>Classic analyses of voice alternations take </a:t>
            </a:r>
            <a:r>
              <a:rPr lang="en-US" dirty="0" err="1" smtClean="0"/>
              <a:t>passivisation</a:t>
            </a:r>
            <a:r>
              <a:rPr lang="en-US" dirty="0" smtClean="0"/>
              <a:t> as A-Move (Internal Merge) of object to subject position for Case (</a:t>
            </a:r>
            <a:r>
              <a:rPr lang="en-US" dirty="0" err="1" smtClean="0"/>
              <a:t>SpecT</a:t>
            </a:r>
            <a:r>
              <a:rPr lang="en-US" dirty="0" smtClean="0"/>
              <a:t>) (Roberts (1986), </a:t>
            </a:r>
            <a:r>
              <a:rPr lang="en-US" dirty="0" err="1" smtClean="0"/>
              <a:t>cf</a:t>
            </a:r>
            <a:r>
              <a:rPr lang="en-US" dirty="0" smtClean="0"/>
              <a:t> Chomsky (1981))</a:t>
            </a:r>
            <a:endParaRPr lang="en-GB" dirty="0"/>
          </a:p>
        </p:txBody>
      </p:sp>
      <p:sp>
        <p:nvSpPr>
          <p:cNvPr id="4" name="Content Placeholder 2"/>
          <p:cNvSpPr txBox="1">
            <a:spLocks/>
          </p:cNvSpPr>
          <p:nvPr/>
        </p:nvSpPr>
        <p:spPr>
          <a:xfrm>
            <a:off x="0" y="2083328"/>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Chinese: not A-Internal-Merge but A-Re-Merge due to </a:t>
            </a:r>
            <a:r>
              <a:rPr lang="en-US" dirty="0" err="1" smtClean="0"/>
              <a:t>Minimality</a:t>
            </a:r>
            <a:r>
              <a:rPr lang="en-US" dirty="0" smtClean="0"/>
              <a:t> of Spec-to-Spec A-movement: </a:t>
            </a:r>
            <a:endParaRPr lang="en-GB" dirty="0"/>
          </a:p>
        </p:txBody>
      </p:sp>
      <p:sp>
        <p:nvSpPr>
          <p:cNvPr id="5" name="Content Placeholder 2"/>
          <p:cNvSpPr txBox="1">
            <a:spLocks/>
          </p:cNvSpPr>
          <p:nvPr/>
        </p:nvSpPr>
        <p:spPr>
          <a:xfrm>
            <a:off x="0" y="2777068"/>
            <a:ext cx="12192000" cy="4080932"/>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dirty="0" err="1" smtClean="0"/>
              <a:t>beiP</a:t>
            </a:r>
            <a:endParaRPr lang="en-US" dirty="0" smtClean="0"/>
          </a:p>
          <a:p>
            <a:pPr marL="0" indent="0">
              <a:buFont typeface="Arial" panose="020B0604020202020204" pitchFamily="34" charset="0"/>
              <a:buNone/>
            </a:pPr>
            <a:r>
              <a:rPr lang="en-US" dirty="0" err="1" smtClean="0"/>
              <a:t>Specbei</a:t>
            </a:r>
            <a:r>
              <a:rPr lang="en-US" dirty="0" smtClean="0"/>
              <a:t>		</a:t>
            </a:r>
            <a:r>
              <a:rPr lang="en-US" dirty="0" err="1" smtClean="0"/>
              <a:t>bei</a:t>
            </a:r>
            <a:r>
              <a:rPr lang="en-US" dirty="0" smtClean="0"/>
              <a:t>’</a:t>
            </a:r>
          </a:p>
          <a:p>
            <a:pPr marL="0" indent="0">
              <a:buFont typeface="Arial" panose="020B0604020202020204" pitchFamily="34" charset="0"/>
              <a:buNone/>
            </a:pPr>
            <a:r>
              <a:rPr lang="en-US" b="1" dirty="0"/>
              <a:t>i</a:t>
            </a:r>
            <a:r>
              <a:rPr lang="en-US" b="1" dirty="0" smtClean="0"/>
              <a:t>nt.</a:t>
            </a:r>
            <a:r>
              <a:rPr lang="en-US" dirty="0" smtClean="0"/>
              <a:t>	</a:t>
            </a:r>
            <a:r>
              <a:rPr lang="en-US" dirty="0" err="1" smtClean="0"/>
              <a:t>beiP</a:t>
            </a:r>
            <a:r>
              <a:rPr lang="en-US" dirty="0" smtClean="0"/>
              <a:t> (Passive)		</a:t>
            </a:r>
            <a:r>
              <a:rPr lang="en-US" dirty="0" err="1" smtClean="0"/>
              <a:t>baP</a:t>
            </a:r>
            <a:r>
              <a:rPr lang="en-US" dirty="0" smtClean="0"/>
              <a:t>		</a:t>
            </a:r>
          </a:p>
          <a:p>
            <a:pPr marL="0" indent="0">
              <a:buNone/>
            </a:pPr>
            <a:r>
              <a:rPr lang="en-US" b="1" dirty="0"/>
              <a:t>a</a:t>
            </a:r>
            <a:r>
              <a:rPr lang="en-US" b="1" dirty="0" smtClean="0"/>
              <a:t>rg.</a:t>
            </a:r>
            <a:r>
              <a:rPr lang="en-US" dirty="0" smtClean="0"/>
              <a:t>			</a:t>
            </a:r>
            <a:r>
              <a:rPr lang="en-US" dirty="0" err="1" smtClean="0"/>
              <a:t>Specba</a:t>
            </a:r>
            <a:r>
              <a:rPr lang="en-US" dirty="0" smtClean="0"/>
              <a:t>		</a:t>
            </a:r>
            <a:r>
              <a:rPr lang="en-US" dirty="0" err="1" smtClean="0"/>
              <a:t>ba</a:t>
            </a:r>
            <a:r>
              <a:rPr lang="en-US" dirty="0" smtClean="0"/>
              <a:t>’</a:t>
            </a:r>
          </a:p>
          <a:p>
            <a:pPr marL="0" indent="0">
              <a:buNone/>
            </a:pPr>
            <a:r>
              <a:rPr lang="en-US" dirty="0" smtClean="0"/>
              <a:t>(‘sufferer’)		</a:t>
            </a:r>
            <a:r>
              <a:rPr lang="en-US" b="1" dirty="0" smtClean="0"/>
              <a:t>ext.</a:t>
            </a:r>
            <a:r>
              <a:rPr lang="en-US" dirty="0" smtClean="0"/>
              <a:t>	</a:t>
            </a:r>
            <a:r>
              <a:rPr lang="en-US" dirty="0" err="1" smtClean="0"/>
              <a:t>ba</a:t>
            </a:r>
            <a:r>
              <a:rPr lang="en-US" dirty="0" smtClean="0"/>
              <a:t> (Active)	</a:t>
            </a:r>
            <a:r>
              <a:rPr lang="en-US" dirty="0" err="1" smtClean="0"/>
              <a:t>ApplP</a:t>
            </a:r>
            <a:endParaRPr lang="en-US" dirty="0"/>
          </a:p>
          <a:p>
            <a:pPr marL="0" indent="0">
              <a:buNone/>
            </a:pPr>
            <a:r>
              <a:rPr lang="en-US" dirty="0" smtClean="0"/>
              <a:t>			</a:t>
            </a:r>
            <a:r>
              <a:rPr lang="en-US" b="1" dirty="0" smtClean="0"/>
              <a:t>arg.</a:t>
            </a:r>
            <a:r>
              <a:rPr lang="en-US" dirty="0"/>
              <a:t>	</a:t>
            </a:r>
            <a:r>
              <a:rPr lang="en-US" dirty="0" smtClean="0"/>
              <a:t>	</a:t>
            </a:r>
            <a:r>
              <a:rPr lang="en-US" dirty="0" err="1" smtClean="0"/>
              <a:t>SpecAppl</a:t>
            </a:r>
            <a:r>
              <a:rPr lang="en-US" dirty="0" smtClean="0"/>
              <a:t>		</a:t>
            </a:r>
            <a:r>
              <a:rPr lang="en-US" dirty="0" err="1" smtClean="0"/>
              <a:t>Appl</a:t>
            </a:r>
            <a:r>
              <a:rPr lang="en-US" dirty="0" smtClean="0"/>
              <a:t>’</a:t>
            </a:r>
          </a:p>
          <a:p>
            <a:pPr marL="0" indent="0">
              <a:buNone/>
            </a:pPr>
            <a:r>
              <a:rPr lang="en-US" dirty="0"/>
              <a:t>	</a:t>
            </a:r>
            <a:r>
              <a:rPr lang="en-US" dirty="0" smtClean="0"/>
              <a:t>		(‘agentive’)		</a:t>
            </a:r>
            <a:r>
              <a:rPr lang="en-US" dirty="0" err="1" smtClean="0"/>
              <a:t>Appl</a:t>
            </a:r>
            <a:r>
              <a:rPr lang="en-US" dirty="0" smtClean="0"/>
              <a:t>		</a:t>
            </a:r>
            <a:r>
              <a:rPr lang="en-US" dirty="0" err="1" smtClean="0"/>
              <a:t>vP</a:t>
            </a:r>
            <a:endParaRPr lang="en-US" dirty="0" smtClean="0"/>
          </a:p>
          <a:p>
            <a:pPr marL="0" indent="0">
              <a:buFont typeface="Arial" panose="020B0604020202020204" pitchFamily="34" charset="0"/>
              <a:buNone/>
            </a:pPr>
            <a:r>
              <a:rPr lang="en-US" dirty="0"/>
              <a:t>	</a:t>
            </a:r>
            <a:r>
              <a:rPr lang="en-US" dirty="0" smtClean="0"/>
              <a:t>					</a:t>
            </a:r>
            <a:r>
              <a:rPr lang="en-US" b="1" dirty="0" smtClean="0"/>
              <a:t>int.</a:t>
            </a:r>
            <a:r>
              <a:rPr lang="en-US" dirty="0" smtClean="0"/>
              <a:t>	</a:t>
            </a:r>
            <a:r>
              <a:rPr lang="en-US" dirty="0" err="1" smtClean="0"/>
              <a:t>Specv</a:t>
            </a:r>
            <a:r>
              <a:rPr lang="en-US" dirty="0" smtClean="0"/>
              <a:t>		v’		</a:t>
            </a:r>
          </a:p>
          <a:p>
            <a:pPr marL="0" indent="0">
              <a:buFont typeface="Arial" panose="020B0604020202020204" pitchFamily="34" charset="0"/>
              <a:buNone/>
            </a:pPr>
            <a:r>
              <a:rPr lang="en-US" dirty="0"/>
              <a:t>	</a:t>
            </a:r>
            <a:r>
              <a:rPr lang="en-US" dirty="0" smtClean="0"/>
              <a:t>					</a:t>
            </a:r>
            <a:r>
              <a:rPr lang="en-US" b="1" dirty="0" smtClean="0"/>
              <a:t>arg.</a:t>
            </a:r>
            <a:r>
              <a:rPr lang="en-US" dirty="0" smtClean="0"/>
              <a:t>	</a:t>
            </a:r>
            <a:r>
              <a:rPr lang="en-US" b="1" dirty="0"/>
              <a:t>e</a:t>
            </a:r>
            <a:r>
              <a:rPr lang="en-US" b="1" dirty="0" smtClean="0"/>
              <a:t>xt.</a:t>
            </a:r>
            <a:r>
              <a:rPr lang="en-US" dirty="0" smtClean="0"/>
              <a:t>	V		</a:t>
            </a:r>
            <a:r>
              <a:rPr lang="en-US" dirty="0" smtClean="0"/>
              <a:t>VP</a:t>
            </a:r>
          </a:p>
          <a:p>
            <a:pPr marL="0" indent="0">
              <a:buFont typeface="Arial" panose="020B0604020202020204" pitchFamily="34" charset="0"/>
              <a:buNone/>
            </a:pPr>
            <a:r>
              <a:rPr lang="en-US" b="1" dirty="0"/>
              <a:t>	</a:t>
            </a:r>
            <a:r>
              <a:rPr lang="en-US" b="1" dirty="0" smtClean="0"/>
              <a:t>						arg.</a:t>
            </a:r>
            <a:endParaRPr lang="en-US" b="1" dirty="0" smtClean="0"/>
          </a:p>
        </p:txBody>
      </p:sp>
      <p:sp>
        <p:nvSpPr>
          <p:cNvPr id="6" name="Content Placeholder 2"/>
          <p:cNvSpPr txBox="1">
            <a:spLocks/>
          </p:cNvSpPr>
          <p:nvPr/>
        </p:nvSpPr>
        <p:spPr>
          <a:xfrm>
            <a:off x="0" y="5043749"/>
            <a:ext cx="25654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SVs &gt; CVs (loss of argument structure of first verb in restructuring (Tse (2013))</a:t>
            </a:r>
            <a:endParaRPr lang="en-GB" dirty="0"/>
          </a:p>
        </p:txBody>
      </p:sp>
      <p:cxnSp>
        <p:nvCxnSpPr>
          <p:cNvPr id="8" name="Curved Connector 7"/>
          <p:cNvCxnSpPr/>
          <p:nvPr/>
        </p:nvCxnSpPr>
        <p:spPr>
          <a:xfrm rot="10800000">
            <a:off x="3349488" y="5649914"/>
            <a:ext cx="3389243" cy="1208086"/>
          </a:xfrm>
          <a:prstGeom prst="curvedConnector3">
            <a:avLst>
              <a:gd name="adj1" fmla="val 101026"/>
            </a:avLst>
          </a:prstGeom>
          <a:ln>
            <a:tailEnd type="triangle"/>
          </a:ln>
        </p:spPr>
        <p:style>
          <a:lnRef idx="1">
            <a:schemeClr val="dk1"/>
          </a:lnRef>
          <a:fillRef idx="0">
            <a:schemeClr val="dk1"/>
          </a:fillRef>
          <a:effectRef idx="0">
            <a:schemeClr val="dk1"/>
          </a:effectRef>
          <a:fontRef idx="minor">
            <a:schemeClr val="tx1"/>
          </a:fontRef>
        </p:style>
      </p:cxnSp>
      <p:cxnSp>
        <p:nvCxnSpPr>
          <p:cNvPr id="13" name="Curved Connector 12"/>
          <p:cNvCxnSpPr/>
          <p:nvPr/>
        </p:nvCxnSpPr>
        <p:spPr>
          <a:xfrm rot="10800000">
            <a:off x="636105" y="4909930"/>
            <a:ext cx="5208105" cy="1600200"/>
          </a:xfrm>
          <a:prstGeom prst="curvedConnector3">
            <a:avLst>
              <a:gd name="adj1" fmla="val 101145"/>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2633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remarks</a:t>
            </a:r>
            <a:endParaRPr lang="en-GB" dirty="0"/>
          </a:p>
        </p:txBody>
      </p:sp>
      <p:sp>
        <p:nvSpPr>
          <p:cNvPr id="3" name="Content Placeholder 2"/>
          <p:cNvSpPr>
            <a:spLocks noGrp="1"/>
          </p:cNvSpPr>
          <p:nvPr>
            <p:ph idx="1"/>
          </p:nvPr>
        </p:nvSpPr>
        <p:spPr>
          <a:xfrm>
            <a:off x="838200" y="1825624"/>
            <a:ext cx="10515600" cy="5032375"/>
          </a:xfrm>
        </p:spPr>
        <p:txBody>
          <a:bodyPr>
            <a:normAutofit lnSpcReduction="10000"/>
          </a:bodyPr>
          <a:lstStyle/>
          <a:p>
            <a:pPr marL="0" indent="0">
              <a:buNone/>
            </a:pPr>
            <a:r>
              <a:rPr lang="en-US" dirty="0" smtClean="0"/>
              <a:t>All references and materials can be collected from me (</a:t>
            </a:r>
            <a:r>
              <a:rPr lang="en-US" dirty="0" smtClean="0">
                <a:hlinkClick r:id="rId2"/>
              </a:rPr>
              <a:t>keith.tse@balliol-oxford.com</a:t>
            </a:r>
            <a:r>
              <a:rPr lang="en-US" dirty="0" smtClean="0"/>
              <a:t>). Many thanks to my supervisors and colleagues at University of York and Chinese University of Hong Kong for their help and advice on this topic. Special thanks to Professor Feng Sheng-Li at Chinese University of Hong Kong for his seminal work on Chinese Light Verbs and his guidance to me in navigating this monstrous yet fascinating topic. Thanks also to Professors </a:t>
            </a:r>
            <a:r>
              <a:rPr lang="en-US" dirty="0" err="1" smtClean="0"/>
              <a:t>Peyraube</a:t>
            </a:r>
            <a:r>
              <a:rPr lang="en-US" dirty="0" smtClean="0"/>
              <a:t> and Chappell for their substantial work on the historical evolution of Chinese co-verbs, which inspired me to do this project. Finally, my gratitude to the audiences at previous conferences (NACCL-25 (2013), </a:t>
            </a:r>
            <a:r>
              <a:rPr lang="en-US" dirty="0" err="1" smtClean="0"/>
              <a:t>Diachrony</a:t>
            </a:r>
            <a:r>
              <a:rPr lang="en-US" dirty="0" smtClean="0"/>
              <a:t> of DOM (2017)) who made all this possible for me. I look forward to seeing the publication of the NACCL proceedings which still has not come out as of now (2018)… </a:t>
            </a:r>
            <a:endParaRPr lang="en-GB" dirty="0"/>
          </a:p>
        </p:txBody>
      </p:sp>
    </p:spTree>
    <p:extLst>
      <p:ext uri="{BB962C8B-B14F-4D97-AF65-F5344CB8AC3E}">
        <p14:creationId xmlns:p14="http://schemas.microsoft.com/office/powerpoint/2010/main" val="3417406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Chinese </a:t>
            </a:r>
            <a:r>
              <a:rPr lang="en-US" i="1" dirty="0" err="1" smtClean="0"/>
              <a:t>ba</a:t>
            </a:r>
            <a:r>
              <a:rPr lang="en-US" dirty="0" smtClean="0"/>
              <a:t> (co-verb </a:t>
            </a:r>
            <a:r>
              <a:rPr lang="zh-CN" altLang="en-US" dirty="0" smtClean="0"/>
              <a:t>共動詞</a:t>
            </a:r>
            <a:r>
              <a:rPr lang="en-US" altLang="zh-CN" dirty="0" smtClean="0"/>
              <a:t>/</a:t>
            </a:r>
            <a:r>
              <a:rPr lang="zh-CN" altLang="en-US" dirty="0" smtClean="0"/>
              <a:t>同動詞</a:t>
            </a:r>
            <a:r>
              <a:rPr lang="en-US" altLang="zh-CN" dirty="0" smtClean="0"/>
              <a:t>)</a:t>
            </a:r>
            <a:endParaRPr lang="en-GB" dirty="0"/>
          </a:p>
        </p:txBody>
      </p:sp>
      <p:sp>
        <p:nvSpPr>
          <p:cNvPr id="3" name="Content Placeholder 2"/>
          <p:cNvSpPr>
            <a:spLocks noGrp="1"/>
          </p:cNvSpPr>
          <p:nvPr>
            <p:ph idx="1"/>
          </p:nvPr>
        </p:nvSpPr>
        <p:spPr/>
        <p:txBody>
          <a:bodyPr/>
          <a:lstStyle/>
          <a:p>
            <a:pPr marL="0" indent="0">
              <a:buNone/>
            </a:pPr>
            <a:r>
              <a:rPr lang="zh-CN" altLang="en-US" dirty="0" smtClean="0"/>
              <a:t>把</a:t>
            </a:r>
            <a:r>
              <a:rPr lang="en-US" altLang="zh-CN" dirty="0" smtClean="0"/>
              <a:t>/</a:t>
            </a:r>
            <a:r>
              <a:rPr lang="zh-CN" altLang="en-US" dirty="0" smtClean="0"/>
              <a:t>將</a:t>
            </a:r>
            <a:r>
              <a:rPr lang="en-US" altLang="zh-CN" dirty="0" smtClean="0"/>
              <a:t> (see e.g. Li (2006))</a:t>
            </a:r>
            <a:endParaRPr lang="en-GB" dirty="0"/>
          </a:p>
        </p:txBody>
      </p:sp>
      <p:sp>
        <p:nvSpPr>
          <p:cNvPr id="4" name="Content Placeholder 2"/>
          <p:cNvSpPr txBox="1">
            <a:spLocks/>
          </p:cNvSpPr>
          <p:nvPr/>
        </p:nvSpPr>
        <p:spPr>
          <a:xfrm>
            <a:off x="838200" y="2506662"/>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Co-verbs (CVs) (Li and Thompson (1981), </a:t>
            </a:r>
            <a:r>
              <a:rPr lang="en-US" dirty="0" err="1" smtClean="0"/>
              <a:t>cf</a:t>
            </a:r>
            <a:r>
              <a:rPr lang="en-US" dirty="0" smtClean="0"/>
              <a:t> Thompson (1973))</a:t>
            </a:r>
            <a:endParaRPr lang="en-GB" dirty="0"/>
          </a:p>
        </p:txBody>
      </p:sp>
      <p:sp>
        <p:nvSpPr>
          <p:cNvPr id="5" name="Content Placeholder 2"/>
          <p:cNvSpPr txBox="1">
            <a:spLocks/>
          </p:cNvSpPr>
          <p:nvPr/>
        </p:nvSpPr>
        <p:spPr>
          <a:xfrm>
            <a:off x="838200" y="3187699"/>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Subject	CV	object		verb phrase (lexical/matrix)	</a:t>
            </a:r>
            <a:endParaRPr lang="en-GB" dirty="0"/>
          </a:p>
        </p:txBody>
      </p:sp>
      <p:sp>
        <p:nvSpPr>
          <p:cNvPr id="6" name="Content Placeholder 2"/>
          <p:cNvSpPr txBox="1">
            <a:spLocks/>
          </p:cNvSpPr>
          <p:nvPr/>
        </p:nvSpPr>
        <p:spPr>
          <a:xfrm>
            <a:off x="419100" y="3868736"/>
            <a:ext cx="11353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zh-CN" altLang="en-US" dirty="0" smtClean="0"/>
              <a:t>把</a:t>
            </a:r>
            <a:r>
              <a:rPr lang="en-US" altLang="zh-CN" dirty="0" smtClean="0"/>
              <a:t>/</a:t>
            </a:r>
            <a:r>
              <a:rPr lang="zh-CN" altLang="en-US" dirty="0" smtClean="0"/>
              <a:t>將 </a:t>
            </a:r>
            <a:r>
              <a:rPr lang="en-US" altLang="zh-CN" dirty="0" smtClean="0"/>
              <a:t>(</a:t>
            </a:r>
            <a:r>
              <a:rPr lang="en-US" altLang="zh-CN" dirty="0" err="1" smtClean="0"/>
              <a:t>ba</a:t>
            </a:r>
            <a:r>
              <a:rPr lang="en-US" altLang="zh-CN" dirty="0" smtClean="0"/>
              <a:t>/</a:t>
            </a:r>
            <a:r>
              <a:rPr lang="en-US" altLang="zh-CN" dirty="0" err="1" smtClean="0"/>
              <a:t>jiang</a:t>
            </a:r>
            <a:r>
              <a:rPr lang="en-US" altLang="zh-CN" dirty="0" smtClean="0"/>
              <a:t>), </a:t>
            </a:r>
            <a:r>
              <a:rPr lang="zh-CN" altLang="en-US" dirty="0" smtClean="0"/>
              <a:t>被 </a:t>
            </a:r>
            <a:r>
              <a:rPr lang="en-US" altLang="zh-CN" dirty="0" smtClean="0"/>
              <a:t>(</a:t>
            </a:r>
            <a:r>
              <a:rPr lang="en-US" altLang="zh-CN" dirty="0" err="1" smtClean="0"/>
              <a:t>bei</a:t>
            </a:r>
            <a:r>
              <a:rPr lang="en-US" altLang="zh-CN" dirty="0" smtClean="0"/>
              <a:t>), </a:t>
            </a:r>
            <a:r>
              <a:rPr lang="zh-CN" altLang="en-US" dirty="0" smtClean="0"/>
              <a:t>跟 </a:t>
            </a:r>
            <a:r>
              <a:rPr lang="en-US" altLang="zh-CN" dirty="0" smtClean="0"/>
              <a:t>(gen), </a:t>
            </a:r>
            <a:r>
              <a:rPr lang="zh-CN" altLang="en-US" dirty="0" smtClean="0"/>
              <a:t>在 </a:t>
            </a:r>
            <a:r>
              <a:rPr lang="en-US" altLang="zh-CN" dirty="0" smtClean="0"/>
              <a:t>(</a:t>
            </a:r>
            <a:r>
              <a:rPr lang="en-US" altLang="zh-CN" dirty="0" err="1" smtClean="0"/>
              <a:t>zai</a:t>
            </a:r>
            <a:r>
              <a:rPr lang="en-US" altLang="zh-CN" dirty="0" smtClean="0"/>
              <a:t>), </a:t>
            </a:r>
            <a:r>
              <a:rPr lang="zh-CN" altLang="en-US" dirty="0" smtClean="0"/>
              <a:t>從 </a:t>
            </a:r>
            <a:r>
              <a:rPr lang="en-US" altLang="zh-CN" dirty="0" smtClean="0"/>
              <a:t>(</a:t>
            </a:r>
            <a:r>
              <a:rPr lang="en-US" altLang="zh-CN" dirty="0" err="1" smtClean="0"/>
              <a:t>cong</a:t>
            </a:r>
            <a:r>
              <a:rPr lang="en-US" altLang="zh-CN" dirty="0" smtClean="0"/>
              <a:t>), </a:t>
            </a:r>
            <a:r>
              <a:rPr lang="zh-CN" altLang="en-US" dirty="0" smtClean="0"/>
              <a:t>往 </a:t>
            </a:r>
            <a:r>
              <a:rPr lang="en-US" altLang="zh-CN" dirty="0" smtClean="0"/>
              <a:t>(</a:t>
            </a:r>
            <a:r>
              <a:rPr lang="en-US" altLang="zh-CN" dirty="0" err="1" smtClean="0"/>
              <a:t>wang</a:t>
            </a:r>
            <a:r>
              <a:rPr lang="en-US" altLang="zh-CN" dirty="0" smtClean="0"/>
              <a:t>) (Rhys (2000))</a:t>
            </a:r>
            <a:endParaRPr lang="en-GB" dirty="0"/>
          </a:p>
        </p:txBody>
      </p:sp>
      <p:sp>
        <p:nvSpPr>
          <p:cNvPr id="7" name="Content Placeholder 2"/>
          <p:cNvSpPr txBox="1">
            <a:spLocks/>
          </p:cNvSpPr>
          <p:nvPr/>
        </p:nvSpPr>
        <p:spPr>
          <a:xfrm>
            <a:off x="419100" y="4867274"/>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CVs (</a:t>
            </a:r>
            <a:r>
              <a:rPr lang="en-US" dirty="0" err="1" smtClean="0"/>
              <a:t>macrocategory</a:t>
            </a:r>
            <a:r>
              <a:rPr lang="en-US" dirty="0" smtClean="0"/>
              <a:t>) (</a:t>
            </a:r>
            <a:r>
              <a:rPr lang="en-US" dirty="0" err="1" smtClean="0"/>
              <a:t>cf</a:t>
            </a:r>
            <a:r>
              <a:rPr lang="en-US" dirty="0" smtClean="0"/>
              <a:t> English modal auxiliaries)</a:t>
            </a:r>
            <a:endParaRPr lang="en-GB" dirty="0"/>
          </a:p>
        </p:txBody>
      </p:sp>
      <p:sp>
        <p:nvSpPr>
          <p:cNvPr id="8" name="Content Placeholder 2"/>
          <p:cNvSpPr txBox="1">
            <a:spLocks/>
          </p:cNvSpPr>
          <p:nvPr/>
        </p:nvSpPr>
        <p:spPr>
          <a:xfrm>
            <a:off x="419100" y="5680869"/>
            <a:ext cx="115697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a:t>
            </a:r>
            <a:r>
              <a:rPr lang="en-US" dirty="0" err="1" smtClean="0"/>
              <a:t>Verbids</a:t>
            </a:r>
            <a:r>
              <a:rPr lang="en-US" dirty="0" smtClean="0"/>
              <a:t>’ (Lord (1993))- mixture of verb and preposition [-N] (Chomsky (1965))</a:t>
            </a:r>
          </a:p>
          <a:p>
            <a:pPr marL="0" indent="0">
              <a:buFont typeface="Arial" panose="020B0604020202020204" pitchFamily="34" charset="0"/>
              <a:buNone/>
            </a:pPr>
            <a:r>
              <a:rPr lang="en-US" dirty="0" smtClean="0"/>
              <a:t>Historically, these are </a:t>
            </a:r>
            <a:r>
              <a:rPr lang="en-US" dirty="0" err="1" smtClean="0"/>
              <a:t>deverbal</a:t>
            </a:r>
            <a:r>
              <a:rPr lang="en-US" dirty="0" smtClean="0"/>
              <a:t> prepositions (V &gt; P) (</a:t>
            </a:r>
            <a:r>
              <a:rPr lang="en-US" i="1" dirty="0" smtClean="0"/>
              <a:t>mutatis mutandis</a:t>
            </a:r>
            <a:r>
              <a:rPr lang="en-US" dirty="0" smtClean="0"/>
              <a:t>)</a:t>
            </a:r>
            <a:endParaRPr lang="en-GB" dirty="0"/>
          </a:p>
        </p:txBody>
      </p:sp>
    </p:spTree>
    <p:extLst>
      <p:ext uri="{BB962C8B-B14F-4D97-AF65-F5344CB8AC3E}">
        <p14:creationId xmlns:p14="http://schemas.microsoft.com/office/powerpoint/2010/main" val="2354280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Chinese CVs</a:t>
            </a:r>
            <a:endParaRPr lang="en-GB" dirty="0"/>
          </a:p>
        </p:txBody>
      </p:sp>
      <p:sp>
        <p:nvSpPr>
          <p:cNvPr id="3" name="Content Placeholder 2"/>
          <p:cNvSpPr>
            <a:spLocks noGrp="1"/>
          </p:cNvSpPr>
          <p:nvPr>
            <p:ph idx="1"/>
          </p:nvPr>
        </p:nvSpPr>
        <p:spPr>
          <a:xfrm>
            <a:off x="0" y="1288520"/>
            <a:ext cx="12191999" cy="4351338"/>
          </a:xfrm>
        </p:spPr>
        <p:txBody>
          <a:bodyPr/>
          <a:lstStyle/>
          <a:p>
            <a:pPr marL="0" indent="0">
              <a:buNone/>
            </a:pPr>
            <a:r>
              <a:rPr lang="en-US" dirty="0" smtClean="0"/>
              <a:t>CVs- </a:t>
            </a:r>
            <a:r>
              <a:rPr lang="en-US" dirty="0" err="1" smtClean="0"/>
              <a:t>macrocategory</a:t>
            </a:r>
            <a:r>
              <a:rPr lang="en-US" dirty="0" smtClean="0"/>
              <a:t> (vague/imprecise (Li (2006 </a:t>
            </a:r>
            <a:r>
              <a:rPr lang="en-US" dirty="0" err="1" smtClean="0"/>
              <a:t>fn</a:t>
            </a:r>
            <a:r>
              <a:rPr lang="en-US" dirty="0" smtClean="0"/>
              <a:t> 14)): </a:t>
            </a:r>
            <a:r>
              <a:rPr lang="en-US" dirty="0" err="1" smtClean="0"/>
              <a:t>microvariation</a:t>
            </a:r>
            <a:endParaRPr lang="en-GB" dirty="0"/>
          </a:p>
        </p:txBody>
      </p:sp>
      <p:sp>
        <p:nvSpPr>
          <p:cNvPr id="4" name="Content Placeholder 2"/>
          <p:cNvSpPr txBox="1">
            <a:spLocks/>
          </p:cNvSpPr>
          <p:nvPr/>
        </p:nvSpPr>
        <p:spPr>
          <a:xfrm>
            <a:off x="-6" y="1710398"/>
            <a:ext cx="1219200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t>Constituency: </a:t>
            </a:r>
            <a:r>
              <a:rPr lang="en-US" dirty="0" err="1" smtClean="0"/>
              <a:t>ba</a:t>
            </a:r>
            <a:r>
              <a:rPr lang="en-US" dirty="0" smtClean="0"/>
              <a:t> </a:t>
            </a:r>
            <a:r>
              <a:rPr lang="en-US" dirty="0"/>
              <a:t>(and </a:t>
            </a:r>
            <a:r>
              <a:rPr lang="en-US" dirty="0" err="1"/>
              <a:t>bei</a:t>
            </a:r>
            <a:r>
              <a:rPr lang="en-US" dirty="0"/>
              <a:t>) + complement does not form a </a:t>
            </a:r>
            <a:r>
              <a:rPr lang="en-US" dirty="0" smtClean="0"/>
              <a:t>constituent (not PP): </a:t>
            </a:r>
            <a:endParaRPr lang="en-GB" dirty="0"/>
          </a:p>
          <a:p>
            <a:pPr marL="0" indent="0">
              <a:buFont typeface="Arial" panose="020B0604020202020204" pitchFamily="34" charset="0"/>
              <a:buNone/>
            </a:pPr>
            <a:r>
              <a:rPr lang="en-US" dirty="0" smtClean="0"/>
              <a:t> </a:t>
            </a:r>
            <a:endParaRPr lang="en-GB" dirty="0"/>
          </a:p>
        </p:txBody>
      </p:sp>
      <p:sp>
        <p:nvSpPr>
          <p:cNvPr id="6" name="Content Placeholder 2"/>
          <p:cNvSpPr txBox="1">
            <a:spLocks/>
          </p:cNvSpPr>
          <p:nvPr/>
        </p:nvSpPr>
        <p:spPr>
          <a:xfrm>
            <a:off x="0" y="2142331"/>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smtClean="0"/>
              <a:t>1a)	wo	</a:t>
            </a:r>
            <a:r>
              <a:rPr lang="en-US" sz="1800" dirty="0" err="1" smtClean="0"/>
              <a:t>ba</a:t>
            </a:r>
            <a:r>
              <a:rPr lang="en-US" sz="1800" dirty="0" smtClean="0"/>
              <a:t>	men	xi-</a:t>
            </a:r>
            <a:r>
              <a:rPr lang="en-US" sz="1800" dirty="0" err="1" smtClean="0"/>
              <a:t>hao</a:t>
            </a:r>
            <a:r>
              <a:rPr lang="en-US" sz="1800" dirty="0" smtClean="0"/>
              <a:t>   		he	?(</a:t>
            </a:r>
            <a:r>
              <a:rPr lang="en-US" sz="1800" dirty="0" err="1" smtClean="0"/>
              <a:t>ba</a:t>
            </a:r>
            <a:r>
              <a:rPr lang="en-US" sz="1800" dirty="0" smtClean="0"/>
              <a:t>)	</a:t>
            </a:r>
            <a:r>
              <a:rPr lang="en-US" sz="1800" dirty="0" err="1" smtClean="0"/>
              <a:t>chuanghu</a:t>
            </a:r>
            <a:r>
              <a:rPr lang="en-US" sz="1800" dirty="0" smtClean="0"/>
              <a:t>	xi-</a:t>
            </a:r>
            <a:r>
              <a:rPr lang="en-US" sz="1800" dirty="0" err="1" smtClean="0"/>
              <a:t>gangjing</a:t>
            </a:r>
            <a:r>
              <a:rPr lang="en-US" sz="1800" dirty="0" smtClean="0"/>
              <a:t>-le</a:t>
            </a:r>
          </a:p>
          <a:p>
            <a:pPr marL="0" indent="0">
              <a:buFont typeface="Arial" panose="020B0604020202020204" pitchFamily="34" charset="0"/>
              <a:buNone/>
            </a:pPr>
            <a:r>
              <a:rPr lang="en-US" sz="1800" dirty="0"/>
              <a:t>	</a:t>
            </a:r>
            <a:r>
              <a:rPr lang="en-US" sz="1800" dirty="0" smtClean="0"/>
              <a:t>I	BA	door	wash-well	and	BA	window		wash-clean-COMPL</a:t>
            </a:r>
          </a:p>
          <a:p>
            <a:pPr marL="0" indent="0">
              <a:buFont typeface="Arial" panose="020B0604020202020204" pitchFamily="34" charset="0"/>
              <a:buNone/>
            </a:pPr>
            <a:r>
              <a:rPr lang="en-US" sz="1800" dirty="0"/>
              <a:t>	</a:t>
            </a:r>
            <a:r>
              <a:rPr lang="en-US" sz="1800" dirty="0" smtClean="0"/>
              <a:t>‘I finished washing the door and washing the window clean.’ (Li (2006))</a:t>
            </a:r>
            <a:endParaRPr lang="en-GB" sz="1800" dirty="0"/>
          </a:p>
        </p:txBody>
      </p:sp>
      <p:sp>
        <p:nvSpPr>
          <p:cNvPr id="7" name="Content Placeholder 2"/>
          <p:cNvSpPr txBox="1">
            <a:spLocks/>
          </p:cNvSpPr>
          <p:nvPr/>
        </p:nvSpPr>
        <p:spPr>
          <a:xfrm>
            <a:off x="0" y="3192726"/>
            <a:ext cx="12192001"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smtClean="0"/>
              <a:t>1b)	 ???(</a:t>
            </a:r>
            <a:r>
              <a:rPr lang="en-US" sz="1800" dirty="0" err="1" smtClean="0"/>
              <a:t>ba</a:t>
            </a:r>
            <a:r>
              <a:rPr lang="en-US" sz="1800" dirty="0" smtClean="0"/>
              <a:t>)	</a:t>
            </a:r>
            <a:r>
              <a:rPr lang="en-US" sz="1800" dirty="0" err="1" smtClean="0"/>
              <a:t>zhe</a:t>
            </a:r>
            <a:r>
              <a:rPr lang="en-US" sz="1800" dirty="0" smtClean="0"/>
              <a:t>	</a:t>
            </a:r>
            <a:r>
              <a:rPr lang="en-US" sz="1800" dirty="0" err="1" smtClean="0"/>
              <a:t>kuai</a:t>
            </a:r>
            <a:r>
              <a:rPr lang="en-US" sz="1800" dirty="0" smtClean="0"/>
              <a:t>	</a:t>
            </a:r>
            <a:r>
              <a:rPr lang="en-US" sz="1800" dirty="0" err="1" smtClean="0"/>
              <a:t>rou</a:t>
            </a:r>
            <a:r>
              <a:rPr lang="en-US" sz="1800" dirty="0" smtClean="0"/>
              <a:t>	</a:t>
            </a:r>
            <a:r>
              <a:rPr lang="en-US" sz="1800" dirty="0" err="1" smtClean="0"/>
              <a:t>ni</a:t>
            </a:r>
            <a:r>
              <a:rPr lang="en-US" sz="1800" dirty="0" smtClean="0"/>
              <a:t>	</a:t>
            </a:r>
            <a:r>
              <a:rPr lang="en-US" sz="1800" dirty="0" err="1" smtClean="0"/>
              <a:t>xian</a:t>
            </a:r>
            <a:r>
              <a:rPr lang="en-US" sz="1800" dirty="0" smtClean="0"/>
              <a:t>	</a:t>
            </a:r>
            <a:r>
              <a:rPr lang="en-US" sz="1800" dirty="0" err="1" smtClean="0"/>
              <a:t>qie-qie</a:t>
            </a:r>
            <a:r>
              <a:rPr lang="en-US" sz="1800" dirty="0" smtClean="0"/>
              <a:t>	</a:t>
            </a:r>
            <a:r>
              <a:rPr lang="en-US" sz="1800" dirty="0" err="1" smtClean="0"/>
              <a:t>ba</a:t>
            </a:r>
            <a:endParaRPr lang="en-US" sz="1800" dirty="0" smtClean="0"/>
          </a:p>
          <a:p>
            <a:pPr marL="0" indent="0">
              <a:buFont typeface="Arial" panose="020B0604020202020204" pitchFamily="34" charset="0"/>
              <a:buNone/>
            </a:pPr>
            <a:r>
              <a:rPr lang="en-US" sz="1800" dirty="0"/>
              <a:t>	 </a:t>
            </a:r>
            <a:r>
              <a:rPr lang="en-US" sz="1800" dirty="0" smtClean="0"/>
              <a:t>      BA	this	CL	meat	you	first	cut-cut	SFP</a:t>
            </a:r>
          </a:p>
          <a:p>
            <a:pPr marL="0" indent="0">
              <a:buFont typeface="Arial" panose="020B0604020202020204" pitchFamily="34" charset="0"/>
              <a:buNone/>
            </a:pPr>
            <a:r>
              <a:rPr lang="en-US" sz="1800" dirty="0"/>
              <a:t>	</a:t>
            </a:r>
            <a:r>
              <a:rPr lang="en-US" sz="1800" dirty="0" smtClean="0"/>
              <a:t>‘As for this meat, you cut it first.’ (Li (2006))</a:t>
            </a:r>
            <a:endParaRPr lang="en-GB" sz="1800" dirty="0"/>
          </a:p>
        </p:txBody>
      </p:sp>
      <p:sp>
        <p:nvSpPr>
          <p:cNvPr id="8" name="Content Placeholder 2"/>
          <p:cNvSpPr txBox="1">
            <a:spLocks/>
          </p:cNvSpPr>
          <p:nvPr/>
        </p:nvSpPr>
        <p:spPr>
          <a:xfrm>
            <a:off x="2" y="4284199"/>
            <a:ext cx="12191998"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smtClean="0"/>
              <a:t>1c)	wo	</a:t>
            </a:r>
            <a:r>
              <a:rPr lang="en-US" sz="1800" dirty="0" err="1" smtClean="0"/>
              <a:t>zai</a:t>
            </a:r>
            <a:r>
              <a:rPr lang="en-US" sz="1800" dirty="0" smtClean="0"/>
              <a:t>	</a:t>
            </a:r>
            <a:r>
              <a:rPr lang="en-US" sz="1800" dirty="0" err="1" smtClean="0"/>
              <a:t>waiguo</a:t>
            </a:r>
            <a:r>
              <a:rPr lang="en-US" sz="1800" dirty="0" smtClean="0"/>
              <a:t>	</a:t>
            </a:r>
            <a:r>
              <a:rPr lang="en-US" sz="1800" dirty="0" err="1" smtClean="0"/>
              <a:t>dushu</a:t>
            </a:r>
            <a:r>
              <a:rPr lang="en-US" sz="1800" dirty="0" smtClean="0"/>
              <a:t>		he	*(</a:t>
            </a:r>
            <a:r>
              <a:rPr lang="en-US" sz="1800" dirty="0" err="1" smtClean="0"/>
              <a:t>zai</a:t>
            </a:r>
            <a:r>
              <a:rPr lang="en-US" sz="1800" dirty="0" smtClean="0"/>
              <a:t>)	</a:t>
            </a:r>
            <a:r>
              <a:rPr lang="en-US" sz="1800" dirty="0" err="1" smtClean="0"/>
              <a:t>zhongguo</a:t>
            </a:r>
            <a:r>
              <a:rPr lang="en-US" sz="1800" dirty="0" smtClean="0"/>
              <a:t>	</a:t>
            </a:r>
            <a:r>
              <a:rPr lang="en-US" sz="1800" dirty="0" err="1" smtClean="0"/>
              <a:t>juzhu</a:t>
            </a:r>
            <a:endParaRPr lang="en-US" sz="1800" dirty="0" smtClean="0"/>
          </a:p>
          <a:p>
            <a:pPr marL="0" indent="0">
              <a:buFont typeface="Arial" panose="020B0604020202020204" pitchFamily="34" charset="0"/>
              <a:buNone/>
            </a:pPr>
            <a:r>
              <a:rPr lang="en-US" sz="1800" dirty="0"/>
              <a:t>	</a:t>
            </a:r>
            <a:r>
              <a:rPr lang="en-US" sz="1800" dirty="0" smtClean="0"/>
              <a:t>I	AT	abroad	study		and	AT	China		live</a:t>
            </a:r>
          </a:p>
          <a:p>
            <a:pPr marL="0" indent="0">
              <a:buFont typeface="Arial" panose="020B0604020202020204" pitchFamily="34" charset="0"/>
              <a:buNone/>
            </a:pPr>
            <a:r>
              <a:rPr lang="en-US" sz="1800" dirty="0"/>
              <a:t>	</a:t>
            </a:r>
            <a:r>
              <a:rPr lang="en-US" sz="1800" dirty="0" smtClean="0"/>
              <a:t>‘I study abroad and live in China.’ (native intuitions)</a:t>
            </a:r>
          </a:p>
          <a:p>
            <a:pPr marL="0" indent="0">
              <a:buFont typeface="Arial" panose="020B0604020202020204" pitchFamily="34" charset="0"/>
              <a:buNone/>
            </a:pPr>
            <a:r>
              <a:rPr lang="en-US" sz="1800" dirty="0"/>
              <a:t>	</a:t>
            </a:r>
            <a:endParaRPr lang="en-US" sz="1800" dirty="0" smtClean="0"/>
          </a:p>
        </p:txBody>
      </p:sp>
      <p:sp>
        <p:nvSpPr>
          <p:cNvPr id="9" name="Content Placeholder 2"/>
          <p:cNvSpPr txBox="1">
            <a:spLocks/>
          </p:cNvSpPr>
          <p:nvPr/>
        </p:nvSpPr>
        <p:spPr>
          <a:xfrm>
            <a:off x="0" y="5513914"/>
            <a:ext cx="12192004" cy="134408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smtClean="0"/>
              <a:t>1d)	*(</a:t>
            </a:r>
            <a:r>
              <a:rPr lang="en-US" sz="1800" dirty="0" err="1" smtClean="0"/>
              <a:t>zai</a:t>
            </a:r>
            <a:r>
              <a:rPr lang="en-US" sz="1800" dirty="0" smtClean="0"/>
              <a:t>)	</a:t>
            </a:r>
            <a:r>
              <a:rPr lang="en-US" sz="1800" dirty="0" err="1" smtClean="0"/>
              <a:t>waiguo</a:t>
            </a:r>
            <a:r>
              <a:rPr lang="en-US" sz="1800" dirty="0" smtClean="0"/>
              <a:t>	wo	</a:t>
            </a:r>
            <a:r>
              <a:rPr lang="en-US" sz="1800" dirty="0" err="1" smtClean="0"/>
              <a:t>dushu</a:t>
            </a:r>
            <a:endParaRPr lang="en-US" sz="1800" dirty="0" smtClean="0"/>
          </a:p>
          <a:p>
            <a:pPr marL="0" indent="0">
              <a:buFont typeface="Arial" panose="020B0604020202020204" pitchFamily="34" charset="0"/>
              <a:buNone/>
            </a:pPr>
            <a:r>
              <a:rPr lang="en-US" sz="1800" dirty="0"/>
              <a:t>	</a:t>
            </a:r>
            <a:r>
              <a:rPr lang="en-US" sz="1800" dirty="0" smtClean="0"/>
              <a:t>AT	abroad	I	study</a:t>
            </a:r>
          </a:p>
          <a:p>
            <a:pPr marL="0" indent="0">
              <a:buFont typeface="Arial" panose="020B0604020202020204" pitchFamily="34" charset="0"/>
              <a:buNone/>
            </a:pPr>
            <a:r>
              <a:rPr lang="en-US" sz="1800" dirty="0"/>
              <a:t>	</a:t>
            </a:r>
            <a:r>
              <a:rPr lang="en-US" sz="1800" dirty="0" smtClean="0"/>
              <a:t>‘Abroad I study.’ (native intuitions)</a:t>
            </a:r>
            <a:endParaRPr lang="en-GB" sz="1800" dirty="0"/>
          </a:p>
        </p:txBody>
      </p:sp>
    </p:spTree>
    <p:extLst>
      <p:ext uri="{BB962C8B-B14F-4D97-AF65-F5344CB8AC3E}">
        <p14:creationId xmlns:p14="http://schemas.microsoft.com/office/powerpoint/2010/main" val="1357952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Differential Object Marking (DOM)</a:t>
            </a:r>
            <a:endParaRPr lang="en-GB" dirty="0"/>
          </a:p>
        </p:txBody>
      </p:sp>
      <p:sp>
        <p:nvSpPr>
          <p:cNvPr id="3" name="Content Placeholder 2"/>
          <p:cNvSpPr>
            <a:spLocks noGrp="1"/>
          </p:cNvSpPr>
          <p:nvPr>
            <p:ph idx="1"/>
          </p:nvPr>
        </p:nvSpPr>
        <p:spPr>
          <a:xfrm>
            <a:off x="0" y="1300691"/>
            <a:ext cx="12192000" cy="4351338"/>
          </a:xfrm>
        </p:spPr>
        <p:txBody>
          <a:bodyPr/>
          <a:lstStyle/>
          <a:p>
            <a:pPr marL="0" indent="0">
              <a:buNone/>
            </a:pPr>
            <a:r>
              <a:rPr lang="en-US" dirty="0" smtClean="0"/>
              <a:t>Chinese </a:t>
            </a:r>
            <a:r>
              <a:rPr lang="en-US" i="1" dirty="0" err="1" smtClean="0"/>
              <a:t>ba</a:t>
            </a:r>
            <a:r>
              <a:rPr lang="en-US" dirty="0" smtClean="0"/>
              <a:t>- DOM effects on the arguments and lexical verbs (</a:t>
            </a:r>
            <a:r>
              <a:rPr lang="en-US" dirty="0" err="1" smtClean="0"/>
              <a:t>Bossong</a:t>
            </a:r>
            <a:r>
              <a:rPr lang="en-US" dirty="0" smtClean="0"/>
              <a:t> (1991)- nominal/verbal scales of DOM hierarchy)</a:t>
            </a:r>
            <a:endParaRPr lang="en-GB" dirty="0"/>
          </a:p>
        </p:txBody>
      </p:sp>
      <p:sp>
        <p:nvSpPr>
          <p:cNvPr id="4" name="Content Placeholder 2"/>
          <p:cNvSpPr txBox="1">
            <a:spLocks/>
          </p:cNvSpPr>
          <p:nvPr/>
        </p:nvSpPr>
        <p:spPr>
          <a:xfrm>
            <a:off x="0" y="2131485"/>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smtClean="0"/>
              <a:t>Nominal (definiteness (Zou (1995))/’affectedness’ (Li (2006)): </a:t>
            </a:r>
          </a:p>
          <a:p>
            <a:pPr marL="0" indent="0">
              <a:buFont typeface="Arial" panose="020B0604020202020204" pitchFamily="34" charset="0"/>
              <a:buNone/>
            </a:pPr>
            <a:r>
              <a:rPr lang="en-US" sz="1600" dirty="0" smtClean="0"/>
              <a:t>2a)	ta	</a:t>
            </a:r>
            <a:r>
              <a:rPr lang="en-US" sz="1600" dirty="0" err="1" smtClean="0"/>
              <a:t>sha</a:t>
            </a:r>
            <a:r>
              <a:rPr lang="en-US" sz="1600" dirty="0" smtClean="0"/>
              <a:t>-le		</a:t>
            </a:r>
            <a:r>
              <a:rPr lang="en-US" sz="1600" dirty="0" err="1" smtClean="0"/>
              <a:t>ren</a:t>
            </a:r>
            <a:r>
              <a:rPr lang="en-US" sz="1600" dirty="0" smtClean="0"/>
              <a:t>	/	ta	</a:t>
            </a:r>
            <a:r>
              <a:rPr lang="en-US" sz="1600" dirty="0" err="1" smtClean="0"/>
              <a:t>ba</a:t>
            </a:r>
            <a:r>
              <a:rPr lang="en-US" sz="1600" dirty="0" smtClean="0"/>
              <a:t>	</a:t>
            </a:r>
            <a:r>
              <a:rPr lang="en-US" sz="1600" dirty="0" err="1" smtClean="0"/>
              <a:t>ren</a:t>
            </a:r>
            <a:r>
              <a:rPr lang="en-US" sz="1600" dirty="0" smtClean="0"/>
              <a:t>	</a:t>
            </a:r>
            <a:r>
              <a:rPr lang="en-US" sz="1600" dirty="0" err="1" smtClean="0"/>
              <a:t>sha</a:t>
            </a:r>
            <a:r>
              <a:rPr lang="en-US" sz="1600" dirty="0" smtClean="0"/>
              <a:t>-le	</a:t>
            </a:r>
          </a:p>
          <a:p>
            <a:pPr marL="0" indent="0">
              <a:buFont typeface="Arial" panose="020B0604020202020204" pitchFamily="34" charset="0"/>
              <a:buNone/>
            </a:pPr>
            <a:r>
              <a:rPr lang="en-US" sz="1600" dirty="0"/>
              <a:t>	</a:t>
            </a:r>
            <a:r>
              <a:rPr lang="en-US" sz="1600" dirty="0" smtClean="0"/>
              <a:t>he	kill-COMPL		person		he	BA	person	kill-COMPL</a:t>
            </a:r>
          </a:p>
          <a:p>
            <a:pPr marL="0" indent="0">
              <a:buFont typeface="Arial" panose="020B0604020202020204" pitchFamily="34" charset="0"/>
              <a:buNone/>
            </a:pPr>
            <a:r>
              <a:rPr lang="en-US" sz="1600" dirty="0"/>
              <a:t>	</a:t>
            </a:r>
            <a:r>
              <a:rPr lang="en-US" sz="1600" dirty="0" smtClean="0"/>
              <a:t>‘He murdered’ / ‘He killed someone (specific)’ </a:t>
            </a:r>
            <a:endParaRPr lang="en-GB" sz="1600" dirty="0"/>
          </a:p>
        </p:txBody>
      </p:sp>
      <p:sp>
        <p:nvSpPr>
          <p:cNvPr id="6" name="Content Placeholder 2"/>
          <p:cNvSpPr txBox="1">
            <a:spLocks/>
          </p:cNvSpPr>
          <p:nvPr/>
        </p:nvSpPr>
        <p:spPr>
          <a:xfrm>
            <a:off x="9355665" y="1729876"/>
            <a:ext cx="2836335" cy="158905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smtClean="0"/>
              <a:t>DOM- ‘fuzzy’ (Li (2006): Chinese </a:t>
            </a:r>
            <a:r>
              <a:rPr lang="en-US" sz="2400" i="1" dirty="0" err="1" smtClean="0"/>
              <a:t>ba</a:t>
            </a:r>
            <a:r>
              <a:rPr lang="en-US" sz="2400" dirty="0" smtClean="0"/>
              <a:t> cannot be accounted for purely formally) (pessimistic…) </a:t>
            </a:r>
            <a:endParaRPr lang="en-GB" sz="2400" dirty="0"/>
          </a:p>
        </p:txBody>
      </p:sp>
      <p:sp>
        <p:nvSpPr>
          <p:cNvPr id="7" name="Content Placeholder 2"/>
          <p:cNvSpPr txBox="1">
            <a:spLocks/>
          </p:cNvSpPr>
          <p:nvPr/>
        </p:nvSpPr>
        <p:spPr>
          <a:xfrm>
            <a:off x="-2" y="3521870"/>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smtClean="0"/>
              <a:t>2b)	*wo	</a:t>
            </a:r>
            <a:r>
              <a:rPr lang="en-US" sz="1600" dirty="0" err="1" smtClean="0"/>
              <a:t>ba</a:t>
            </a:r>
            <a:r>
              <a:rPr lang="en-US" sz="1600" dirty="0" smtClean="0"/>
              <a:t>	ta	</a:t>
            </a:r>
            <a:r>
              <a:rPr lang="en-US" sz="1600" dirty="0" err="1" smtClean="0"/>
              <a:t>kanjian</a:t>
            </a:r>
            <a:r>
              <a:rPr lang="en-US" sz="1600" dirty="0" smtClean="0"/>
              <a:t>-le	/	wo	</a:t>
            </a:r>
            <a:r>
              <a:rPr lang="en-US" sz="1600" dirty="0" err="1" smtClean="0"/>
              <a:t>ba</a:t>
            </a:r>
            <a:r>
              <a:rPr lang="en-US" sz="1600" dirty="0" smtClean="0"/>
              <a:t>	ta	</a:t>
            </a:r>
            <a:r>
              <a:rPr lang="en-US" sz="1600" dirty="0" err="1" smtClean="0"/>
              <a:t>zheng</a:t>
            </a:r>
            <a:r>
              <a:rPr lang="en-US" sz="1600" dirty="0" smtClean="0"/>
              <a:t>-le		</a:t>
            </a:r>
            <a:r>
              <a:rPr lang="en-US" sz="1600" dirty="0" err="1" smtClean="0"/>
              <a:t>yiyan</a:t>
            </a:r>
            <a:endParaRPr lang="en-US" sz="1600" dirty="0" smtClean="0"/>
          </a:p>
          <a:p>
            <a:pPr marL="0" indent="0">
              <a:buFont typeface="Arial" panose="020B0604020202020204" pitchFamily="34" charset="0"/>
              <a:buNone/>
            </a:pPr>
            <a:r>
              <a:rPr lang="en-US" sz="1600" dirty="0"/>
              <a:t>	</a:t>
            </a:r>
            <a:r>
              <a:rPr lang="en-US" sz="1600" dirty="0" smtClean="0"/>
              <a:t>I	BA	him	see-COMPL	I	BA	him	stare-COMPL	once</a:t>
            </a:r>
          </a:p>
          <a:p>
            <a:pPr marL="0" indent="0">
              <a:buFont typeface="Arial" panose="020B0604020202020204" pitchFamily="34" charset="0"/>
              <a:buNone/>
            </a:pPr>
            <a:r>
              <a:rPr lang="en-US" sz="1600" dirty="0"/>
              <a:t>	</a:t>
            </a:r>
            <a:r>
              <a:rPr lang="en-US" sz="1600" dirty="0" smtClean="0"/>
              <a:t>(intended) ‘I saw him’ / ‘I stared at him once’ (stimulus vs patient)</a:t>
            </a:r>
            <a:endParaRPr lang="en-GB" sz="1600" dirty="0"/>
          </a:p>
        </p:txBody>
      </p:sp>
      <p:sp>
        <p:nvSpPr>
          <p:cNvPr id="8" name="Content Placeholder 2"/>
          <p:cNvSpPr txBox="1">
            <a:spLocks/>
          </p:cNvSpPr>
          <p:nvPr/>
        </p:nvSpPr>
        <p:spPr>
          <a:xfrm>
            <a:off x="0" y="4529301"/>
            <a:ext cx="12581467" cy="538212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smtClean="0"/>
              <a:t>Verbal (aspect, transitivity (‘affective’), complementation, multi-syllabicity- X factors (Li (2006)):</a:t>
            </a:r>
          </a:p>
          <a:p>
            <a:pPr marL="0" indent="0">
              <a:buNone/>
            </a:pPr>
            <a:r>
              <a:rPr lang="en-GB" sz="1600" dirty="0" smtClean="0"/>
              <a:t>3a)	*ta</a:t>
            </a:r>
            <a:r>
              <a:rPr lang="en-GB" sz="1600" dirty="0"/>
              <a:t>	</a:t>
            </a:r>
            <a:r>
              <a:rPr lang="en-GB" sz="1600" dirty="0" err="1"/>
              <a:t>ba</a:t>
            </a:r>
            <a:r>
              <a:rPr lang="en-GB" sz="1600" dirty="0"/>
              <a:t>	</a:t>
            </a:r>
            <a:r>
              <a:rPr lang="en-GB" sz="1600" dirty="0" err="1"/>
              <a:t>na-difang</a:t>
            </a:r>
            <a:r>
              <a:rPr lang="en-GB" sz="1600" dirty="0"/>
              <a:t>	</a:t>
            </a:r>
            <a:r>
              <a:rPr lang="en-GB" sz="1600" dirty="0" err="1" smtClean="0"/>
              <a:t>likai</a:t>
            </a:r>
            <a:r>
              <a:rPr lang="en-GB" sz="1600" dirty="0" smtClean="0"/>
              <a:t>-le	/ </a:t>
            </a:r>
            <a:r>
              <a:rPr lang="en-US" sz="1600" dirty="0" err="1" smtClean="0"/>
              <a:t>qing</a:t>
            </a:r>
            <a:r>
              <a:rPr lang="en-US" sz="1600" dirty="0"/>
              <a:t>	</a:t>
            </a:r>
            <a:r>
              <a:rPr lang="en-US" sz="1600" dirty="0" err="1"/>
              <a:t>ni</a:t>
            </a:r>
            <a:r>
              <a:rPr lang="en-US" sz="1600" dirty="0"/>
              <a:t>	</a:t>
            </a:r>
            <a:r>
              <a:rPr lang="en-US" sz="1600" dirty="0" err="1"/>
              <a:t>ba</a:t>
            </a:r>
            <a:r>
              <a:rPr lang="en-US" sz="1600" dirty="0"/>
              <a:t>	</a:t>
            </a:r>
            <a:r>
              <a:rPr lang="en-US" sz="1600" dirty="0" err="1"/>
              <a:t>shu</a:t>
            </a:r>
            <a:r>
              <a:rPr lang="en-US" sz="1600" dirty="0"/>
              <a:t>	fang	*(</a:t>
            </a:r>
            <a:r>
              <a:rPr lang="en-US" sz="1600" dirty="0" err="1"/>
              <a:t>zai</a:t>
            </a:r>
            <a:r>
              <a:rPr lang="en-US" sz="1600" dirty="0"/>
              <a:t>	</a:t>
            </a:r>
            <a:r>
              <a:rPr lang="en-US" sz="1600" dirty="0" err="1" smtClean="0"/>
              <a:t>zhuozi-shang</a:t>
            </a:r>
            <a:r>
              <a:rPr lang="en-US" sz="1600" dirty="0"/>
              <a:t>)</a:t>
            </a:r>
            <a:endParaRPr lang="en-GB" sz="1600" dirty="0"/>
          </a:p>
          <a:p>
            <a:pPr marL="0" indent="0">
              <a:buNone/>
            </a:pPr>
            <a:r>
              <a:rPr lang="en-GB" sz="1600" dirty="0"/>
              <a:t>	</a:t>
            </a:r>
            <a:r>
              <a:rPr lang="en-GB" sz="1600" dirty="0" smtClean="0"/>
              <a:t>He</a:t>
            </a:r>
            <a:r>
              <a:rPr lang="en-GB" sz="1600" dirty="0"/>
              <a:t>	BA	that-place	</a:t>
            </a:r>
            <a:r>
              <a:rPr lang="en-GB" sz="1600" dirty="0" smtClean="0"/>
              <a:t>leave-ASP	p</a:t>
            </a:r>
            <a:r>
              <a:rPr lang="en-US" sz="1600" dirty="0" smtClean="0"/>
              <a:t>lease</a:t>
            </a:r>
            <a:r>
              <a:rPr lang="en-US" sz="1600" dirty="0"/>
              <a:t>	you	BA	book	put	 at	</a:t>
            </a:r>
            <a:r>
              <a:rPr lang="en-US" sz="1600" dirty="0" smtClean="0"/>
              <a:t>table-LOCALIZER</a:t>
            </a:r>
            <a:endParaRPr lang="en-GB" sz="1600" dirty="0"/>
          </a:p>
          <a:p>
            <a:pPr marL="0" indent="0">
              <a:buNone/>
            </a:pPr>
            <a:r>
              <a:rPr lang="en-GB" sz="1600" dirty="0" smtClean="0"/>
              <a:t>	‘</a:t>
            </a:r>
            <a:r>
              <a:rPr lang="en-GB" sz="1600" dirty="0"/>
              <a:t>He left that place</a:t>
            </a:r>
            <a:r>
              <a:rPr lang="en-GB" sz="1600" dirty="0" smtClean="0"/>
              <a:t>.’ / </a:t>
            </a:r>
            <a:r>
              <a:rPr lang="en-US" sz="1600" dirty="0" smtClean="0"/>
              <a:t>‘Please </a:t>
            </a:r>
            <a:r>
              <a:rPr lang="en-US" sz="1600" dirty="0"/>
              <a:t>put the book *(on the table</a:t>
            </a:r>
            <a:r>
              <a:rPr lang="en-US" sz="1600" dirty="0" smtClean="0"/>
              <a:t>).’ </a:t>
            </a:r>
            <a:endParaRPr lang="en-GB" sz="1600" dirty="0"/>
          </a:p>
          <a:p>
            <a:pPr marL="0" indent="0">
              <a:buNone/>
            </a:pPr>
            <a:r>
              <a:rPr lang="it-IT" sz="1600" dirty="0" smtClean="0"/>
              <a:t>3b)	ta</a:t>
            </a:r>
            <a:r>
              <a:rPr lang="it-IT" sz="1600" dirty="0"/>
              <a:t>	ba	nei ge	fangzi	</a:t>
            </a:r>
            <a:r>
              <a:rPr lang="it-IT" sz="1600" dirty="0" smtClean="0"/>
              <a:t>gai-</a:t>
            </a:r>
            <a:r>
              <a:rPr lang="it-IT" sz="1600" dirty="0"/>
              <a:t>*(</a:t>
            </a:r>
            <a:r>
              <a:rPr lang="it-IT" sz="1600" dirty="0" smtClean="0"/>
              <a:t>le/zhe/guo/hao/wan)	/ </a:t>
            </a:r>
            <a:r>
              <a:rPr lang="de-DE" sz="1600" dirty="0" smtClean="0"/>
              <a:t>ba</a:t>
            </a:r>
            <a:r>
              <a:rPr lang="de-DE" sz="1600" dirty="0"/>
              <a:t>	tamen	*(bao)*(wei)</a:t>
            </a:r>
            <a:endParaRPr lang="en-GB" sz="1600" dirty="0"/>
          </a:p>
          <a:p>
            <a:pPr marL="0" indent="0">
              <a:buNone/>
            </a:pPr>
            <a:r>
              <a:rPr lang="en-GB" sz="1600" dirty="0"/>
              <a:t>	</a:t>
            </a:r>
            <a:r>
              <a:rPr lang="en-GB" sz="1600" dirty="0" smtClean="0"/>
              <a:t>He</a:t>
            </a:r>
            <a:r>
              <a:rPr lang="en-GB" sz="1600" dirty="0"/>
              <a:t>	BA	that-CL	house	</a:t>
            </a:r>
            <a:r>
              <a:rPr lang="en-GB" sz="1600" dirty="0" smtClean="0"/>
              <a:t>build-ASP			BA</a:t>
            </a:r>
            <a:r>
              <a:rPr lang="en-GB" sz="1600" dirty="0"/>
              <a:t>	them	 surround</a:t>
            </a:r>
          </a:p>
          <a:p>
            <a:pPr marL="0" indent="0">
              <a:buNone/>
            </a:pPr>
            <a:r>
              <a:rPr lang="en-GB" sz="1600" dirty="0" smtClean="0"/>
              <a:t>	‘</a:t>
            </a:r>
            <a:r>
              <a:rPr lang="en-GB" sz="1600" dirty="0"/>
              <a:t>He built that house.’ (Liu (1997:63</a:t>
            </a:r>
            <a:r>
              <a:rPr lang="en-GB" sz="1600" dirty="0" smtClean="0"/>
              <a:t>)) / ‘</a:t>
            </a:r>
            <a:r>
              <a:rPr lang="en-GB" sz="1600" dirty="0"/>
              <a:t>surround them‘ (Feng (</a:t>
            </a:r>
            <a:r>
              <a:rPr lang="en-GB" sz="1600" dirty="0" smtClean="0"/>
              <a:t>2002:249</a:t>
            </a:r>
            <a:r>
              <a:rPr lang="en-GB" sz="1600" dirty="0"/>
              <a:t>))</a:t>
            </a:r>
          </a:p>
          <a:p>
            <a:pPr marL="0" indent="0">
              <a:buFont typeface="Arial" panose="020B0604020202020204" pitchFamily="34" charset="0"/>
              <a:buNone/>
            </a:pPr>
            <a:r>
              <a:rPr lang="en-US" sz="1600" dirty="0" smtClean="0"/>
              <a:t> </a:t>
            </a:r>
            <a:endParaRPr lang="en-GB" sz="1600" i="1" dirty="0"/>
          </a:p>
        </p:txBody>
      </p:sp>
      <p:sp>
        <p:nvSpPr>
          <p:cNvPr id="9" name="Content Placeholder 2"/>
          <p:cNvSpPr txBox="1">
            <a:spLocks/>
          </p:cNvSpPr>
          <p:nvPr/>
        </p:nvSpPr>
        <p:spPr>
          <a:xfrm>
            <a:off x="8636001" y="69764"/>
            <a:ext cx="3556000" cy="1230927"/>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smtClean="0"/>
              <a:t>Tse (2017): </a:t>
            </a:r>
            <a:r>
              <a:rPr lang="en-US" sz="2000" dirty="0" err="1" smtClean="0"/>
              <a:t>Diachrony</a:t>
            </a:r>
            <a:r>
              <a:rPr lang="en-US" sz="2000" dirty="0" smtClean="0"/>
              <a:t> of DOM (Chinese </a:t>
            </a:r>
            <a:r>
              <a:rPr lang="en-US" sz="2000" i="1" dirty="0" err="1" smtClean="0"/>
              <a:t>ba</a:t>
            </a:r>
            <a:r>
              <a:rPr lang="en-US" sz="2000" i="1" dirty="0" smtClean="0"/>
              <a:t>/</a:t>
            </a:r>
            <a:r>
              <a:rPr lang="en-US" sz="2000" i="1" dirty="0" err="1" smtClean="0"/>
              <a:t>jiang</a:t>
            </a:r>
            <a:r>
              <a:rPr lang="en-US" sz="2000" dirty="0" smtClean="0"/>
              <a:t>), this November </a:t>
            </a:r>
            <a:r>
              <a:rPr lang="en-US" sz="2000" dirty="0" err="1" smtClean="0"/>
              <a:t>microvariations</a:t>
            </a:r>
            <a:r>
              <a:rPr lang="en-US" sz="2000" dirty="0" smtClean="0"/>
              <a:t> of Romance DOM (</a:t>
            </a:r>
            <a:r>
              <a:rPr lang="en-US" sz="2000" dirty="0" err="1" smtClean="0"/>
              <a:t>Inalco</a:t>
            </a:r>
            <a:r>
              <a:rPr lang="en-US" sz="2000" dirty="0" smtClean="0"/>
              <a:t>, X3 in </a:t>
            </a:r>
            <a:r>
              <a:rPr lang="en-US" altLang="zh-CN" sz="2000" dirty="0" smtClean="0"/>
              <a:t>2</a:t>
            </a:r>
            <a:r>
              <a:rPr lang="en-US" sz="2000" dirty="0" smtClean="0"/>
              <a:t>017/2018</a:t>
            </a:r>
            <a:r>
              <a:rPr lang="en-US" sz="2000" dirty="0" smtClean="0"/>
              <a:t>) </a:t>
            </a:r>
            <a:endParaRPr lang="en-GB" sz="2000" dirty="0"/>
          </a:p>
        </p:txBody>
      </p:sp>
    </p:spTree>
    <p:extLst>
      <p:ext uri="{BB962C8B-B14F-4D97-AF65-F5344CB8AC3E}">
        <p14:creationId xmlns:p14="http://schemas.microsoft.com/office/powerpoint/2010/main" val="618998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Proposal/Objective</a:t>
            </a:r>
            <a:endParaRPr lang="en-GB" dirty="0"/>
          </a:p>
        </p:txBody>
      </p:sp>
      <p:sp>
        <p:nvSpPr>
          <p:cNvPr id="3" name="Content Placeholder 2"/>
          <p:cNvSpPr>
            <a:spLocks noGrp="1"/>
          </p:cNvSpPr>
          <p:nvPr>
            <p:ph idx="1"/>
          </p:nvPr>
        </p:nvSpPr>
        <p:spPr>
          <a:xfrm>
            <a:off x="838200" y="1470555"/>
            <a:ext cx="10515600" cy="4351338"/>
          </a:xfrm>
        </p:spPr>
        <p:txBody>
          <a:bodyPr/>
          <a:lstStyle/>
          <a:p>
            <a:pPr marL="0" indent="0">
              <a:buNone/>
            </a:pPr>
            <a:r>
              <a:rPr lang="en-US" dirty="0" smtClean="0"/>
              <a:t>1) Present a descriptively adequate formal analysis of </a:t>
            </a:r>
            <a:r>
              <a:rPr lang="en-US" i="1" dirty="0" err="1" smtClean="0"/>
              <a:t>ba</a:t>
            </a:r>
            <a:r>
              <a:rPr lang="en-US" dirty="0" smtClean="0"/>
              <a:t> (and the closely related </a:t>
            </a:r>
            <a:r>
              <a:rPr lang="en-US" i="1" dirty="0" err="1" smtClean="0"/>
              <a:t>bei</a:t>
            </a:r>
            <a:r>
              <a:rPr lang="en-US" dirty="0" smtClean="0"/>
              <a:t>) (</a:t>
            </a:r>
            <a:r>
              <a:rPr lang="en-US" dirty="0" err="1" smtClean="0"/>
              <a:t>cf</a:t>
            </a:r>
            <a:r>
              <a:rPr lang="en-US" dirty="0" smtClean="0"/>
              <a:t> Wang (1954))</a:t>
            </a:r>
            <a:endParaRPr lang="en-GB" dirty="0"/>
          </a:p>
        </p:txBody>
      </p:sp>
      <p:sp>
        <p:nvSpPr>
          <p:cNvPr id="4" name="Content Placeholder 2"/>
          <p:cNvSpPr txBox="1">
            <a:spLocks/>
          </p:cNvSpPr>
          <p:nvPr/>
        </p:nvSpPr>
        <p:spPr>
          <a:xfrm>
            <a:off x="838200" y="2506662"/>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2) Offer an explanatorily adequate account of its genesis and DOM properties (serial verbs (SVs) </a:t>
            </a:r>
            <a:r>
              <a:rPr lang="zh-CN" altLang="en-US" dirty="0" smtClean="0"/>
              <a:t>連動詞 </a:t>
            </a:r>
            <a:r>
              <a:rPr lang="en-US" dirty="0" smtClean="0"/>
              <a:t>&gt; co-verbs (CVs) </a:t>
            </a:r>
            <a:r>
              <a:rPr lang="zh-CN" altLang="en-US" dirty="0" smtClean="0"/>
              <a:t>共動詞</a:t>
            </a:r>
            <a:r>
              <a:rPr lang="en-US" altLang="zh-CN" dirty="0" smtClean="0"/>
              <a:t>/</a:t>
            </a:r>
            <a:r>
              <a:rPr lang="zh-CN" altLang="en-US" dirty="0" smtClean="0"/>
              <a:t>同動詞</a:t>
            </a:r>
            <a:r>
              <a:rPr lang="en-US" dirty="0" smtClean="0"/>
              <a:t>) (</a:t>
            </a:r>
            <a:r>
              <a:rPr lang="en-US" dirty="0" err="1" smtClean="0"/>
              <a:t>Peyraube</a:t>
            </a:r>
            <a:r>
              <a:rPr lang="en-US" dirty="0" smtClean="0"/>
              <a:t> (1996), </a:t>
            </a:r>
            <a:r>
              <a:rPr lang="en-US" dirty="0" err="1" smtClean="0"/>
              <a:t>Djamouri</a:t>
            </a:r>
            <a:r>
              <a:rPr lang="en-US" dirty="0" smtClean="0"/>
              <a:t> (1999), </a:t>
            </a:r>
            <a:r>
              <a:rPr lang="en-US" dirty="0" err="1" smtClean="0"/>
              <a:t>cf</a:t>
            </a:r>
            <a:r>
              <a:rPr lang="en-US" dirty="0" smtClean="0"/>
              <a:t> African languages (Lord (1993)) </a:t>
            </a:r>
            <a:endParaRPr lang="en-GB" dirty="0"/>
          </a:p>
        </p:txBody>
      </p:sp>
      <p:sp>
        <p:nvSpPr>
          <p:cNvPr id="5" name="Content Placeholder 2"/>
          <p:cNvSpPr txBox="1">
            <a:spLocks/>
          </p:cNvSpPr>
          <p:nvPr/>
        </p:nvSpPr>
        <p:spPr>
          <a:xfrm>
            <a:off x="838200" y="3949169"/>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3) Explore the theoretical implications of argument alternations in Chinese (A-Remerge)</a:t>
            </a:r>
            <a:r>
              <a:rPr lang="en-US" altLang="zh-CN" dirty="0" smtClean="0"/>
              <a:t>- new formal mechanisms of Voice (Passive (</a:t>
            </a:r>
            <a:r>
              <a:rPr lang="en-US" altLang="zh-CN" i="1" dirty="0" err="1" smtClean="0"/>
              <a:t>bei</a:t>
            </a:r>
            <a:r>
              <a:rPr lang="en-US" altLang="zh-CN" dirty="0" smtClean="0"/>
              <a:t>)/Active (</a:t>
            </a:r>
            <a:r>
              <a:rPr lang="en-US" altLang="zh-CN" i="1" dirty="0" err="1" smtClean="0"/>
              <a:t>ba</a:t>
            </a:r>
            <a:r>
              <a:rPr lang="en-US" altLang="zh-CN" dirty="0" smtClean="0"/>
              <a:t>), </a:t>
            </a:r>
            <a:r>
              <a:rPr lang="en-US" altLang="zh-CN" dirty="0" err="1" smtClean="0"/>
              <a:t>cf</a:t>
            </a:r>
            <a:r>
              <a:rPr lang="en-US" altLang="zh-CN" dirty="0" smtClean="0"/>
              <a:t> Frei’s (1955) ergative marker)</a:t>
            </a:r>
            <a:endParaRPr lang="en-GB" dirty="0"/>
          </a:p>
        </p:txBody>
      </p:sp>
    </p:spTree>
    <p:extLst>
      <p:ext uri="{BB962C8B-B14F-4D97-AF65-F5344CB8AC3E}">
        <p14:creationId xmlns:p14="http://schemas.microsoft.com/office/powerpoint/2010/main" val="581312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Chinese </a:t>
            </a:r>
            <a:r>
              <a:rPr lang="en-US" i="1" dirty="0" err="1" smtClean="0"/>
              <a:t>ba</a:t>
            </a:r>
            <a:r>
              <a:rPr lang="en-US" i="1" dirty="0" smtClean="0"/>
              <a:t>/</a:t>
            </a:r>
            <a:r>
              <a:rPr lang="en-US" i="1" dirty="0" err="1" smtClean="0"/>
              <a:t>bei</a:t>
            </a:r>
            <a:endParaRPr lang="en-GB" dirty="0"/>
          </a:p>
        </p:txBody>
      </p:sp>
      <p:sp>
        <p:nvSpPr>
          <p:cNvPr id="3" name="Content Placeholder 2"/>
          <p:cNvSpPr>
            <a:spLocks noGrp="1"/>
          </p:cNvSpPr>
          <p:nvPr>
            <p:ph idx="1"/>
          </p:nvPr>
        </p:nvSpPr>
        <p:spPr>
          <a:xfrm>
            <a:off x="0" y="1266826"/>
            <a:ext cx="12192000" cy="4351338"/>
          </a:xfrm>
        </p:spPr>
        <p:txBody>
          <a:bodyPr/>
          <a:lstStyle/>
          <a:p>
            <a:pPr marL="0" indent="0">
              <a:buNone/>
            </a:pPr>
            <a:r>
              <a:rPr lang="en-US" i="1" dirty="0" err="1" smtClean="0"/>
              <a:t>ba</a:t>
            </a:r>
            <a:r>
              <a:rPr lang="en-US" dirty="0"/>
              <a:t> </a:t>
            </a:r>
            <a:r>
              <a:rPr lang="en-US" dirty="0" smtClean="0"/>
              <a:t>(and </a:t>
            </a:r>
            <a:r>
              <a:rPr lang="en-US" i="1" dirty="0" err="1" smtClean="0"/>
              <a:t>bei</a:t>
            </a:r>
            <a:r>
              <a:rPr lang="en-US" dirty="0" smtClean="0"/>
              <a:t>) is unique among CVs (constituency, DOM, see previous slides)</a:t>
            </a:r>
            <a:endParaRPr lang="en-GB" dirty="0"/>
          </a:p>
        </p:txBody>
      </p:sp>
      <p:sp>
        <p:nvSpPr>
          <p:cNvPr id="4" name="Content Placeholder 2"/>
          <p:cNvSpPr txBox="1">
            <a:spLocks/>
          </p:cNvSpPr>
          <p:nvPr/>
        </p:nvSpPr>
        <p:spPr>
          <a:xfrm>
            <a:off x="0" y="1690688"/>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i="1" dirty="0" smtClean="0"/>
              <a:t>Ba/</a:t>
            </a:r>
            <a:r>
              <a:rPr lang="en-US" i="1" dirty="0" err="1" smtClean="0"/>
              <a:t>bei</a:t>
            </a:r>
            <a:r>
              <a:rPr lang="en-US" dirty="0" smtClean="0"/>
              <a:t>: functional heads above the lexical matrix </a:t>
            </a:r>
            <a:r>
              <a:rPr lang="en-US" dirty="0" err="1" smtClean="0"/>
              <a:t>vP</a:t>
            </a:r>
            <a:r>
              <a:rPr lang="en-US" dirty="0" smtClean="0"/>
              <a:t> (Asp, OBJ) (Zou (1995), Li (2006), </a:t>
            </a:r>
            <a:r>
              <a:rPr lang="en-US" i="1" dirty="0" smtClean="0"/>
              <a:t>pace</a:t>
            </a:r>
            <a:r>
              <a:rPr lang="en-US" dirty="0" smtClean="0"/>
              <a:t> </a:t>
            </a:r>
            <a:r>
              <a:rPr lang="en-US" dirty="0" err="1" smtClean="0"/>
              <a:t>Sybesma</a:t>
            </a:r>
            <a:r>
              <a:rPr lang="en-US" dirty="0" smtClean="0"/>
              <a:t> (1999) where </a:t>
            </a:r>
            <a:r>
              <a:rPr lang="en-US" i="1" dirty="0" err="1" smtClean="0"/>
              <a:t>ba</a:t>
            </a:r>
            <a:r>
              <a:rPr lang="en-US" dirty="0" smtClean="0"/>
              <a:t> is merged in little v)</a:t>
            </a:r>
            <a:endParaRPr lang="en-GB" dirty="0"/>
          </a:p>
        </p:txBody>
      </p:sp>
      <p:sp>
        <p:nvSpPr>
          <p:cNvPr id="5" name="Content Placeholder 2"/>
          <p:cNvSpPr txBox="1">
            <a:spLocks/>
          </p:cNvSpPr>
          <p:nvPr/>
        </p:nvSpPr>
        <p:spPr>
          <a:xfrm>
            <a:off x="0" y="2506662"/>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Thematic relations: </a:t>
            </a:r>
            <a:r>
              <a:rPr lang="en-US" i="1" dirty="0" err="1" smtClean="0"/>
              <a:t>ba</a:t>
            </a:r>
            <a:r>
              <a:rPr lang="en-US" i="1" dirty="0" smtClean="0"/>
              <a:t>/</a:t>
            </a:r>
            <a:r>
              <a:rPr lang="en-US" i="1" dirty="0" err="1" smtClean="0"/>
              <a:t>bei</a:t>
            </a:r>
            <a:r>
              <a:rPr lang="en-US" dirty="0"/>
              <a:t> </a:t>
            </a:r>
            <a:r>
              <a:rPr lang="en-US" dirty="0" smtClean="0"/>
              <a:t>select a complements which are widely conceived as direct arguments (subject (</a:t>
            </a:r>
            <a:r>
              <a:rPr lang="en-US" i="1" dirty="0" err="1" smtClean="0"/>
              <a:t>bei</a:t>
            </a:r>
            <a:r>
              <a:rPr lang="en-US" dirty="0" smtClean="0"/>
              <a:t>), object (</a:t>
            </a:r>
            <a:r>
              <a:rPr lang="en-US" i="1" dirty="0" err="1" smtClean="0"/>
              <a:t>ba</a:t>
            </a:r>
            <a:r>
              <a:rPr lang="en-US" dirty="0" smtClean="0"/>
              <a:t>))	</a:t>
            </a:r>
            <a:endParaRPr lang="en-GB" dirty="0"/>
          </a:p>
        </p:txBody>
      </p:sp>
      <p:sp>
        <p:nvSpPr>
          <p:cNvPr id="6" name="Content Placeholder 2"/>
          <p:cNvSpPr txBox="1">
            <a:spLocks/>
          </p:cNvSpPr>
          <p:nvPr/>
        </p:nvSpPr>
        <p:spPr>
          <a:xfrm>
            <a:off x="0" y="3259931"/>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O</a:t>
            </a:r>
            <a:r>
              <a:rPr lang="en-US" dirty="0" smtClean="0"/>
              <a:t>ther CVs: </a:t>
            </a:r>
            <a:r>
              <a:rPr lang="en-US" i="1" dirty="0" err="1" smtClean="0"/>
              <a:t>yong</a:t>
            </a:r>
            <a:r>
              <a:rPr lang="en-US" dirty="0" smtClean="0"/>
              <a:t> (instrumental), </a:t>
            </a:r>
            <a:r>
              <a:rPr lang="en-US" i="1" dirty="0" smtClean="0"/>
              <a:t>gen</a:t>
            </a:r>
            <a:r>
              <a:rPr lang="en-US" dirty="0" smtClean="0"/>
              <a:t> (accompaniment), </a:t>
            </a:r>
            <a:r>
              <a:rPr lang="en-US" i="1" dirty="0" err="1" smtClean="0"/>
              <a:t>zai</a:t>
            </a:r>
            <a:r>
              <a:rPr lang="en-US" i="1" dirty="0" smtClean="0"/>
              <a:t> </a:t>
            </a:r>
            <a:r>
              <a:rPr lang="en-US" dirty="0" smtClean="0"/>
              <a:t>(location), </a:t>
            </a:r>
            <a:r>
              <a:rPr lang="en-US" i="1" dirty="0" err="1" smtClean="0"/>
              <a:t>cong</a:t>
            </a:r>
            <a:r>
              <a:rPr lang="en-US" dirty="0" smtClean="0"/>
              <a:t> (source), </a:t>
            </a:r>
            <a:r>
              <a:rPr lang="en-US" i="1" dirty="0" err="1" smtClean="0"/>
              <a:t>wang</a:t>
            </a:r>
            <a:r>
              <a:rPr lang="en-US" i="1" dirty="0" smtClean="0"/>
              <a:t> </a:t>
            </a:r>
            <a:r>
              <a:rPr lang="en-US" dirty="0" smtClean="0"/>
              <a:t>(direction/destination), </a:t>
            </a:r>
            <a:r>
              <a:rPr lang="en-US" i="1" dirty="0" smtClean="0"/>
              <a:t>dui</a:t>
            </a:r>
            <a:r>
              <a:rPr lang="en-US" dirty="0" smtClean="0"/>
              <a:t> (direction) </a:t>
            </a:r>
            <a:r>
              <a:rPr lang="en-US" dirty="0" err="1" smtClean="0"/>
              <a:t>etc</a:t>
            </a:r>
            <a:endParaRPr lang="en-GB" dirty="0"/>
          </a:p>
        </p:txBody>
      </p:sp>
      <p:sp>
        <p:nvSpPr>
          <p:cNvPr id="7" name="Content Placeholder 2"/>
          <p:cNvSpPr txBox="1">
            <a:spLocks/>
          </p:cNvSpPr>
          <p:nvPr/>
        </p:nvSpPr>
        <p:spPr>
          <a:xfrm>
            <a:off x="0" y="4195764"/>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zh-CN" i="1" dirty="0" smtClean="0"/>
              <a:t>Ba/</a:t>
            </a:r>
            <a:r>
              <a:rPr lang="en-US" altLang="zh-CN" i="1" dirty="0" err="1" smtClean="0"/>
              <a:t>bei</a:t>
            </a:r>
            <a:r>
              <a:rPr lang="en-US" altLang="zh-CN" dirty="0" smtClean="0"/>
              <a:t> assign structural Case, whereas other CVs assign inherent Case</a:t>
            </a:r>
          </a:p>
          <a:p>
            <a:pPr marL="0" indent="0">
              <a:buFont typeface="Arial" panose="020B0604020202020204" pitchFamily="34" charset="0"/>
              <a:buNone/>
            </a:pPr>
            <a:r>
              <a:rPr lang="en-US" dirty="0"/>
              <a:t>	</a:t>
            </a:r>
            <a:r>
              <a:rPr lang="en-US" dirty="0" smtClean="0"/>
              <a:t>	 (grammatical)				         (semantic)</a:t>
            </a:r>
          </a:p>
          <a:p>
            <a:pPr marL="0" indent="0">
              <a:buFont typeface="Arial" panose="020B0604020202020204" pitchFamily="34" charset="0"/>
              <a:buNone/>
            </a:pPr>
            <a:endParaRPr lang="en-US" dirty="0"/>
          </a:p>
          <a:p>
            <a:pPr marL="0" indent="0">
              <a:buFont typeface="Arial" panose="020B0604020202020204" pitchFamily="34" charset="0"/>
              <a:buNone/>
            </a:pPr>
            <a:r>
              <a:rPr lang="en-US" dirty="0" smtClean="0"/>
              <a:t>(</a:t>
            </a:r>
            <a:r>
              <a:rPr lang="en-US" dirty="0" err="1" smtClean="0"/>
              <a:t>cf</a:t>
            </a:r>
            <a:r>
              <a:rPr lang="en-US" dirty="0" smtClean="0"/>
              <a:t> Chomsky (1981), Blake (1998), Anderson (2006))</a:t>
            </a:r>
            <a:endParaRPr lang="en-GB" dirty="0"/>
          </a:p>
        </p:txBody>
      </p:sp>
    </p:spTree>
    <p:extLst>
      <p:ext uri="{BB962C8B-B14F-4D97-AF65-F5344CB8AC3E}">
        <p14:creationId xmlns:p14="http://schemas.microsoft.com/office/powerpoint/2010/main" val="765680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CVs (all but </a:t>
            </a:r>
            <a:r>
              <a:rPr lang="en-US" dirty="0" err="1" smtClean="0"/>
              <a:t>ba</a:t>
            </a:r>
            <a:r>
              <a:rPr lang="en-US" dirty="0" smtClean="0"/>
              <a:t>/</a:t>
            </a:r>
            <a:r>
              <a:rPr lang="en-US" dirty="0" err="1" smtClean="0"/>
              <a:t>bei</a:t>
            </a:r>
            <a:r>
              <a:rPr lang="en-US" dirty="0" smtClean="0"/>
              <a:t>)</a:t>
            </a:r>
            <a:endParaRPr lang="en-GB" dirty="0"/>
          </a:p>
        </p:txBody>
      </p:sp>
      <p:sp>
        <p:nvSpPr>
          <p:cNvPr id="4" name="Content Placeholder 2"/>
          <p:cNvSpPr txBox="1">
            <a:spLocks/>
          </p:cNvSpPr>
          <p:nvPr/>
        </p:nvSpPr>
        <p:spPr>
          <a:xfrm>
            <a:off x="0" y="1325562"/>
            <a:ext cx="12192000" cy="55324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4)	</a:t>
            </a:r>
            <a:r>
              <a:rPr lang="en-US" dirty="0" err="1" smtClean="0"/>
              <a:t>ba</a:t>
            </a:r>
            <a:r>
              <a:rPr lang="en-US" dirty="0" smtClean="0"/>
              <a:t>/</a:t>
            </a:r>
            <a:r>
              <a:rPr lang="en-US" dirty="0" err="1" smtClean="0"/>
              <a:t>beiP</a:t>
            </a:r>
            <a:endParaRPr lang="en-US" dirty="0" smtClean="0"/>
          </a:p>
          <a:p>
            <a:pPr marL="0" indent="0">
              <a:buFont typeface="Arial" panose="020B0604020202020204" pitchFamily="34" charset="0"/>
              <a:buNone/>
            </a:pPr>
            <a:r>
              <a:rPr lang="en-US" dirty="0" err="1" smtClean="0"/>
              <a:t>Specba</a:t>
            </a:r>
            <a:r>
              <a:rPr lang="en-US" dirty="0" smtClean="0"/>
              <a:t>/</a:t>
            </a:r>
            <a:r>
              <a:rPr lang="en-US" dirty="0" err="1" smtClean="0"/>
              <a:t>bei</a:t>
            </a:r>
            <a:r>
              <a:rPr lang="en-US" dirty="0" smtClean="0"/>
              <a:t>		</a:t>
            </a:r>
            <a:r>
              <a:rPr lang="en-US" dirty="0" err="1" smtClean="0"/>
              <a:t>ba</a:t>
            </a:r>
            <a:r>
              <a:rPr lang="en-US" dirty="0" smtClean="0"/>
              <a:t>/</a:t>
            </a:r>
            <a:r>
              <a:rPr lang="en-US" dirty="0" err="1" smtClean="0"/>
              <a:t>bei</a:t>
            </a:r>
            <a:r>
              <a:rPr lang="en-US" dirty="0" smtClean="0"/>
              <a:t>’</a:t>
            </a:r>
          </a:p>
          <a:p>
            <a:pPr marL="0" indent="0">
              <a:buFont typeface="Arial" panose="020B0604020202020204" pitchFamily="34" charset="0"/>
              <a:buNone/>
            </a:pPr>
            <a:r>
              <a:rPr lang="en-US" b="1" dirty="0"/>
              <a:t>a</a:t>
            </a:r>
            <a:r>
              <a:rPr lang="en-US" b="1" dirty="0" smtClean="0"/>
              <a:t>rg.</a:t>
            </a:r>
            <a:r>
              <a:rPr lang="en-US" dirty="0" smtClean="0"/>
              <a:t>		CVP			</a:t>
            </a:r>
            <a:r>
              <a:rPr lang="en-US" dirty="0" err="1" smtClean="0"/>
              <a:t>ba</a:t>
            </a:r>
            <a:r>
              <a:rPr lang="en-US" dirty="0" smtClean="0"/>
              <a:t>/</a:t>
            </a:r>
            <a:r>
              <a:rPr lang="en-US" dirty="0" err="1" smtClean="0"/>
              <a:t>bei</a:t>
            </a:r>
            <a:r>
              <a:rPr lang="en-US" dirty="0" smtClean="0"/>
              <a:t>’		</a:t>
            </a:r>
          </a:p>
          <a:p>
            <a:pPr marL="0" indent="0">
              <a:buNone/>
            </a:pPr>
            <a:r>
              <a:rPr lang="en-US" dirty="0" smtClean="0"/>
              <a:t>		CV’		</a:t>
            </a:r>
            <a:r>
              <a:rPr lang="en-US" dirty="0" err="1" smtClean="0"/>
              <a:t>ba</a:t>
            </a:r>
            <a:r>
              <a:rPr lang="en-US" dirty="0" smtClean="0"/>
              <a:t>/</a:t>
            </a:r>
            <a:r>
              <a:rPr lang="en-US" dirty="0" err="1" smtClean="0"/>
              <a:t>bei</a:t>
            </a:r>
            <a:r>
              <a:rPr lang="en-US" dirty="0" smtClean="0"/>
              <a:t>		</a:t>
            </a:r>
            <a:r>
              <a:rPr lang="en-US" dirty="0" err="1" smtClean="0"/>
              <a:t>vP</a:t>
            </a:r>
            <a:endParaRPr lang="en-US" dirty="0"/>
          </a:p>
          <a:p>
            <a:pPr marL="0" indent="0">
              <a:buNone/>
            </a:pPr>
            <a:r>
              <a:rPr lang="en-US" dirty="0" smtClean="0"/>
              <a:t>	CV		DP		</a:t>
            </a:r>
            <a:r>
              <a:rPr lang="en-US" dirty="0"/>
              <a:t>	</a:t>
            </a:r>
            <a:r>
              <a:rPr lang="en-US" dirty="0" err="1" smtClean="0"/>
              <a:t>Specv</a:t>
            </a:r>
            <a:r>
              <a:rPr lang="en-US" dirty="0"/>
              <a:t>			v’</a:t>
            </a:r>
            <a:endParaRPr lang="en-US" dirty="0" smtClean="0"/>
          </a:p>
          <a:p>
            <a:pPr marL="0" indent="0">
              <a:buFont typeface="Arial" panose="020B0604020202020204" pitchFamily="34" charset="0"/>
              <a:buNone/>
            </a:pPr>
            <a:r>
              <a:rPr lang="en-US" dirty="0"/>
              <a:t>	</a:t>
            </a:r>
            <a:r>
              <a:rPr lang="el-GR" dirty="0" smtClean="0"/>
              <a:t>Θ</a:t>
            </a:r>
            <a:r>
              <a:rPr lang="en-US" dirty="0" smtClean="0"/>
              <a:t>-assigner				</a:t>
            </a:r>
            <a:r>
              <a:rPr lang="en-US" b="1" dirty="0" smtClean="0"/>
              <a:t>ext.</a:t>
            </a:r>
            <a:r>
              <a:rPr lang="en-US" dirty="0" smtClean="0"/>
              <a:t>		v		VP</a:t>
            </a:r>
          </a:p>
          <a:p>
            <a:pPr marL="0" indent="0">
              <a:buFont typeface="Arial" panose="020B0604020202020204" pitchFamily="34" charset="0"/>
              <a:buNone/>
            </a:pPr>
            <a:r>
              <a:rPr lang="en-US" dirty="0"/>
              <a:t>	</a:t>
            </a:r>
            <a:r>
              <a:rPr lang="en-US" dirty="0" smtClean="0"/>
              <a:t>					</a:t>
            </a:r>
            <a:r>
              <a:rPr lang="en-US" b="1" dirty="0" smtClean="0"/>
              <a:t>arg.</a:t>
            </a:r>
            <a:r>
              <a:rPr lang="en-US" dirty="0" smtClean="0"/>
              <a:t>			</a:t>
            </a:r>
            <a:r>
              <a:rPr lang="en-US" dirty="0" err="1" smtClean="0"/>
              <a:t>SpecV</a:t>
            </a:r>
            <a:r>
              <a:rPr lang="en-US" dirty="0" smtClean="0"/>
              <a:t>		V’</a:t>
            </a:r>
          </a:p>
          <a:p>
            <a:pPr marL="0" indent="0">
              <a:buFont typeface="Arial" panose="020B0604020202020204" pitchFamily="34" charset="0"/>
              <a:buNone/>
            </a:pPr>
            <a:r>
              <a:rPr lang="en-US" dirty="0"/>
              <a:t>	</a:t>
            </a:r>
            <a:r>
              <a:rPr lang="en-US" dirty="0" smtClean="0"/>
              <a:t>								</a:t>
            </a:r>
            <a:r>
              <a:rPr lang="en-US" b="1" dirty="0" smtClean="0"/>
              <a:t>int.</a:t>
            </a:r>
            <a:r>
              <a:rPr lang="en-US" dirty="0" smtClean="0"/>
              <a:t>	V		XP</a:t>
            </a:r>
          </a:p>
          <a:p>
            <a:pPr marL="0" indent="0">
              <a:buNone/>
            </a:pPr>
            <a:r>
              <a:rPr lang="en-US" dirty="0"/>
              <a:t>	</a:t>
            </a:r>
            <a:r>
              <a:rPr lang="en-US" dirty="0" smtClean="0"/>
              <a:t>								</a:t>
            </a:r>
            <a:r>
              <a:rPr lang="en-US" b="1" dirty="0" smtClean="0"/>
              <a:t>arg.</a:t>
            </a:r>
            <a:r>
              <a:rPr lang="en-US" dirty="0" smtClean="0"/>
              <a:t>		      </a:t>
            </a:r>
            <a:r>
              <a:rPr lang="en-US" b="1" dirty="0" smtClean="0"/>
              <a:t>Int.</a:t>
            </a:r>
            <a:r>
              <a:rPr lang="en-GB" b="1" dirty="0" smtClean="0"/>
              <a:t> arg.</a:t>
            </a:r>
            <a:endParaRPr lang="en-US" b="1" dirty="0" smtClean="0"/>
          </a:p>
        </p:txBody>
      </p:sp>
      <p:cxnSp>
        <p:nvCxnSpPr>
          <p:cNvPr id="5" name="Straight Arrow Connector 4"/>
          <p:cNvCxnSpPr/>
          <p:nvPr/>
        </p:nvCxnSpPr>
        <p:spPr>
          <a:xfrm flipV="1">
            <a:off x="2226365" y="4373218"/>
            <a:ext cx="0" cy="93427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02595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CVs (</a:t>
            </a:r>
            <a:r>
              <a:rPr lang="en-US" dirty="0" err="1" smtClean="0"/>
              <a:t>ba</a:t>
            </a:r>
            <a:r>
              <a:rPr lang="en-US" dirty="0" smtClean="0"/>
              <a:t>/</a:t>
            </a:r>
            <a:r>
              <a:rPr lang="en-US" dirty="0" err="1" smtClean="0"/>
              <a:t>bei</a:t>
            </a:r>
            <a:r>
              <a:rPr lang="en-US" dirty="0" smtClean="0"/>
              <a:t>)</a:t>
            </a:r>
            <a:endParaRPr lang="en-GB" dirty="0"/>
          </a:p>
        </p:txBody>
      </p:sp>
      <p:sp>
        <p:nvSpPr>
          <p:cNvPr id="4" name="Content Placeholder 2"/>
          <p:cNvSpPr txBox="1">
            <a:spLocks/>
          </p:cNvSpPr>
          <p:nvPr/>
        </p:nvSpPr>
        <p:spPr>
          <a:xfrm>
            <a:off x="0" y="1325562"/>
            <a:ext cx="12192000" cy="55324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5)	</a:t>
            </a:r>
            <a:r>
              <a:rPr lang="en-US" dirty="0" err="1" smtClean="0"/>
              <a:t>ba</a:t>
            </a:r>
            <a:r>
              <a:rPr lang="en-US" dirty="0" smtClean="0"/>
              <a:t>/</a:t>
            </a:r>
            <a:r>
              <a:rPr lang="en-US" dirty="0" err="1" smtClean="0"/>
              <a:t>beiP</a:t>
            </a:r>
            <a:endParaRPr lang="en-US" dirty="0" smtClean="0"/>
          </a:p>
          <a:p>
            <a:pPr marL="0" indent="0">
              <a:buFont typeface="Arial" panose="020B0604020202020204" pitchFamily="34" charset="0"/>
              <a:buNone/>
            </a:pPr>
            <a:r>
              <a:rPr lang="en-US" dirty="0" err="1" smtClean="0"/>
              <a:t>Specba</a:t>
            </a:r>
            <a:r>
              <a:rPr lang="en-US" dirty="0" smtClean="0"/>
              <a:t>/</a:t>
            </a:r>
            <a:r>
              <a:rPr lang="en-US" dirty="0" err="1" smtClean="0"/>
              <a:t>bei</a:t>
            </a:r>
            <a:r>
              <a:rPr lang="en-US" dirty="0" smtClean="0"/>
              <a:t>		</a:t>
            </a:r>
            <a:r>
              <a:rPr lang="en-US" dirty="0" err="1" smtClean="0"/>
              <a:t>ba</a:t>
            </a:r>
            <a:r>
              <a:rPr lang="en-US" dirty="0" smtClean="0"/>
              <a:t>/</a:t>
            </a:r>
            <a:r>
              <a:rPr lang="en-US" dirty="0" err="1" smtClean="0"/>
              <a:t>bei</a:t>
            </a:r>
            <a:r>
              <a:rPr lang="en-US" dirty="0" smtClean="0"/>
              <a:t>’</a:t>
            </a:r>
          </a:p>
          <a:p>
            <a:pPr marL="0" indent="0">
              <a:buFont typeface="Arial" panose="020B0604020202020204" pitchFamily="34" charset="0"/>
              <a:buNone/>
            </a:pPr>
            <a:r>
              <a:rPr lang="en-US" b="1" dirty="0" smtClean="0"/>
              <a:t>arg.</a:t>
            </a:r>
            <a:r>
              <a:rPr lang="en-US" dirty="0" smtClean="0"/>
              <a:t>					</a:t>
            </a:r>
            <a:r>
              <a:rPr lang="en-US" dirty="0" err="1" smtClean="0"/>
              <a:t>ba</a:t>
            </a:r>
            <a:r>
              <a:rPr lang="en-US" dirty="0" smtClean="0"/>
              <a:t>/</a:t>
            </a:r>
            <a:r>
              <a:rPr lang="en-US" dirty="0" err="1" smtClean="0"/>
              <a:t>bei</a:t>
            </a:r>
            <a:r>
              <a:rPr lang="en-US" dirty="0" smtClean="0"/>
              <a:t>’		</a:t>
            </a:r>
          </a:p>
          <a:p>
            <a:pPr marL="0" indent="0">
              <a:buNone/>
            </a:pPr>
            <a:r>
              <a:rPr lang="en-US" dirty="0" smtClean="0"/>
              <a:t>				</a:t>
            </a:r>
            <a:r>
              <a:rPr lang="en-US" dirty="0" err="1" smtClean="0"/>
              <a:t>ba</a:t>
            </a:r>
            <a:r>
              <a:rPr lang="en-US" dirty="0" smtClean="0"/>
              <a:t>/</a:t>
            </a:r>
            <a:r>
              <a:rPr lang="en-US" dirty="0" err="1" smtClean="0"/>
              <a:t>bei</a:t>
            </a:r>
            <a:r>
              <a:rPr lang="en-US" dirty="0" smtClean="0"/>
              <a:t>		</a:t>
            </a:r>
            <a:r>
              <a:rPr lang="en-US" dirty="0" err="1" smtClean="0"/>
              <a:t>vP</a:t>
            </a:r>
            <a:endParaRPr lang="en-US" dirty="0"/>
          </a:p>
          <a:p>
            <a:pPr marL="0" indent="0">
              <a:buNone/>
            </a:pPr>
            <a:r>
              <a:rPr lang="en-US" dirty="0" smtClean="0"/>
              <a:t>				</a:t>
            </a:r>
            <a:r>
              <a:rPr lang="en-US" dirty="0"/>
              <a:t>	</a:t>
            </a:r>
            <a:r>
              <a:rPr lang="en-US" dirty="0" smtClean="0"/>
              <a:t>	</a:t>
            </a:r>
            <a:r>
              <a:rPr lang="en-US" dirty="0" err="1" smtClean="0"/>
              <a:t>Specv</a:t>
            </a:r>
            <a:r>
              <a:rPr lang="en-US" dirty="0"/>
              <a:t>			v’</a:t>
            </a:r>
            <a:endParaRPr lang="en-US" dirty="0" smtClean="0"/>
          </a:p>
          <a:p>
            <a:pPr marL="0" indent="0">
              <a:buFont typeface="Arial" panose="020B0604020202020204" pitchFamily="34" charset="0"/>
              <a:buNone/>
            </a:pPr>
            <a:r>
              <a:rPr lang="en-US" dirty="0"/>
              <a:t>	</a:t>
            </a:r>
            <a:r>
              <a:rPr lang="en-US" dirty="0" smtClean="0"/>
              <a:t>					</a:t>
            </a:r>
            <a:r>
              <a:rPr lang="en-US" b="1" dirty="0" smtClean="0"/>
              <a:t>ext.</a:t>
            </a:r>
            <a:r>
              <a:rPr lang="en-US" dirty="0" smtClean="0"/>
              <a:t>		v		VP</a:t>
            </a:r>
          </a:p>
          <a:p>
            <a:pPr marL="0" indent="0">
              <a:buFont typeface="Arial" panose="020B0604020202020204" pitchFamily="34" charset="0"/>
              <a:buNone/>
            </a:pPr>
            <a:r>
              <a:rPr lang="en-US" dirty="0"/>
              <a:t>	</a:t>
            </a:r>
            <a:r>
              <a:rPr lang="en-US" dirty="0" smtClean="0"/>
              <a:t>					</a:t>
            </a:r>
            <a:r>
              <a:rPr lang="en-US" b="1" dirty="0" smtClean="0"/>
              <a:t>arg.</a:t>
            </a:r>
            <a:r>
              <a:rPr lang="en-US" dirty="0" smtClean="0"/>
              <a:t>			</a:t>
            </a:r>
            <a:r>
              <a:rPr lang="en-US" dirty="0" err="1" smtClean="0"/>
              <a:t>SpecV</a:t>
            </a:r>
            <a:r>
              <a:rPr lang="en-US" dirty="0" smtClean="0"/>
              <a:t>		V’</a:t>
            </a:r>
          </a:p>
          <a:p>
            <a:pPr marL="0" indent="0">
              <a:buFont typeface="Arial" panose="020B0604020202020204" pitchFamily="34" charset="0"/>
              <a:buNone/>
            </a:pPr>
            <a:r>
              <a:rPr lang="en-US" dirty="0"/>
              <a:t>	</a:t>
            </a:r>
            <a:r>
              <a:rPr lang="en-US" dirty="0" smtClean="0"/>
              <a:t>								</a:t>
            </a:r>
            <a:r>
              <a:rPr lang="en-US" b="1" dirty="0" smtClean="0"/>
              <a:t>int.</a:t>
            </a:r>
            <a:r>
              <a:rPr lang="en-US" dirty="0" smtClean="0"/>
              <a:t>	V		XP</a:t>
            </a:r>
          </a:p>
          <a:p>
            <a:pPr marL="0" indent="0">
              <a:buNone/>
            </a:pPr>
            <a:r>
              <a:rPr lang="en-US" dirty="0"/>
              <a:t>	</a:t>
            </a:r>
            <a:r>
              <a:rPr lang="en-US" dirty="0" smtClean="0"/>
              <a:t>								</a:t>
            </a:r>
            <a:r>
              <a:rPr lang="en-US" b="1" dirty="0" smtClean="0"/>
              <a:t>arg.</a:t>
            </a:r>
            <a:r>
              <a:rPr lang="en-US" dirty="0" smtClean="0"/>
              <a:t>		      </a:t>
            </a:r>
            <a:r>
              <a:rPr lang="en-US" b="1" dirty="0" smtClean="0"/>
              <a:t>Int.</a:t>
            </a:r>
            <a:r>
              <a:rPr lang="en-GB" b="1" dirty="0" smtClean="0"/>
              <a:t> arg.</a:t>
            </a:r>
            <a:endParaRPr lang="en-US" b="1" dirty="0" smtClean="0"/>
          </a:p>
        </p:txBody>
      </p:sp>
      <p:sp>
        <p:nvSpPr>
          <p:cNvPr id="3" name="TextBox 2"/>
          <p:cNvSpPr txBox="1"/>
          <p:nvPr/>
        </p:nvSpPr>
        <p:spPr>
          <a:xfrm>
            <a:off x="5571066" y="2971800"/>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3728183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Ba/</a:t>
            </a:r>
            <a:r>
              <a:rPr lang="en-US" i="1" dirty="0" err="1" smtClean="0"/>
              <a:t>bei</a:t>
            </a:r>
            <a:r>
              <a:rPr lang="en-US" dirty="0" smtClean="0"/>
              <a:t> vs other CVs</a:t>
            </a:r>
            <a:endParaRPr lang="en-GB" dirty="0"/>
          </a:p>
        </p:txBody>
      </p:sp>
      <p:sp>
        <p:nvSpPr>
          <p:cNvPr id="3" name="Content Placeholder 2"/>
          <p:cNvSpPr>
            <a:spLocks noGrp="1"/>
          </p:cNvSpPr>
          <p:nvPr>
            <p:ph idx="1"/>
          </p:nvPr>
        </p:nvSpPr>
        <p:spPr>
          <a:xfrm>
            <a:off x="838200" y="1476641"/>
            <a:ext cx="10515600" cy="4351338"/>
          </a:xfrm>
        </p:spPr>
        <p:txBody>
          <a:bodyPr/>
          <a:lstStyle/>
          <a:p>
            <a:pPr marL="0" indent="0">
              <a:buNone/>
            </a:pPr>
            <a:r>
              <a:rPr lang="en-US" dirty="0" smtClean="0"/>
              <a:t>Empirical similarities: preverbal (Chinese only has V-v Move with empty T (Huang (1982), Lin (2001), Sun (2001)), quasi-prepositional (</a:t>
            </a:r>
            <a:r>
              <a:rPr lang="en-US" dirty="0" err="1" smtClean="0"/>
              <a:t>cf</a:t>
            </a:r>
            <a:r>
              <a:rPr lang="en-US" dirty="0" smtClean="0"/>
              <a:t> lexical (</a:t>
            </a:r>
            <a:r>
              <a:rPr lang="el-GR" dirty="0" smtClean="0"/>
              <a:t>Θ</a:t>
            </a:r>
            <a:r>
              <a:rPr lang="en-US" dirty="0" smtClean="0"/>
              <a:t>-)/functional (non-</a:t>
            </a:r>
            <a:r>
              <a:rPr lang="el-GR" dirty="0" smtClean="0"/>
              <a:t>Θ</a:t>
            </a:r>
            <a:r>
              <a:rPr lang="en-US" dirty="0" smtClean="0"/>
              <a:t>-) prepositions (</a:t>
            </a:r>
            <a:r>
              <a:rPr lang="en-US" dirty="0" err="1" smtClean="0"/>
              <a:t>Rauh</a:t>
            </a:r>
            <a:r>
              <a:rPr lang="en-US" dirty="0" smtClean="0"/>
              <a:t> (1995))</a:t>
            </a:r>
            <a:endParaRPr lang="en-GB" dirty="0"/>
          </a:p>
        </p:txBody>
      </p:sp>
      <p:sp>
        <p:nvSpPr>
          <p:cNvPr id="4" name="Content Placeholder 2"/>
          <p:cNvSpPr txBox="1">
            <a:spLocks/>
          </p:cNvSpPr>
          <p:nvPr/>
        </p:nvSpPr>
        <p:spPr>
          <a:xfrm>
            <a:off x="838200" y="279347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Empirical differences: </a:t>
            </a:r>
            <a:r>
              <a:rPr lang="en-US" i="1" dirty="0" err="1" smtClean="0"/>
              <a:t>ba</a:t>
            </a:r>
            <a:r>
              <a:rPr lang="en-US" i="1" dirty="0" smtClean="0"/>
              <a:t>/</a:t>
            </a:r>
            <a:r>
              <a:rPr lang="en-US" i="1" dirty="0" err="1" smtClean="0"/>
              <a:t>bei</a:t>
            </a:r>
            <a:r>
              <a:rPr lang="en-US" dirty="0" smtClean="0"/>
              <a:t> do not form constituent phrases whereas other theta-assigning CVs do (</a:t>
            </a:r>
            <a:r>
              <a:rPr lang="en-US" dirty="0" err="1" smtClean="0"/>
              <a:t>cf</a:t>
            </a:r>
            <a:r>
              <a:rPr lang="en-US" dirty="0" smtClean="0"/>
              <a:t> earlier slides)</a:t>
            </a:r>
          </a:p>
          <a:p>
            <a:pPr marL="0" indent="0">
              <a:buFont typeface="Arial" panose="020B0604020202020204" pitchFamily="34" charset="0"/>
              <a:buNone/>
            </a:pPr>
            <a:endParaRPr lang="en-US" dirty="0"/>
          </a:p>
          <a:p>
            <a:pPr marL="0" indent="0">
              <a:buFont typeface="Arial" panose="020B0604020202020204" pitchFamily="34" charset="0"/>
              <a:buNone/>
            </a:pPr>
            <a:endParaRPr lang="en-GB" dirty="0"/>
          </a:p>
        </p:txBody>
      </p:sp>
      <p:sp>
        <p:nvSpPr>
          <p:cNvPr id="5" name="Content Placeholder 2"/>
          <p:cNvSpPr txBox="1">
            <a:spLocks/>
          </p:cNvSpPr>
          <p:nvPr/>
        </p:nvSpPr>
        <p:spPr>
          <a:xfrm>
            <a:off x="838200" y="360415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DOM: </a:t>
            </a:r>
            <a:r>
              <a:rPr lang="en-US" i="1" dirty="0" err="1" smtClean="0"/>
              <a:t>ba</a:t>
            </a:r>
            <a:r>
              <a:rPr lang="en-US" i="1" dirty="0" smtClean="0"/>
              <a:t>/</a:t>
            </a:r>
            <a:r>
              <a:rPr lang="en-US" i="1" dirty="0" err="1" smtClean="0"/>
              <a:t>bei</a:t>
            </a:r>
            <a:r>
              <a:rPr lang="en-US" dirty="0" smtClean="0"/>
              <a:t> display DOM (nominal/verbal) whereas others do not: </a:t>
            </a:r>
            <a:endParaRPr lang="en-GB" dirty="0"/>
          </a:p>
        </p:txBody>
      </p:sp>
      <p:sp>
        <p:nvSpPr>
          <p:cNvPr id="6" name="Content Placeholder 2"/>
          <p:cNvSpPr txBox="1">
            <a:spLocks/>
          </p:cNvSpPr>
          <p:nvPr/>
        </p:nvSpPr>
        <p:spPr>
          <a:xfrm>
            <a:off x="965200" y="4057650"/>
            <a:ext cx="11226800" cy="28003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400" dirty="0" smtClean="0"/>
              <a:t>6a)	wo  </a:t>
            </a:r>
            <a:r>
              <a:rPr lang="en-US" sz="1400" dirty="0" err="1" smtClean="0"/>
              <a:t>xiang</a:t>
            </a:r>
            <a:r>
              <a:rPr lang="en-US" sz="1400" dirty="0" smtClean="0"/>
              <a:t>	gen	</a:t>
            </a:r>
            <a:r>
              <a:rPr lang="en-US" sz="1400" dirty="0" err="1" smtClean="0"/>
              <a:t>ni</a:t>
            </a:r>
            <a:r>
              <a:rPr lang="en-US" sz="1400" dirty="0" smtClean="0"/>
              <a:t>	</a:t>
            </a:r>
            <a:r>
              <a:rPr lang="en-US" sz="1400" dirty="0" err="1" smtClean="0"/>
              <a:t>zou</a:t>
            </a:r>
            <a:r>
              <a:rPr lang="en-US" sz="1400" dirty="0" smtClean="0"/>
              <a:t>	</a:t>
            </a:r>
            <a:r>
              <a:rPr lang="en-US" sz="1400" dirty="0"/>
              <a:t>	</a:t>
            </a:r>
            <a:endParaRPr lang="en-US" sz="1400" dirty="0" smtClean="0"/>
          </a:p>
          <a:p>
            <a:pPr marL="0" indent="0">
              <a:buFont typeface="Arial" panose="020B0604020202020204" pitchFamily="34" charset="0"/>
              <a:buNone/>
            </a:pPr>
            <a:r>
              <a:rPr lang="en-US" sz="1400" dirty="0"/>
              <a:t>	</a:t>
            </a:r>
            <a:r>
              <a:rPr lang="en-US" sz="1400" dirty="0" smtClean="0"/>
              <a:t>I     want	with	you	go	</a:t>
            </a:r>
            <a:r>
              <a:rPr lang="en-US" sz="1400" dirty="0"/>
              <a:t>	</a:t>
            </a:r>
            <a:endParaRPr lang="en-US" sz="1400" dirty="0" smtClean="0"/>
          </a:p>
          <a:p>
            <a:pPr marL="0" indent="0">
              <a:buNone/>
            </a:pPr>
            <a:r>
              <a:rPr lang="en-US" sz="1400" dirty="0" smtClean="0"/>
              <a:t>	‘I want to go with you’ </a:t>
            </a:r>
          </a:p>
          <a:p>
            <a:pPr marL="0" indent="0">
              <a:buNone/>
            </a:pPr>
            <a:r>
              <a:rPr lang="en-US" sz="1400" dirty="0" smtClean="0"/>
              <a:t>6b)	</a:t>
            </a:r>
            <a:r>
              <a:rPr lang="en-US" sz="1400" dirty="0" err="1" smtClean="0"/>
              <a:t>ni</a:t>
            </a:r>
            <a:r>
              <a:rPr lang="en-US" sz="1400" dirty="0" smtClean="0"/>
              <a:t> </a:t>
            </a:r>
            <a:r>
              <a:rPr lang="en-US" sz="1400" dirty="0"/>
              <a:t>	dui	ta	</a:t>
            </a:r>
            <a:r>
              <a:rPr lang="en-US" sz="1400" dirty="0" err="1"/>
              <a:t>shuo</a:t>
            </a:r>
            <a:r>
              <a:rPr lang="en-US" sz="1400" dirty="0"/>
              <a:t>	</a:t>
            </a:r>
            <a:endParaRPr lang="en-US" sz="1400" dirty="0" smtClean="0"/>
          </a:p>
          <a:p>
            <a:pPr marL="0" indent="0">
              <a:buNone/>
            </a:pPr>
            <a:r>
              <a:rPr lang="en-US" sz="1400" dirty="0" smtClean="0"/>
              <a:t>	you</a:t>
            </a:r>
            <a:r>
              <a:rPr lang="en-US" sz="1400" dirty="0"/>
              <a:t>	towards	</a:t>
            </a:r>
            <a:r>
              <a:rPr lang="en-US" sz="1400" dirty="0" smtClean="0"/>
              <a:t>him	say</a:t>
            </a:r>
            <a:r>
              <a:rPr lang="en-US" sz="1400" dirty="0"/>
              <a:t>	</a:t>
            </a:r>
            <a:endParaRPr lang="en-US" sz="1400" dirty="0" smtClean="0"/>
          </a:p>
          <a:p>
            <a:pPr marL="0" indent="0">
              <a:buNone/>
            </a:pPr>
            <a:r>
              <a:rPr lang="en-US" sz="1400" dirty="0"/>
              <a:t>	</a:t>
            </a:r>
            <a:r>
              <a:rPr lang="en-US" sz="1400" dirty="0" smtClean="0"/>
              <a:t>‘</a:t>
            </a:r>
            <a:r>
              <a:rPr lang="en-US" sz="1400" dirty="0"/>
              <a:t>you say to </a:t>
            </a:r>
            <a:r>
              <a:rPr lang="en-US" sz="1400" dirty="0" smtClean="0"/>
              <a:t>him’</a:t>
            </a:r>
            <a:endParaRPr lang="en-US" sz="1400" dirty="0"/>
          </a:p>
          <a:p>
            <a:pPr marL="0" indent="0">
              <a:buNone/>
            </a:pPr>
            <a:r>
              <a:rPr lang="en-US" sz="1400" dirty="0" smtClean="0"/>
              <a:t>6c)	ta</a:t>
            </a:r>
            <a:r>
              <a:rPr lang="en-US" sz="1400" dirty="0"/>
              <a:t>	</a:t>
            </a:r>
            <a:r>
              <a:rPr lang="en-US" sz="1400" dirty="0" err="1"/>
              <a:t>zai</a:t>
            </a:r>
            <a:r>
              <a:rPr lang="en-US" sz="1400" dirty="0"/>
              <a:t>	</a:t>
            </a:r>
            <a:r>
              <a:rPr lang="en-US" sz="1400" dirty="0" err="1"/>
              <a:t>jia</a:t>
            </a:r>
            <a:r>
              <a:rPr lang="en-US" sz="1400" dirty="0"/>
              <a:t>-li	 </a:t>
            </a:r>
            <a:r>
              <a:rPr lang="en-US" sz="1400" dirty="0" err="1" smtClean="0"/>
              <a:t>si</a:t>
            </a:r>
            <a:endParaRPr lang="en-US" sz="1400" dirty="0"/>
          </a:p>
          <a:p>
            <a:pPr marL="0" indent="0">
              <a:buNone/>
            </a:pPr>
            <a:r>
              <a:rPr lang="en-US" sz="1400" dirty="0"/>
              <a:t>	he	AT	home</a:t>
            </a:r>
            <a:r>
              <a:rPr lang="en-US" altLang="zh-CN" sz="1400" dirty="0"/>
              <a:t>-LOC   </a:t>
            </a:r>
            <a:r>
              <a:rPr lang="en-US" altLang="zh-CN" sz="1400" dirty="0" smtClean="0"/>
              <a:t>die</a:t>
            </a:r>
          </a:p>
          <a:p>
            <a:pPr marL="0" indent="0">
              <a:buNone/>
            </a:pPr>
            <a:r>
              <a:rPr lang="en-US" sz="1400" dirty="0"/>
              <a:t>	</a:t>
            </a:r>
            <a:r>
              <a:rPr lang="en-US" sz="1400" dirty="0" smtClean="0"/>
              <a:t> </a:t>
            </a:r>
            <a:r>
              <a:rPr lang="en-US" sz="1400" dirty="0"/>
              <a:t>‘He died at home</a:t>
            </a:r>
            <a:r>
              <a:rPr lang="en-US" sz="1400" dirty="0" smtClean="0"/>
              <a:t>’ </a:t>
            </a:r>
            <a:endParaRPr lang="en-US" sz="1400" dirty="0"/>
          </a:p>
          <a:p>
            <a:pPr marL="0" indent="0">
              <a:buNone/>
            </a:pPr>
            <a:endParaRPr lang="en-US" altLang="zh-CN" sz="1400" dirty="0"/>
          </a:p>
          <a:p>
            <a:pPr marL="0" indent="0">
              <a:buFont typeface="Arial" panose="020B0604020202020204" pitchFamily="34" charset="0"/>
              <a:buNone/>
            </a:pPr>
            <a:endParaRPr lang="en-GB" sz="1400" dirty="0"/>
          </a:p>
        </p:txBody>
      </p:sp>
    </p:spTree>
    <p:extLst>
      <p:ext uri="{BB962C8B-B14F-4D97-AF65-F5344CB8AC3E}">
        <p14:creationId xmlns:p14="http://schemas.microsoft.com/office/powerpoint/2010/main" val="4136395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TotalTime>
  <Words>1238</Words>
  <Application>Microsoft Office PowerPoint</Application>
  <PresentationFormat>Widescreen</PresentationFormat>
  <Paragraphs>176</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等线</vt:lpstr>
      <vt:lpstr>等线 Light</vt:lpstr>
      <vt:lpstr>Arial</vt:lpstr>
      <vt:lpstr>Calibri</vt:lpstr>
      <vt:lpstr>Calibri Light</vt:lpstr>
      <vt:lpstr>Office Theme</vt:lpstr>
      <vt:lpstr>Chinese ba (把): New Voice Head and Voice Alternations</vt:lpstr>
      <vt:lpstr>Chinese ba (co-verb 共動詞/同動詞)</vt:lpstr>
      <vt:lpstr>Chinese CVs</vt:lpstr>
      <vt:lpstr>Differential Object Marking (DOM)</vt:lpstr>
      <vt:lpstr>Proposal/Objective</vt:lpstr>
      <vt:lpstr>Chinese ba/bei</vt:lpstr>
      <vt:lpstr>CVs (all but ba/bei)</vt:lpstr>
      <vt:lpstr>CVs (ba/bei)</vt:lpstr>
      <vt:lpstr>Ba/bei vs other CVs</vt:lpstr>
      <vt:lpstr>CVs (ba/bei)</vt:lpstr>
      <vt:lpstr>DOM in CVs</vt:lpstr>
      <vt:lpstr>Chinese LVs </vt:lpstr>
      <vt:lpstr>Chinese Voice (Passive/Active)</vt:lpstr>
      <vt:lpstr>Formation of Chinese ba </vt:lpstr>
      <vt:lpstr>Formation of Chinese ba (2)</vt:lpstr>
      <vt:lpstr>Voice alternation (A-(Re)merge)</vt:lpstr>
      <vt:lpstr>Concluding remarks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Chinese ba (把): New Voice Head and Voice Alternations</dc:title>
  <dc:creator>Keith Tse</dc:creator>
  <cp:lastModifiedBy>Keith Tse</cp:lastModifiedBy>
  <cp:revision>28</cp:revision>
  <dcterms:created xsi:type="dcterms:W3CDTF">2018-06-27T14:30:42Z</dcterms:created>
  <dcterms:modified xsi:type="dcterms:W3CDTF">2018-06-28T12:31:43Z</dcterms:modified>
</cp:coreProperties>
</file>