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3" d="100"/>
          <a:sy n="83" d="100"/>
        </p:scale>
        <p:origin x="46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A15E3-733C-48F8-BA8E-C66AB4FB1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27E58F-210B-4376-9CA9-171BA4630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HK"/>
              <a:t>Click to edit Master subtitle style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5A827-41F8-42A6-9784-87E66A543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C6AE-0E14-4063-B8DC-51F4F447A098}" type="datetimeFigureOut">
              <a:rPr lang="zh-HK" altLang="en-US" smtClean="0"/>
              <a:t>31/3/2018</a:t>
            </a:fld>
            <a:endParaRPr lang="zh-HK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EFEF2-4333-4F83-9CED-24877ACBF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5CA3A-868A-44FD-BB1D-0FB673598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D58-B886-4AD9-8E47-A1321D68AB5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7541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88E1B-C2A9-4B28-818E-5CE979F17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FA0D2C-6C5E-45E6-9EEC-92D1762BB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B66DD-A5FF-4708-A37F-3EA6389AA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C6AE-0E14-4063-B8DC-51F4F447A098}" type="datetimeFigureOut">
              <a:rPr lang="zh-HK" altLang="en-US" smtClean="0"/>
              <a:t>31/3/2018</a:t>
            </a:fld>
            <a:endParaRPr lang="zh-HK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28F9A-F052-4D75-8C38-005F4ED31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135B8-A74E-4C62-A42C-6EF10CC9A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D58-B886-4AD9-8E47-A1321D68AB5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3317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887419-3399-4E68-9957-3E205F7633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43E450-A9F5-4AF9-8AFD-FBA755D830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6375C-941C-4080-A6D5-8C08C3BF7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C6AE-0E14-4063-B8DC-51F4F447A098}" type="datetimeFigureOut">
              <a:rPr lang="zh-HK" altLang="en-US" smtClean="0"/>
              <a:t>31/3/2018</a:t>
            </a:fld>
            <a:endParaRPr lang="zh-HK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1647D-7A7B-4AF3-B10D-574EEC64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A716C-EE7D-4BDB-92FA-25F3A21CD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D58-B886-4AD9-8E47-A1321D68AB5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2091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CBA49-F70F-4F13-A9CB-8294CC8B0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9C65C-4A9F-4D0F-BCFF-6C0D9EEAB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DEC60-97CA-46B6-9C8A-A6F69CCA3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C6AE-0E14-4063-B8DC-51F4F447A098}" type="datetimeFigureOut">
              <a:rPr lang="zh-HK" altLang="en-US" smtClean="0"/>
              <a:t>31/3/2018</a:t>
            </a:fld>
            <a:endParaRPr lang="zh-HK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4AF1E-05EE-45CE-B89F-A967145D3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A7C6F-AB09-4A1E-88AF-4EF760B1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D58-B886-4AD9-8E47-A1321D68AB5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4630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7FB79-EE37-47D2-AF49-A0D70BD2D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36997-E82E-4106-895C-4D512FEA2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BF76F-D930-4550-8B0A-AB091C6B0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C6AE-0E14-4063-B8DC-51F4F447A098}" type="datetimeFigureOut">
              <a:rPr lang="zh-HK" altLang="en-US" smtClean="0"/>
              <a:t>31/3/2018</a:t>
            </a:fld>
            <a:endParaRPr lang="zh-HK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FFA05-0DAE-49EC-B5EE-57225CF26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E6AD7-B1A4-4093-B62A-9AFEE39BD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D58-B886-4AD9-8E47-A1321D68AB5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06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E3910-C1D4-4761-905C-876F53BE6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E69EC-B6F9-417D-8DBA-5A59C2ECB7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9960D4-45ED-4670-AD2A-5F2E678B23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F252D3-3155-473F-9B1D-4EAF791BA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C6AE-0E14-4063-B8DC-51F4F447A098}" type="datetimeFigureOut">
              <a:rPr lang="zh-HK" altLang="en-US" smtClean="0"/>
              <a:t>31/3/2018</a:t>
            </a:fld>
            <a:endParaRPr lang="zh-HK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EA465E-E6BF-4894-AFA4-2C4ACF89E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3B327A-F367-4B5D-A829-3939E64DB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D58-B886-4AD9-8E47-A1321D68AB5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3454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5A9B6-5DE4-4D3B-9B45-ADB102CA2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81566-5DDE-4CDD-870D-2F663B6A9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8FAF3-A167-485D-9446-52C7FF33F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30D03D-3DA5-4753-AA49-135BD36723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A5C3CC-A305-42D1-8658-AC8C74B9FC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D910DF-C887-45F5-845C-7A62AD1EC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C6AE-0E14-4063-B8DC-51F4F447A098}" type="datetimeFigureOut">
              <a:rPr lang="zh-HK" altLang="en-US" smtClean="0"/>
              <a:t>31/3/2018</a:t>
            </a:fld>
            <a:endParaRPr lang="zh-HK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316C64-EB35-4A47-B71D-A2F4C1EB9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D7366C-57BD-4D0D-AE3F-7E0CA411A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D58-B886-4AD9-8E47-A1321D68AB5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1488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C36B0-65CA-4DAF-8CA2-B91E6087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5F886E-7CF9-4E91-AFCA-76C5A0A51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C6AE-0E14-4063-B8DC-51F4F447A098}" type="datetimeFigureOut">
              <a:rPr lang="zh-HK" altLang="en-US" smtClean="0"/>
              <a:t>31/3/2018</a:t>
            </a:fld>
            <a:endParaRPr lang="zh-HK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D029F9-E899-492A-AC2E-1EFCC2DF2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B48778-6AE4-41AD-B64F-4163E8D73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D58-B886-4AD9-8E47-A1321D68AB5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2752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C972A6-5AFA-4C3D-AE24-A1D74B213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C6AE-0E14-4063-B8DC-51F4F447A098}" type="datetimeFigureOut">
              <a:rPr lang="zh-HK" altLang="en-US" smtClean="0"/>
              <a:t>31/3/2018</a:t>
            </a:fld>
            <a:endParaRPr lang="zh-HK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857D25-E13B-41D0-B78E-A9B7F6F16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4677D-BFE0-4D8E-8008-B7E9AC1AC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D58-B886-4AD9-8E47-A1321D68AB5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1274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4A5D9-5CB3-46CC-B44F-F41121E9D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F2F57-DD6A-447F-B844-F6B4F6986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957DB-12CE-4382-8686-B92713939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F7AE5-9FA8-4FFF-9A74-D4B3369E9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C6AE-0E14-4063-B8DC-51F4F447A098}" type="datetimeFigureOut">
              <a:rPr lang="zh-HK" altLang="en-US" smtClean="0"/>
              <a:t>31/3/2018</a:t>
            </a:fld>
            <a:endParaRPr lang="zh-HK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96EDE5-A14C-44A8-8AF8-BFD4FFA01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2421C-DC77-47D2-ACFB-6C44C15C4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D58-B886-4AD9-8E47-A1321D68AB5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8789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1FE47-2843-4D56-BFA8-0267620AC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3CFD69-6227-4207-92A0-19529F9224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A7BBFE-DE0C-41CA-9060-835F928AA3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53653-D0DC-4187-A9EE-6E77C4803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C6AE-0E14-4063-B8DC-51F4F447A098}" type="datetimeFigureOut">
              <a:rPr lang="zh-HK" altLang="en-US" smtClean="0"/>
              <a:t>31/3/2018</a:t>
            </a:fld>
            <a:endParaRPr lang="zh-HK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92BB9-B885-4FE9-BB94-3340BB48F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8C1170-47DA-45BA-A03A-CECD182DD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5D58-B886-4AD9-8E47-A1321D68AB5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8970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8B8D3A-DBAC-4D4E-9F14-AF4EAC041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C75D3-A00D-4654-A6FE-F2D8EF20D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/>
              <a:t>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A6A42-9D83-4359-B842-743916D609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0C6AE-0E14-4063-B8DC-51F4F447A098}" type="datetimeFigureOut">
              <a:rPr lang="zh-HK" altLang="en-US" smtClean="0"/>
              <a:t>31/3/2018</a:t>
            </a:fld>
            <a:endParaRPr lang="zh-HK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58636-7F33-4BCF-B03E-EEA764F0E3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1DF47-29A8-4608-9A48-A505F3C3E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05D58-B886-4AD9-8E47-A1321D68AB5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86150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8C39E-10EA-4678-9586-5F300E1EAB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HK" dirty="0"/>
              <a:t>Western Romance DOM (</a:t>
            </a:r>
            <a:r>
              <a:rPr lang="en-GB" altLang="zh-HK" i="1" dirty="0"/>
              <a:t>ad</a:t>
            </a:r>
            <a:r>
              <a:rPr lang="en-GB" altLang="zh-HK" dirty="0"/>
              <a:t>): analogical generalisation and feature simplification</a:t>
            </a:r>
            <a:endParaRPr lang="zh-HK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4DDA74-2795-429A-B466-3721A607D9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altLang="zh-HK" dirty="0"/>
              <a:t>Ohio State University Congress o Hispanic and Lusophone Linguistics </a:t>
            </a:r>
          </a:p>
          <a:p>
            <a:r>
              <a:rPr lang="en-GB" altLang="zh-HK" dirty="0"/>
              <a:t>31</a:t>
            </a:r>
            <a:r>
              <a:rPr lang="en-GB" altLang="zh-HK" baseline="30000" dirty="0"/>
              <a:t>st</a:t>
            </a:r>
            <a:r>
              <a:rPr lang="en-GB" altLang="zh-HK" dirty="0"/>
              <a:t> March 2018</a:t>
            </a:r>
          </a:p>
          <a:p>
            <a:r>
              <a:rPr lang="en-GB" altLang="zh-HK" dirty="0"/>
              <a:t>Keith Tse (University of York)</a:t>
            </a:r>
          </a:p>
          <a:p>
            <a:r>
              <a:rPr lang="en-GB" altLang="zh-HK" dirty="0"/>
              <a:t>(Funding Grant (National Scholarship Programme (now Postgraduate Students Fund) most gratefully acknowledged)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841162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B97DC-969D-4CB5-8FC1-BB153B865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HK" dirty="0"/>
              <a:t>Latin/proto-Romance DOM</a:t>
            </a:r>
            <a:endParaRPr lang="zh-HK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3FF4C-E2D4-4E49-A33A-469E01B1D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zh-HK" i="1" dirty="0" err="1"/>
              <a:t>Verba</a:t>
            </a:r>
            <a:r>
              <a:rPr lang="en-GB" altLang="zh-HK" i="1" dirty="0"/>
              <a:t> </a:t>
            </a:r>
            <a:r>
              <a:rPr lang="en-GB" altLang="zh-HK" i="1" dirty="0" err="1"/>
              <a:t>videndi</a:t>
            </a:r>
            <a:r>
              <a:rPr lang="en-GB" altLang="zh-HK" i="1" dirty="0"/>
              <a:t> </a:t>
            </a:r>
            <a:r>
              <a:rPr lang="en-GB" altLang="zh-HK" dirty="0"/>
              <a:t>(</a:t>
            </a:r>
            <a:r>
              <a:rPr lang="en-GB" altLang="zh-HK" i="1" dirty="0"/>
              <a:t>ad</a:t>
            </a:r>
            <a:r>
              <a:rPr lang="en-GB" altLang="zh-HK" dirty="0"/>
              <a:t>- ‘definite/specific’) (Plautus onwards)</a:t>
            </a:r>
            <a:endParaRPr lang="zh-HK" altLang="en-US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8C3893-2B64-491B-9203-B138A143E780}"/>
              </a:ext>
            </a:extLst>
          </p:cNvPr>
          <p:cNvSpPr/>
          <p:nvPr/>
        </p:nvSpPr>
        <p:spPr>
          <a:xfrm>
            <a:off x="838199" y="2480314"/>
            <a:ext cx="105155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8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Verba</a:t>
            </a:r>
            <a:r>
              <a:rPr lang="en-GB" altLang="zh-TW" sz="28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TW" sz="28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iuvandi</a:t>
            </a:r>
            <a:r>
              <a:rPr lang="en-GB" altLang="zh-TW" sz="28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/</a:t>
            </a:r>
            <a:r>
              <a:rPr lang="en-GB" altLang="zh-TW" sz="28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serviendi</a:t>
            </a:r>
            <a:r>
              <a:rPr lang="en-GB" altLang="zh-TW" sz="28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GB" altLang="zh-TW" sz="28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ad- </a:t>
            </a:r>
            <a:r>
              <a:rPr lang="en-GB" alt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‘beneficiary/recipient/experiencer’) (‘affected’)</a:t>
            </a:r>
            <a:endParaRPr lang="zh-TW" altLang="zh-HK" sz="2800" i="1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589FD0-3860-4ACF-86B2-F48D7FCC19B1}"/>
              </a:ext>
            </a:extLst>
          </p:cNvPr>
          <p:cNvSpPr/>
          <p:nvPr/>
        </p:nvSpPr>
        <p:spPr>
          <a:xfrm>
            <a:off x="838200" y="3429000"/>
            <a:ext cx="105155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HK" sz="2800" i="1" dirty="0" err="1">
                <a:ea typeface="PMingLiU" panose="02020500000000000000" pitchFamily="18" charset="-120"/>
                <a:cs typeface="Times New Roman" panose="02020603050405020304" pitchFamily="18" charset="0"/>
              </a:rPr>
              <a:t>Verba</a:t>
            </a:r>
            <a:r>
              <a:rPr lang="en-GB" altLang="zh-HK" sz="2800" i="1" dirty="0"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HK" sz="2800" i="1" dirty="0" err="1">
                <a:ea typeface="PMingLiU" panose="02020500000000000000" pitchFamily="18" charset="-120"/>
                <a:cs typeface="Times New Roman" panose="02020603050405020304" pitchFamily="18" charset="0"/>
              </a:rPr>
              <a:t>clamandi</a:t>
            </a:r>
            <a:r>
              <a:rPr lang="en-GB" altLang="zh-HK" sz="2800" i="1" dirty="0">
                <a:ea typeface="PMingLiU" panose="02020500000000000000" pitchFamily="18" charset="-120"/>
                <a:cs typeface="Times New Roman" panose="02020603050405020304" pitchFamily="18" charset="0"/>
              </a:rPr>
              <a:t>/</a:t>
            </a:r>
            <a:r>
              <a:rPr lang="en-GB" altLang="zh-HK" sz="2800" i="1" dirty="0" err="1">
                <a:ea typeface="PMingLiU" panose="02020500000000000000" pitchFamily="18" charset="-120"/>
                <a:cs typeface="Times New Roman" panose="02020603050405020304" pitchFamily="18" charset="0"/>
              </a:rPr>
              <a:t>rogandi</a:t>
            </a:r>
            <a:r>
              <a:rPr lang="en-GB" altLang="zh-HK" sz="2800" i="1" dirty="0"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GB" altLang="zh-HK" sz="2800" dirty="0">
                <a:ea typeface="PMingLiU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GB" altLang="zh-HK" sz="2800" i="1" dirty="0">
                <a:ea typeface="PMingLiU" panose="02020500000000000000" pitchFamily="18" charset="-120"/>
                <a:cs typeface="Times New Roman" panose="02020603050405020304" pitchFamily="18" charset="0"/>
              </a:rPr>
              <a:t>ad/ab</a:t>
            </a:r>
            <a:r>
              <a:rPr lang="en-GB" altLang="zh-HK" sz="2800" dirty="0">
                <a:ea typeface="PMingLiU" panose="02020500000000000000" pitchFamily="18" charset="-120"/>
                <a:cs typeface="Times New Roman" panose="02020603050405020304" pitchFamily="18" charset="0"/>
              </a:rPr>
              <a:t>- ‘human’) </a:t>
            </a:r>
            <a:endParaRPr lang="zh-TW" altLang="zh-HK" sz="2800" dirty="0">
              <a:effectLst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09D77A-C9D7-4A2D-B812-5C925F4555D9}"/>
              </a:ext>
            </a:extLst>
          </p:cNvPr>
          <p:cNvSpPr/>
          <p:nvPr/>
        </p:nvSpPr>
        <p:spPr>
          <a:xfrm>
            <a:off x="838198" y="4003020"/>
            <a:ext cx="1051559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Medieval Romance </a:t>
            </a:r>
            <a:r>
              <a:rPr lang="en-GB" altLang="zh-TW" sz="2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GB" altLang="zh-TW" sz="28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Sornicola</a:t>
            </a:r>
            <a:r>
              <a:rPr lang="en-GB" altLang="zh-TW" sz="2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(1997, 1998)):</a:t>
            </a:r>
          </a:p>
          <a:p>
            <a:pPr>
              <a:spcAft>
                <a:spcPts val="0"/>
              </a:spcAft>
            </a:pPr>
            <a:r>
              <a:rPr lang="en-GB" altLang="zh-TW" sz="28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ad</a:t>
            </a:r>
            <a:r>
              <a:rPr lang="en-GB" altLang="zh-TW" sz="2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 	(human/animate) (general tendency though not absolute)</a:t>
            </a:r>
          </a:p>
          <a:p>
            <a:pPr>
              <a:spcAft>
                <a:spcPts val="0"/>
              </a:spcAft>
            </a:pPr>
            <a:r>
              <a:rPr lang="en-GB" altLang="zh-TW" sz="2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      	(pronominal) (100% attestation with personal pronouns)</a:t>
            </a:r>
          </a:p>
          <a:p>
            <a:pPr>
              <a:spcAft>
                <a:spcPts val="0"/>
              </a:spcAft>
            </a:pPr>
            <a:r>
              <a:rPr lang="en-GB" altLang="zh-TW" sz="2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(specific/referential) (only definite objects are marked)</a:t>
            </a:r>
          </a:p>
          <a:p>
            <a:pPr>
              <a:spcAft>
                <a:spcPts val="0"/>
              </a:spcAft>
            </a:pPr>
            <a:r>
              <a:rPr lang="en-GB" altLang="zh-TW" sz="28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(singular/individual) (far outnumber plural/generic)</a:t>
            </a:r>
          </a:p>
        </p:txBody>
      </p:sp>
    </p:spTree>
    <p:extLst>
      <p:ext uri="{BB962C8B-B14F-4D97-AF65-F5344CB8AC3E}">
        <p14:creationId xmlns:p14="http://schemas.microsoft.com/office/powerpoint/2010/main" val="140517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E759A-9B99-4E8E-9EB0-8B7A000AB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HK" dirty="0"/>
              <a:t>Diachrony of Romance DOM</a:t>
            </a:r>
            <a:endParaRPr lang="zh-HK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74305-0FA3-42D7-BEA2-60E90AA86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6" y="148180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altLang="zh-HK" dirty="0"/>
              <a:t>Spanish </a:t>
            </a:r>
            <a:r>
              <a:rPr lang="en-GB" altLang="zh-HK" i="1" dirty="0"/>
              <a:t>a</a:t>
            </a:r>
            <a:r>
              <a:rPr lang="en-GB" altLang="zh-HK" dirty="0"/>
              <a:t> (human/animate, referential/definite/realis, ‘affected’) </a:t>
            </a:r>
          </a:p>
          <a:p>
            <a:pPr marL="0" indent="0">
              <a:buNone/>
            </a:pPr>
            <a:r>
              <a:rPr lang="en-GB" altLang="zh-HK" dirty="0"/>
              <a:t>Pronominal </a:t>
            </a:r>
            <a:endParaRPr lang="zh-HK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760EA8-61EC-46E8-B32B-4727B71D9694}"/>
              </a:ext>
            </a:extLst>
          </p:cNvPr>
          <p:cNvSpPr/>
          <p:nvPr/>
        </p:nvSpPr>
        <p:spPr>
          <a:xfrm>
            <a:off x="838199" y="2691541"/>
            <a:ext cx="1051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Spanish: 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 </a:t>
            </a:r>
            <a:r>
              <a:rPr lang="en-GB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[+animate] (primary); [+referential/definite]/[+affected] (secondary)</a:t>
            </a:r>
            <a:endParaRPr lang="zh-TW" altLang="zh-HK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38D7B5-2988-4802-B0CB-CB5DADDCC970}"/>
              </a:ext>
            </a:extLst>
          </p:cNvPr>
          <p:cNvSpPr/>
          <p:nvPr/>
        </p:nvSpPr>
        <p:spPr>
          <a:xfrm>
            <a:off x="838201" y="3057311"/>
            <a:ext cx="10515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Portuguese/</a:t>
            </a:r>
            <a:r>
              <a:rPr lang="en-GB" altLang="zh-TW" sz="2400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Cata</a:t>
            </a:r>
            <a:r>
              <a:rPr lang="es-ES" altLang="zh-TW" sz="2400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lán</a:t>
            </a:r>
            <a:r>
              <a:rPr lang="es-ES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/Gallo-Romance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: 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 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[+proper] or [+pronominal]</a:t>
            </a:r>
            <a:endParaRPr lang="zh-TW" altLang="zh-HK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B75AB0-3EF7-45C3-A850-AF1C697FCA81}"/>
              </a:ext>
            </a:extLst>
          </p:cNvPr>
          <p:cNvSpPr/>
          <p:nvPr/>
        </p:nvSpPr>
        <p:spPr>
          <a:xfrm>
            <a:off x="838192" y="3518976"/>
            <a:ext cx="105155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Italo: 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ad 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[+human] and [+referential/definite/singular]; {+pronominal]</a:t>
            </a:r>
            <a:endParaRPr lang="zh-TW" altLang="zh-HK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8F970C-9468-4807-974C-FEF4D9EAC7F6}"/>
              </a:ext>
            </a:extLst>
          </p:cNvPr>
          <p:cNvSpPr/>
          <p:nvPr/>
        </p:nvSpPr>
        <p:spPr>
          <a:xfrm>
            <a:off x="838183" y="4362941"/>
            <a:ext cx="105155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Western-Romance: 	[+pronominal] (always with 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ad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) </a:t>
            </a:r>
          </a:p>
          <a:p>
            <a:pPr>
              <a:spcAft>
                <a:spcPts val="0"/>
              </a:spcAft>
            </a:pPr>
            <a:r>
              <a:rPr lang="en-GB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GB" altLang="zh-TW" sz="2400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Sornicola</a:t>
            </a:r>
            <a:r>
              <a:rPr lang="en-GB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: prosodic strengthening) </a:t>
            </a:r>
          </a:p>
          <a:p>
            <a:pPr>
              <a:spcAft>
                <a:spcPts val="0"/>
              </a:spcAft>
            </a:pP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(morphological case for pronouns) </a:t>
            </a:r>
          </a:p>
          <a:p>
            <a:pPr>
              <a:spcAft>
                <a:spcPts val="0"/>
              </a:spcAft>
            </a:pPr>
            <a:r>
              <a:rPr lang="en-GB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(following Postal (1967), [</a:t>
            </a:r>
            <a:r>
              <a:rPr lang="en-GB" altLang="zh-TW" sz="2400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i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-phi] needs K(case))</a:t>
            </a:r>
          </a:p>
          <a:p>
            <a:pPr>
              <a:spcAft>
                <a:spcPts val="0"/>
              </a:spcAft>
            </a:pPr>
            <a:r>
              <a:rPr lang="en-GB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[+human/animate] (primary inherent factor) (Tippets (2011))</a:t>
            </a:r>
          </a:p>
          <a:p>
            <a:pPr>
              <a:spcAft>
                <a:spcPts val="0"/>
              </a:spcAft>
            </a:pP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			[+referential/definiteness] (secondary) </a:t>
            </a:r>
            <a:endParaRPr lang="zh-TW" altLang="zh-HK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87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ACA9B-9883-4E19-8E18-A86878AB0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HK" dirty="0"/>
              <a:t>Human/animacy</a:t>
            </a:r>
            <a:endParaRPr lang="zh-HK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C89BC-4E48-4AC6-83C7-77206B1AD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altLang="zh-HK" dirty="0"/>
              <a:t>In all Western Romance languages, human/animate objects are marked differently (</a:t>
            </a:r>
            <a:r>
              <a:rPr lang="en-GB" altLang="zh-HK" i="1" dirty="0"/>
              <a:t>ad</a:t>
            </a:r>
            <a:r>
              <a:rPr lang="en-GB" altLang="zh-HK" dirty="0"/>
              <a:t>), which shows that {+human/animate] is a primary factor in conditioning DOM</a:t>
            </a:r>
            <a:endParaRPr lang="zh-HK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3AF2F0-5A20-47AF-96F5-6AF77EB42644}"/>
              </a:ext>
            </a:extLst>
          </p:cNvPr>
          <p:cNvSpPr/>
          <p:nvPr/>
        </p:nvSpPr>
        <p:spPr>
          <a:xfrm>
            <a:off x="838198" y="2423444"/>
            <a:ext cx="105155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Of all such languages, Spanish seems to have extended personal 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 </a:t>
            </a:r>
            <a:r>
              <a:rPr lang="en-GB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the most, since it is also attested with objects that are only tangentially [human/animate] or metaphorically personified (</a:t>
            </a:r>
            <a:r>
              <a:rPr lang="en-GB" altLang="zh-TW" sz="24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Laca</a:t>
            </a:r>
            <a:r>
              <a:rPr lang="en-GB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(2006)): </a:t>
            </a:r>
          </a:p>
          <a:p>
            <a:pPr>
              <a:spcAft>
                <a:spcPts val="0"/>
              </a:spcAft>
            </a:pP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Oye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, y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en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todo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el a</a:t>
            </a:r>
            <a:r>
              <a:rPr lang="es-ES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ño</a:t>
            </a:r>
            <a:r>
              <a:rPr lang="es-ES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se va a procurar en todo el mundo tocar mucho a Beethoven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? </a:t>
            </a:r>
            <a:r>
              <a:rPr lang="en-GB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GB" altLang="zh-TW" sz="24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Laca</a:t>
            </a:r>
            <a:r>
              <a:rPr lang="en-GB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(2006:291)) </a:t>
            </a:r>
          </a:p>
          <a:p>
            <a:pPr>
              <a:spcAft>
                <a:spcPts val="0"/>
              </a:spcAft>
            </a:pP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Otra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vez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la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oscuridad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…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convierte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al mar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en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un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rumor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invisible 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GB" altLang="zh-TW" sz="2400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Laca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(2006:298))</a:t>
            </a:r>
          </a:p>
          <a:p>
            <a:pPr>
              <a:spcAft>
                <a:spcPts val="0"/>
              </a:spcAft>
            </a:pP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La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necesidad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de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argentinizar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a la Argentina</a:t>
            </a:r>
          </a:p>
          <a:p>
            <a:pPr>
              <a:spcAft>
                <a:spcPts val="0"/>
              </a:spcAft>
            </a:pP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El hombre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humaniza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al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mundo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GB" altLang="zh-TW" sz="24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Laca</a:t>
            </a:r>
            <a:r>
              <a:rPr lang="en-GB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(2006:298)), </a:t>
            </a:r>
            <a:r>
              <a:rPr lang="en-GB" altLang="zh-TW" sz="24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cf</a:t>
            </a:r>
            <a:r>
              <a:rPr lang="en-GB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dexado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a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Saragoca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El Cid </a:t>
            </a:r>
            <a:r>
              <a:rPr lang="en-GB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1088)</a:t>
            </a:r>
            <a:endParaRPr lang="zh-TW" altLang="zh-HK" sz="2400" i="1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5BF7D-2A90-4716-9AAA-69E865D3FFB4}"/>
              </a:ext>
            </a:extLst>
          </p:cNvPr>
          <p:cNvSpPr/>
          <p:nvPr/>
        </p:nvSpPr>
        <p:spPr>
          <a:xfrm>
            <a:off x="838195" y="5786779"/>
            <a:ext cx="10515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Spanish 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: [+animate]</a:t>
            </a:r>
            <a:endParaRPr lang="zh-TW" altLang="zh-HK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8CB1D1-48BC-4C77-A5B2-EC9113D63AD4}"/>
              </a:ext>
            </a:extLst>
          </p:cNvPr>
          <p:cNvSpPr/>
          <p:nvPr/>
        </p:nvSpPr>
        <p:spPr>
          <a:xfrm>
            <a:off x="838196" y="5325114"/>
            <a:ext cx="105155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*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ammazzaru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a u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cani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/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Luvici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distrudi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a la casa 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(Sicilian, </a:t>
            </a:r>
            <a:r>
              <a:rPr lang="en-GB" altLang="zh-TW" sz="2400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Iemmolo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(2011:5))</a:t>
            </a:r>
            <a:endParaRPr lang="zh-TW" altLang="zh-HK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78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B6E27-E278-46FF-B33C-475C1F3C0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HK" dirty="0"/>
              <a:t>Referential/definiteness/specific (singular/individual)</a:t>
            </a:r>
            <a:endParaRPr lang="zh-HK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8DAF4-3C89-405A-9FDD-1FF32BF2D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HK" sz="2400" dirty="0"/>
              <a:t>While in Spanish [+referential/definite] is sufficient for personal </a:t>
            </a:r>
            <a:r>
              <a:rPr lang="en-GB" altLang="zh-HK" sz="2400" i="1" dirty="0"/>
              <a:t>a</a:t>
            </a:r>
            <a:r>
              <a:rPr lang="en-GB" altLang="zh-HK" sz="2400" dirty="0"/>
              <a:t>, in Italian dialects it is necessary for DOM: </a:t>
            </a:r>
            <a:endParaRPr lang="zh-HK" alt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53F4D5-37BD-4235-9A3D-E2F90112D534}"/>
              </a:ext>
            </a:extLst>
          </p:cNvPr>
          <p:cNvSpPr/>
          <p:nvPr/>
        </p:nvSpPr>
        <p:spPr>
          <a:xfrm>
            <a:off x="838190" y="2296697"/>
            <a:ext cx="105155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Spanish: </a:t>
            </a:r>
          </a:p>
          <a:p>
            <a:pPr>
              <a:spcAft>
                <a:spcPts val="0"/>
              </a:spcAft>
            </a:pP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Estoy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buscando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a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una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secretaria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que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trabaj</a:t>
            </a:r>
            <a:r>
              <a:rPr lang="es-ES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ó mucho tiempo para Jorge… la conoces?</a:t>
            </a:r>
          </a:p>
          <a:p>
            <a:pPr>
              <a:spcAft>
                <a:spcPts val="0"/>
              </a:spcAft>
            </a:pPr>
            <a:r>
              <a:rPr lang="es-ES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Estoy buscando (a) una secretaria que haya trabajado antes para un político… conoces alguna? </a:t>
            </a:r>
            <a:r>
              <a:rPr lang="es-E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(Laca (2006:299))</a:t>
            </a:r>
            <a:endParaRPr lang="zh-TW" altLang="zh-HK" sz="2400" i="1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7C8D11-4FE9-43CE-B8D3-B3B43C386CC5}"/>
              </a:ext>
            </a:extLst>
          </p:cNvPr>
          <p:cNvSpPr/>
          <p:nvPr/>
        </p:nvSpPr>
        <p:spPr>
          <a:xfrm>
            <a:off x="838190" y="3867525"/>
            <a:ext cx="105155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Chiddru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chiama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a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mmia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/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canuscivu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a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Luvici</a:t>
            </a:r>
            <a:endParaRPr lang="en-GB" altLang="zh-TW" sz="2400" i="1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*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ammazzaru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a un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cristianu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a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Giurgenti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((Sicilian) (</a:t>
            </a:r>
            <a:r>
              <a:rPr lang="en-GB" altLang="zh-TW" sz="24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Iemmolo</a:t>
            </a:r>
            <a:r>
              <a:rPr lang="en-GB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(2011:5))</a:t>
            </a:r>
          </a:p>
          <a:p>
            <a:pPr>
              <a:spcAft>
                <a:spcPts val="0"/>
              </a:spcAft>
            </a:pP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Deu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connosciu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a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tui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/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Appu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vistu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a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Juanne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Appu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biu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(a) is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p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ippiusu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/ anti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pigau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*(a)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una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piciocca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(Sardinian) (Jones (1995))</a:t>
            </a:r>
            <a:endParaRPr lang="zh-TW" altLang="zh-HK" sz="2400" i="1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DDAA12-BEF1-475A-8042-AB264B845EF7}"/>
              </a:ext>
            </a:extLst>
          </p:cNvPr>
          <p:cNvSpPr/>
          <p:nvPr/>
        </p:nvSpPr>
        <p:spPr>
          <a:xfrm>
            <a:off x="838190" y="5293824"/>
            <a:ext cx="105155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While human/animacy is a primary determinant for DOM, in Spanish it is a sufficient condition whereas in Italo-Romance it is a necessary condition in tha</a:t>
            </a:r>
            <a:r>
              <a:rPr lang="en-GB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 the object has to be human/animate AND referential/definite, which correlates with singular/individual too. </a:t>
            </a:r>
            <a:endParaRPr lang="zh-TW" altLang="zh-HK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49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82A0-6319-4B42-B06B-6D1F92CDC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HK" dirty="0"/>
              <a:t>Pronominal/proper</a:t>
            </a:r>
            <a:endParaRPr lang="zh-HK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E7A9B-5B16-48ED-9C53-44F4C65CC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4248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altLang="zh-HK" dirty="0"/>
              <a:t>While all Romance dialects use </a:t>
            </a:r>
            <a:r>
              <a:rPr lang="en-GB" altLang="zh-HK" i="1" dirty="0"/>
              <a:t>ad </a:t>
            </a:r>
            <a:r>
              <a:rPr lang="en-GB" altLang="zh-HK" dirty="0"/>
              <a:t>to mark pronouns and most proper nouns (names/titles), in Portuguese/</a:t>
            </a:r>
            <a:r>
              <a:rPr lang="en-GB" altLang="zh-HK" dirty="0" err="1"/>
              <a:t>Catal</a:t>
            </a:r>
            <a:r>
              <a:rPr lang="es-ES" altLang="zh-HK" dirty="0" err="1"/>
              <a:t>án</a:t>
            </a:r>
            <a:r>
              <a:rPr lang="es-ES" altLang="zh-HK" dirty="0"/>
              <a:t> </a:t>
            </a:r>
            <a:r>
              <a:rPr lang="en-GB" altLang="zh-HK" dirty="0"/>
              <a:t>these are the </a:t>
            </a:r>
            <a:r>
              <a:rPr lang="en-GB" altLang="zh-HK" u="sng" dirty="0"/>
              <a:t>only</a:t>
            </a:r>
            <a:r>
              <a:rPr lang="en-GB" altLang="zh-HK" dirty="0"/>
              <a:t> contexts for DOM (Meier/Della Costanza/</a:t>
            </a:r>
            <a:r>
              <a:rPr lang="en-GB" altLang="zh-HK" dirty="0" err="1"/>
              <a:t>Escandel</a:t>
            </a:r>
            <a:r>
              <a:rPr lang="en-GB" altLang="zh-HK" dirty="0"/>
              <a:t>):</a:t>
            </a:r>
          </a:p>
          <a:p>
            <a:pPr marL="0" indent="0">
              <a:buNone/>
            </a:pPr>
            <a:r>
              <a:rPr lang="en-GB" altLang="zh-HK" dirty="0"/>
              <a:t> </a:t>
            </a:r>
            <a:endParaRPr lang="zh-HK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CAC4A9-1309-40A8-A7BA-8C6F18CE8730}"/>
              </a:ext>
            </a:extLst>
          </p:cNvPr>
          <p:cNvSpPr/>
          <p:nvPr/>
        </p:nvSpPr>
        <p:spPr>
          <a:xfrm>
            <a:off x="838201" y="2924813"/>
            <a:ext cx="105155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Temer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a Deus /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amar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a Cristo 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(Portuguese) (</a:t>
            </a:r>
            <a:r>
              <a:rPr lang="en-GB" altLang="zh-TW" sz="2400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Teyssier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(2001:71-72) </a:t>
            </a:r>
          </a:p>
          <a:p>
            <a:pPr>
              <a:spcAft>
                <a:spcPts val="0"/>
              </a:spcAft>
            </a:pP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Jo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t’ajudo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(*a)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tu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i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tu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m’ajudaras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(*a) mi </a:t>
            </a:r>
          </a:p>
          <a:p>
            <a:pPr>
              <a:spcAft>
                <a:spcPts val="0"/>
              </a:spcAft>
            </a:pP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Ens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miravem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l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’un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*(a)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l’alter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Hi he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saludat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(a)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tothom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/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els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ha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aprovat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(a) tots </a:t>
            </a:r>
            <a:r>
              <a:rPr lang="en-GB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(Catalan) (</a:t>
            </a:r>
            <a:r>
              <a:rPr lang="en-GB" altLang="zh-TW" sz="24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Escandell</a:t>
            </a:r>
            <a:r>
              <a:rPr lang="en-GB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(2007:3))</a:t>
            </a:r>
            <a:endParaRPr lang="en-GB" altLang="zh-TW" sz="2400" i="1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EC4B48-C2BC-494F-A58C-186886688881}"/>
              </a:ext>
            </a:extLst>
          </p:cNvPr>
          <p:cNvSpPr/>
          <p:nvPr/>
        </p:nvSpPr>
        <p:spPr>
          <a:xfrm>
            <a:off x="838202" y="5593661"/>
            <a:ext cx="105155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Even the pronominal factor is diminishing in Brazilian Portuguese where it is possible to use personal pronouns without 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 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(Cunha): </a:t>
            </a:r>
          </a:p>
          <a:p>
            <a:pPr>
              <a:spcAft>
                <a:spcPts val="0"/>
              </a:spcAft>
            </a:pP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Vejo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(a)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ele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/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adoro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(a)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eles</a:t>
            </a:r>
            <a:endParaRPr lang="zh-TW" altLang="zh-HK" sz="2400" i="1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57F8CB-C701-452E-9C87-124BA19D3ADF}"/>
              </a:ext>
            </a:extLst>
          </p:cNvPr>
          <p:cNvSpPr/>
          <p:nvPr/>
        </p:nvSpPr>
        <p:spPr>
          <a:xfrm>
            <a:off x="838195" y="4494473"/>
            <a:ext cx="105155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Oun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abet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troubat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a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Titou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? /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aperat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a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boste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pay /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qu’abe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m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tuat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a </a:t>
            </a:r>
            <a:r>
              <a:rPr lang="en-GB" altLang="zh-TW" sz="2400" i="1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Labri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E a you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tabe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/ 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… que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t’y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decharey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a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tu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/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nou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-p a pas </a:t>
            </a:r>
            <a:r>
              <a:rPr lang="en-GB" altLang="zh-TW" sz="2400" i="1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estounat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a Bous? 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en-GB" altLang="zh-TW" sz="2400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Bearnais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) (Joly)</a:t>
            </a:r>
            <a:endParaRPr lang="zh-TW" altLang="zh-HK" sz="2400" i="1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85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A7271-C9C5-4024-B0E5-B0961844A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HK" dirty="0"/>
              <a:t>Western Romance DOM parameters (formal)</a:t>
            </a:r>
            <a:endParaRPr lang="zh-HK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2B86A-E08E-49AB-85F0-12C8B3E7A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010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altLang="zh-HK" dirty="0"/>
              <a:t>Structural/inherent Case (Chomsky (1981))</a:t>
            </a:r>
            <a:endParaRPr lang="zh-HK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566420-C511-411C-AF72-E4C444A33CC1}"/>
              </a:ext>
            </a:extLst>
          </p:cNvPr>
          <p:cNvSpPr/>
          <p:nvPr/>
        </p:nvSpPr>
        <p:spPr>
          <a:xfrm>
            <a:off x="838200" y="1690688"/>
            <a:ext cx="1051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There is a traditional and important distinction to make between structural Case, which is the default Case-marking for arguments, and inherent Case, which is semantically conditioned (otherwise known as ‘semantic Case’ (Anderson (1998), Blake (2001)). </a:t>
            </a:r>
            <a:endParaRPr lang="zh-TW" altLang="zh-HK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0D9A47-7554-49B4-9CD8-65BB6A1B3B73}"/>
              </a:ext>
            </a:extLst>
          </p:cNvPr>
          <p:cNvSpPr/>
          <p:nvPr/>
        </p:nvSpPr>
        <p:spPr>
          <a:xfrm>
            <a:off x="838200" y="3079509"/>
            <a:ext cx="1051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In the case (!) of Western Romance DOM, it is possible to distinguish objects with the following inherent characteristics: {+human/animate], [+pronominal], [+referential/definite/specific], {+singular/individual], {+affected]</a:t>
            </a:r>
            <a:endParaRPr lang="zh-TW" altLang="zh-HK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ADA1AA-AE96-4D6B-B774-EA29F04AFBF8}"/>
              </a:ext>
            </a:extLst>
          </p:cNvPr>
          <p:cNvSpPr/>
          <p:nvPr/>
        </p:nvSpPr>
        <p:spPr>
          <a:xfrm>
            <a:off x="838200" y="4185327"/>
            <a:ext cx="1051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The parametric microvariations of Western Romance DOM (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ad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), therefore, might be formalised thus: </a:t>
            </a:r>
            <a:endParaRPr lang="zh-TW" altLang="zh-HK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A022C2-BD96-4AAF-B843-016CAC217DCA}"/>
              </a:ext>
            </a:extLst>
          </p:cNvPr>
          <p:cNvSpPr/>
          <p:nvPr/>
        </p:nvSpPr>
        <p:spPr>
          <a:xfrm>
            <a:off x="838199" y="4878401"/>
            <a:ext cx="10515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Spanish: [</a:t>
            </a:r>
            <a:r>
              <a:rPr lang="en-GB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+animate] (</a:t>
            </a:r>
            <a:r>
              <a:rPr lang="en-GB" altLang="zh-TW" sz="2400" i="1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</a:t>
            </a:r>
            <a:r>
              <a:rPr lang="en-GB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(K(accusative/dative))</a:t>
            </a:r>
            <a:endParaRPr lang="zh-TW" altLang="zh-HK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D13340-4599-4384-93E4-4456E4FDC8C0}"/>
              </a:ext>
            </a:extLst>
          </p:cNvPr>
          <p:cNvSpPr/>
          <p:nvPr/>
        </p:nvSpPr>
        <p:spPr>
          <a:xfrm>
            <a:off x="838197" y="5278985"/>
            <a:ext cx="105155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Italian (standard and dialects): [+human] AND [+definite/singular] (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ad 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(K(accusative/dative))</a:t>
            </a:r>
            <a:endParaRPr lang="zh-TW" altLang="zh-HK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970F36-2C6E-4C5A-A511-60675AAAEBE4}"/>
              </a:ext>
            </a:extLst>
          </p:cNvPr>
          <p:cNvSpPr/>
          <p:nvPr/>
        </p:nvSpPr>
        <p:spPr>
          <a:xfrm>
            <a:off x="838192" y="6033140"/>
            <a:ext cx="105155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Portuguese/</a:t>
            </a:r>
            <a:r>
              <a:rPr lang="en-GB" altLang="zh-TW" sz="2400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Catal</a:t>
            </a:r>
            <a:r>
              <a:rPr lang="es-ES" altLang="zh-TW" sz="2400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án</a:t>
            </a:r>
            <a:r>
              <a:rPr lang="es-ES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/</a:t>
            </a:r>
            <a:r>
              <a:rPr lang="es-ES" altLang="zh-TW" sz="2400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Bearnais</a:t>
            </a:r>
            <a:r>
              <a:rPr lang="es-ES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: [+</a:t>
            </a:r>
            <a:r>
              <a:rPr lang="es-ES" altLang="zh-TW" sz="2400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pronoun</a:t>
            </a:r>
            <a:r>
              <a:rPr lang="es-E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], [</a:t>
            </a:r>
            <a:r>
              <a:rPr lang="es-ES" altLang="zh-TW" sz="2400" dirty="0" err="1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proper</a:t>
            </a:r>
            <a:r>
              <a:rPr lang="es-ES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]</a:t>
            </a:r>
            <a:endParaRPr lang="zh-TW" altLang="zh-HK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97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42092-FAE6-430A-A968-B1B4D2D3B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HK" dirty="0"/>
              <a:t>Diachrony of Western Romance DOM</a:t>
            </a:r>
            <a:endParaRPr lang="zh-HK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E11BF-C454-4D35-A7BA-2BF12C9FE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altLang="zh-HK" dirty="0"/>
              <a:t>From proto-Romance/Latin, Medieval Romance has constructed a system where [human], [pronominal], [affected] and [definite] are the key factors for DOM (</a:t>
            </a:r>
            <a:r>
              <a:rPr lang="en-GB" altLang="zh-HK" i="1" dirty="0"/>
              <a:t>ad</a:t>
            </a:r>
            <a:r>
              <a:rPr lang="en-GB" altLang="zh-HK" dirty="0"/>
              <a:t>). </a:t>
            </a:r>
            <a:endParaRPr lang="zh-HK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E88ADE-7F2A-450C-9927-FAF6B020407B}"/>
              </a:ext>
            </a:extLst>
          </p:cNvPr>
          <p:cNvSpPr/>
          <p:nvPr/>
        </p:nvSpPr>
        <p:spPr>
          <a:xfrm>
            <a:off x="838200" y="2511161"/>
            <a:ext cx="1051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Spanish has generalised DOM (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) the most, namely to all human and animate objects, even tangential ones, and [definite/referential] remains a secondary factor</a:t>
            </a:r>
            <a:endParaRPr lang="zh-TW" altLang="zh-HK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FA8745-EBD7-43E6-ACB9-B740C38E620E}"/>
              </a:ext>
            </a:extLst>
          </p:cNvPr>
          <p:cNvSpPr/>
          <p:nvPr/>
        </p:nvSpPr>
        <p:spPr>
          <a:xfrm>
            <a:off x="838200" y="3291358"/>
            <a:ext cx="1051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Italo-Romance has kept [definite] as a necessary prerequisite for DOM, since only [human] AND [definite/singular] ones can be marked by 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ad. </a:t>
            </a:r>
            <a:endParaRPr lang="zh-TW" altLang="zh-HK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B6AB72-8F0F-4B49-BD2A-3E52BFB3AFDA}"/>
              </a:ext>
            </a:extLst>
          </p:cNvPr>
          <p:cNvSpPr/>
          <p:nvPr/>
        </p:nvSpPr>
        <p:spPr>
          <a:xfrm>
            <a:off x="838199" y="4122355"/>
            <a:ext cx="105155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Portuguese/Catalan/Gallo-Romance have only preserved DOM for personal pronouns and proper nouns i.e. [pronominal] and [proper]</a:t>
            </a:r>
            <a:endParaRPr lang="zh-TW" altLang="zh-HK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D7B7D4-5EBD-4A76-982C-B33973F0F58E}"/>
              </a:ext>
            </a:extLst>
          </p:cNvPr>
          <p:cNvSpPr/>
          <p:nvPr/>
        </p:nvSpPr>
        <p:spPr>
          <a:xfrm>
            <a:off x="838197" y="4902552"/>
            <a:ext cx="105155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In terms of formal features, the largest extent of analogical generalisation in Spanish may be seen as ‘simplification’ (following Roberts (2007)), since only [animate] is kept as a determinant for DOM (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) and all the other factors are either eliminated (e.g. [singular]) or backgrounded (e.g. [definite/referential])</a:t>
            </a:r>
            <a:endParaRPr lang="zh-TW" altLang="zh-HK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81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30EEF-8E87-4ACC-83CA-C3D47D7BE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HK" dirty="0"/>
              <a:t>Conclusion</a:t>
            </a:r>
            <a:endParaRPr lang="zh-HK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2FB3B-A318-403C-99C0-C6A86663D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zh-HK" dirty="0"/>
              <a:t>Western DOM (</a:t>
            </a:r>
            <a:r>
              <a:rPr lang="en-GB" altLang="zh-HK" i="1" dirty="0"/>
              <a:t>ad</a:t>
            </a:r>
            <a:r>
              <a:rPr lang="en-GB" altLang="zh-HK" dirty="0"/>
              <a:t>) has a huge geographical and historical distribution, and its Latin/proto-Romance origins have been investigated (Tse/</a:t>
            </a:r>
            <a:r>
              <a:rPr lang="en-GB" altLang="zh-HK" dirty="0" err="1"/>
              <a:t>Sornicola</a:t>
            </a:r>
            <a:r>
              <a:rPr lang="en-GB" altLang="zh-HK" dirty="0"/>
              <a:t>) where </a:t>
            </a:r>
            <a:r>
              <a:rPr lang="en-GB" altLang="zh-HK" i="1" dirty="0"/>
              <a:t>ad </a:t>
            </a:r>
            <a:r>
              <a:rPr lang="en-GB" altLang="zh-HK" dirty="0"/>
              <a:t>is used to mark direct objects of certain types (</a:t>
            </a:r>
            <a:r>
              <a:rPr lang="en-GB" altLang="zh-HK" i="1" dirty="0" err="1"/>
              <a:t>verba</a:t>
            </a:r>
            <a:r>
              <a:rPr lang="en-GB" altLang="zh-HK" i="1" dirty="0"/>
              <a:t> </a:t>
            </a:r>
            <a:r>
              <a:rPr lang="en-GB" altLang="zh-HK" i="1" dirty="0" err="1"/>
              <a:t>videndi</a:t>
            </a:r>
            <a:r>
              <a:rPr lang="en-GB" altLang="zh-HK" i="1" dirty="0"/>
              <a:t>/</a:t>
            </a:r>
            <a:r>
              <a:rPr lang="en-GB" altLang="zh-HK" i="1" dirty="0" err="1"/>
              <a:t>iuvandi</a:t>
            </a:r>
            <a:r>
              <a:rPr lang="en-GB" altLang="zh-HK" i="1" dirty="0"/>
              <a:t> et </a:t>
            </a:r>
            <a:r>
              <a:rPr lang="en-GB" altLang="zh-HK" i="1" dirty="0" err="1"/>
              <a:t>serviendi</a:t>
            </a:r>
            <a:r>
              <a:rPr lang="en-GB" altLang="zh-HK" i="1" dirty="0"/>
              <a:t>/</a:t>
            </a:r>
            <a:r>
              <a:rPr lang="en-GB" altLang="zh-HK" i="1" dirty="0" err="1"/>
              <a:t>clamandi</a:t>
            </a:r>
            <a:r>
              <a:rPr lang="en-GB" altLang="zh-HK" i="1" dirty="0"/>
              <a:t>/</a:t>
            </a:r>
            <a:r>
              <a:rPr lang="en-GB" altLang="zh-HK" i="1" dirty="0" err="1"/>
              <a:t>petendi</a:t>
            </a:r>
            <a:r>
              <a:rPr lang="en-GB" altLang="zh-HK" i="1" dirty="0"/>
              <a:t> et </a:t>
            </a:r>
            <a:r>
              <a:rPr lang="en-GB" altLang="zh-HK" i="1" dirty="0" err="1"/>
              <a:t>rogandi</a:t>
            </a:r>
            <a:r>
              <a:rPr lang="en-GB" altLang="zh-HK" dirty="0"/>
              <a:t>). </a:t>
            </a:r>
            <a:endParaRPr lang="zh-HK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6AE3E6-7CEB-456C-A6C9-44351C89A272}"/>
              </a:ext>
            </a:extLst>
          </p:cNvPr>
          <p:cNvSpPr/>
          <p:nvPr/>
        </p:nvSpPr>
        <p:spPr>
          <a:xfrm>
            <a:off x="838200" y="3487846"/>
            <a:ext cx="1051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Medieval Romance shows striking parallels in [human], [pronominal], [definite] and [affected] as the main factors for DOM (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ad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). </a:t>
            </a:r>
            <a:endParaRPr lang="zh-TW" altLang="zh-HK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7D9D70-3FAA-407B-9603-F274C9E9391D}"/>
              </a:ext>
            </a:extLst>
          </p:cNvPr>
          <p:cNvSpPr/>
          <p:nvPr/>
        </p:nvSpPr>
        <p:spPr>
          <a:xfrm>
            <a:off x="838200" y="4318843"/>
            <a:ext cx="1051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While most dialects seem to have retained these distinctions, Spanish has generalised DOM (</a:t>
            </a:r>
            <a:r>
              <a:rPr lang="en-GB" altLang="zh-TW" sz="2400" i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) the most to encompass all animate objects, which may be regarded as ‘featural simplification’ ([animate]). </a:t>
            </a:r>
            <a:endParaRPr lang="zh-TW" altLang="zh-HK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10A42A-B35E-4BE1-AC11-F5F11DB725B4}"/>
              </a:ext>
            </a:extLst>
          </p:cNvPr>
          <p:cNvSpPr/>
          <p:nvPr/>
        </p:nvSpPr>
        <p:spPr>
          <a:xfrm>
            <a:off x="838200" y="5463754"/>
            <a:ext cx="1051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References to be consulted from me (keith.tse</a:t>
            </a:r>
            <a:r>
              <a:rPr lang="en-GB" altLang="zh-TW" sz="24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@balliol-oxford.com)</a:t>
            </a:r>
            <a:endParaRPr lang="zh-TW" altLang="zh-HK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16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18FBE-96AB-401F-85BB-425FB173E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HK" dirty="0"/>
              <a:t>Differential Object Marking (DOM)</a:t>
            </a:r>
            <a:endParaRPr lang="zh-HK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016F2-31FA-4592-9C1F-33F03072D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18015"/>
            <a:ext cx="10515600" cy="8498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altLang="zh-HK" dirty="0"/>
              <a:t>DOM (proto-Romance/Latin): Medieval comparative DOM (</a:t>
            </a:r>
            <a:r>
              <a:rPr lang="en-GB" altLang="zh-HK" dirty="0" err="1"/>
              <a:t>Sornicola</a:t>
            </a:r>
            <a:r>
              <a:rPr lang="en-GB" altLang="zh-HK" dirty="0"/>
              <a:t>), Latin </a:t>
            </a:r>
            <a:r>
              <a:rPr lang="en-GB" altLang="zh-HK" i="1" dirty="0"/>
              <a:t>ad </a:t>
            </a:r>
            <a:r>
              <a:rPr lang="en-GB" altLang="zh-HK" dirty="0"/>
              <a:t>(dative and accusative case-marker) (Tse)</a:t>
            </a:r>
            <a:endParaRPr lang="zh-HK" alt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0A5BBD0-32EC-4A46-AF92-B91F02D7128D}"/>
              </a:ext>
            </a:extLst>
          </p:cNvPr>
          <p:cNvSpPr txBox="1">
            <a:spLocks/>
          </p:cNvSpPr>
          <p:nvPr/>
        </p:nvSpPr>
        <p:spPr>
          <a:xfrm>
            <a:off x="838200" y="2718331"/>
            <a:ext cx="10515600" cy="84984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zh-HK" dirty="0"/>
              <a:t>Spanish (</a:t>
            </a:r>
            <a:r>
              <a:rPr lang="en-GB" altLang="zh-HK" i="1" dirty="0" err="1"/>
              <a:t>objeto</a:t>
            </a:r>
            <a:r>
              <a:rPr lang="en-GB" altLang="zh-HK" i="1" dirty="0"/>
              <a:t> </a:t>
            </a:r>
            <a:r>
              <a:rPr lang="en-GB" altLang="zh-HK" i="1" dirty="0" err="1"/>
              <a:t>preposicional</a:t>
            </a:r>
            <a:r>
              <a:rPr lang="en-GB" altLang="zh-HK" i="1" dirty="0"/>
              <a:t>/personal a</a:t>
            </a:r>
            <a:r>
              <a:rPr lang="en-GB" altLang="zh-HK" dirty="0"/>
              <a:t>): human objects need to be marked by </a:t>
            </a:r>
            <a:r>
              <a:rPr lang="en-GB" altLang="zh-HK" i="1" dirty="0"/>
              <a:t>a</a:t>
            </a:r>
            <a:endParaRPr lang="zh-HK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A7A2E3B-E72C-4091-8C10-8EDC21149443}"/>
              </a:ext>
            </a:extLst>
          </p:cNvPr>
          <p:cNvSpPr txBox="1">
            <a:spLocks/>
          </p:cNvSpPr>
          <p:nvPr/>
        </p:nvSpPr>
        <p:spPr>
          <a:xfrm>
            <a:off x="838200" y="3568173"/>
            <a:ext cx="10515600" cy="84984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zh-HK" dirty="0"/>
              <a:t>DOM is pan-Romance (</a:t>
            </a:r>
            <a:r>
              <a:rPr lang="en-GB" altLang="zh-HK" dirty="0" err="1"/>
              <a:t>Rolhfs</a:t>
            </a:r>
            <a:r>
              <a:rPr lang="en-GB" altLang="zh-HK" dirty="0"/>
              <a:t> (1971)): Spanish, Portuguese, </a:t>
            </a:r>
            <a:r>
              <a:rPr lang="en-GB" altLang="zh-HK" dirty="0" err="1"/>
              <a:t>Catal</a:t>
            </a:r>
            <a:r>
              <a:rPr lang="es-ES" altLang="zh-HK" dirty="0" err="1"/>
              <a:t>án</a:t>
            </a:r>
            <a:r>
              <a:rPr lang="es-ES" altLang="zh-HK" dirty="0"/>
              <a:t>, </a:t>
            </a:r>
            <a:r>
              <a:rPr lang="en-GB" altLang="zh-HK" dirty="0"/>
              <a:t>Italian (standard and dialects), French (Gallo-Romance), Romanian (</a:t>
            </a:r>
            <a:r>
              <a:rPr lang="en-GB" altLang="zh-HK" i="1" dirty="0" err="1"/>
              <a:t>pe</a:t>
            </a:r>
            <a:r>
              <a:rPr lang="en-GB" altLang="zh-HK" dirty="0"/>
              <a:t>)</a:t>
            </a:r>
            <a:endParaRPr lang="zh-HK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4B3D80E-0968-4B1E-A845-F6B0E4834524}"/>
              </a:ext>
            </a:extLst>
          </p:cNvPr>
          <p:cNvSpPr txBox="1">
            <a:spLocks/>
          </p:cNvSpPr>
          <p:nvPr/>
        </p:nvSpPr>
        <p:spPr>
          <a:xfrm>
            <a:off x="838200" y="1868489"/>
            <a:ext cx="10515600" cy="84984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zh-HK" dirty="0"/>
              <a:t>Differential Object Marking (DOM) (</a:t>
            </a:r>
            <a:r>
              <a:rPr lang="en-GB" altLang="zh-HK" dirty="0" err="1"/>
              <a:t>Bossong</a:t>
            </a:r>
            <a:r>
              <a:rPr lang="en-GB" altLang="zh-HK" dirty="0"/>
              <a:t> (1988, 1989, 1991)): different types of objects marked differently </a:t>
            </a:r>
            <a:endParaRPr lang="zh-HK" alt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21FBB36-3994-41F7-9083-E854ED50212E}"/>
              </a:ext>
            </a:extLst>
          </p:cNvPr>
          <p:cNvSpPr txBox="1">
            <a:spLocks/>
          </p:cNvSpPr>
          <p:nvPr/>
        </p:nvSpPr>
        <p:spPr>
          <a:xfrm>
            <a:off x="838200" y="5267857"/>
            <a:ext cx="10515600" cy="84984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zh-HK" dirty="0"/>
              <a:t>Diachrony of Western Romance DOM (</a:t>
            </a:r>
            <a:r>
              <a:rPr lang="en-GB" altLang="zh-HK" i="1" dirty="0"/>
              <a:t>ad</a:t>
            </a:r>
            <a:r>
              <a:rPr lang="en-GB" altLang="zh-HK" dirty="0"/>
              <a:t>): how DOM evolves in Romance, microparametric variations of DOM, DOM mechanisms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66967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C7FEC-1ACE-4CF8-B664-9973E00E7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HK" dirty="0"/>
              <a:t>Spanish personal </a:t>
            </a:r>
            <a:r>
              <a:rPr lang="en-GB" altLang="zh-HK" i="1" dirty="0"/>
              <a:t>a</a:t>
            </a:r>
            <a:endParaRPr lang="zh-HK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21FF8-C48F-4D98-8358-27984A7EE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63575"/>
          </a:xfrm>
        </p:spPr>
        <p:txBody>
          <a:bodyPr/>
          <a:lstStyle/>
          <a:p>
            <a:pPr marL="0" indent="0">
              <a:buNone/>
            </a:pPr>
            <a:r>
              <a:rPr lang="en-GB" altLang="zh-HK" dirty="0"/>
              <a:t>Personal/animate objects (+ </a:t>
            </a:r>
            <a:r>
              <a:rPr lang="en-GB" altLang="zh-HK" i="1" dirty="0"/>
              <a:t>a</a:t>
            </a:r>
            <a:r>
              <a:rPr lang="en-GB" altLang="zh-HK" dirty="0"/>
              <a:t>): </a:t>
            </a:r>
            <a:endParaRPr lang="zh-HK" alt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CA8DF46-DF25-43F1-81E1-9D43D21FB10D}"/>
              </a:ext>
            </a:extLst>
          </p:cNvPr>
          <p:cNvSpPr txBox="1">
            <a:spLocks/>
          </p:cNvSpPr>
          <p:nvPr/>
        </p:nvSpPr>
        <p:spPr>
          <a:xfrm>
            <a:off x="838200" y="2489200"/>
            <a:ext cx="10515600" cy="8498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zh-HK" i="1" dirty="0"/>
              <a:t>Mi </a:t>
            </a:r>
            <a:r>
              <a:rPr lang="en-GB" altLang="zh-HK" i="1" dirty="0" err="1"/>
              <a:t>hermano</a:t>
            </a:r>
            <a:r>
              <a:rPr lang="en-GB" altLang="zh-HK" i="1" dirty="0"/>
              <a:t> </a:t>
            </a:r>
            <a:r>
              <a:rPr lang="en-GB" altLang="zh-HK" i="1" dirty="0" err="1"/>
              <a:t>ve</a:t>
            </a:r>
            <a:r>
              <a:rPr lang="en-GB" altLang="zh-HK" i="1" dirty="0"/>
              <a:t> a </a:t>
            </a:r>
            <a:r>
              <a:rPr lang="en-GB" altLang="zh-HK" i="1" dirty="0" err="1"/>
              <a:t>su</a:t>
            </a:r>
            <a:r>
              <a:rPr lang="en-GB" altLang="zh-HK" i="1" dirty="0"/>
              <a:t> </a:t>
            </a:r>
            <a:r>
              <a:rPr lang="en-GB" altLang="zh-HK" i="1" dirty="0" err="1"/>
              <a:t>mujer</a:t>
            </a:r>
            <a:r>
              <a:rPr lang="en-GB" altLang="zh-HK" i="1" dirty="0"/>
              <a:t> </a:t>
            </a:r>
            <a:r>
              <a:rPr lang="en-GB" altLang="zh-HK" dirty="0"/>
              <a:t>vs </a:t>
            </a:r>
            <a:r>
              <a:rPr lang="en-GB" altLang="zh-HK" i="1" dirty="0"/>
              <a:t>mi </a:t>
            </a:r>
            <a:r>
              <a:rPr lang="en-GB" altLang="zh-HK" i="1" dirty="0" err="1"/>
              <a:t>hermano</a:t>
            </a:r>
            <a:r>
              <a:rPr lang="en-GB" altLang="zh-HK" i="1" dirty="0"/>
              <a:t> </a:t>
            </a:r>
            <a:r>
              <a:rPr lang="en-GB" altLang="zh-HK" i="1" dirty="0" err="1"/>
              <a:t>ve</a:t>
            </a:r>
            <a:r>
              <a:rPr lang="en-GB" altLang="zh-HK" i="1" dirty="0"/>
              <a:t> </a:t>
            </a:r>
            <a:r>
              <a:rPr lang="en-GB" altLang="zh-HK" i="1" dirty="0" err="1"/>
              <a:t>su</a:t>
            </a:r>
            <a:r>
              <a:rPr lang="en-GB" altLang="zh-HK" i="1" dirty="0"/>
              <a:t> </a:t>
            </a:r>
            <a:r>
              <a:rPr lang="en-GB" altLang="zh-HK" i="1" dirty="0" err="1"/>
              <a:t>coche</a:t>
            </a:r>
            <a:endParaRPr lang="en-GB" altLang="zh-HK" i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HK" dirty="0"/>
              <a:t>‘My brother sees his wife’      ‘my brother sees his car’ 	(Pottier (1968))</a:t>
            </a:r>
            <a:r>
              <a:rPr lang="en-GB" altLang="zh-HK" i="1" dirty="0"/>
              <a:t> </a:t>
            </a:r>
            <a:endParaRPr lang="zh-HK" altLang="en-US" i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753AB7E-3D11-405C-91E1-ED9B4DA6AF2A}"/>
              </a:ext>
            </a:extLst>
          </p:cNvPr>
          <p:cNvSpPr txBox="1">
            <a:spLocks/>
          </p:cNvSpPr>
          <p:nvPr/>
        </p:nvSpPr>
        <p:spPr>
          <a:xfrm>
            <a:off x="838200" y="3429000"/>
            <a:ext cx="10515600" cy="161713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zh-HK" i="1" dirty="0"/>
              <a:t>El director </a:t>
            </a:r>
            <a:r>
              <a:rPr lang="en-GB" altLang="zh-HK" i="1" dirty="0" err="1"/>
              <a:t>busca</a:t>
            </a:r>
            <a:r>
              <a:rPr lang="en-GB" altLang="zh-HK" i="1" dirty="0"/>
              <a:t> a un </a:t>
            </a:r>
            <a:r>
              <a:rPr lang="en-GB" altLang="zh-HK" i="1" dirty="0" err="1"/>
              <a:t>empleado</a:t>
            </a:r>
            <a:r>
              <a:rPr lang="en-GB" altLang="zh-HK" i="1" dirty="0"/>
              <a:t> que </a:t>
            </a:r>
            <a:r>
              <a:rPr lang="en-GB" altLang="zh-HK" i="1" dirty="0" err="1"/>
              <a:t>sabe</a:t>
            </a:r>
            <a:r>
              <a:rPr lang="en-GB" altLang="zh-HK" i="1" dirty="0"/>
              <a:t> </a:t>
            </a:r>
            <a:r>
              <a:rPr lang="en-GB" altLang="zh-HK" i="1" dirty="0" err="1"/>
              <a:t>usar</a:t>
            </a:r>
            <a:r>
              <a:rPr lang="en-GB" altLang="zh-HK" i="1" dirty="0"/>
              <a:t> la </a:t>
            </a:r>
            <a:r>
              <a:rPr lang="en-GB" altLang="zh-HK" i="1" dirty="0" err="1"/>
              <a:t>computadora</a:t>
            </a:r>
            <a:r>
              <a:rPr lang="en-GB" altLang="zh-HK" i="1" dirty="0"/>
              <a:t>  </a:t>
            </a:r>
            <a:r>
              <a:rPr lang="en-GB" altLang="zh-HK" dirty="0"/>
              <a:t>(realis/known)</a:t>
            </a:r>
            <a:endParaRPr lang="en-GB" altLang="zh-HK" i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HK" i="1" dirty="0"/>
              <a:t>El director </a:t>
            </a:r>
            <a:r>
              <a:rPr lang="en-GB" altLang="zh-HK" i="1" dirty="0" err="1"/>
              <a:t>busca</a:t>
            </a:r>
            <a:r>
              <a:rPr lang="en-GB" altLang="zh-HK" i="1" dirty="0"/>
              <a:t> un </a:t>
            </a:r>
            <a:r>
              <a:rPr lang="en-GB" altLang="zh-HK" i="1" dirty="0" err="1"/>
              <a:t>empleado</a:t>
            </a:r>
            <a:r>
              <a:rPr lang="en-GB" altLang="zh-HK" i="1" dirty="0"/>
              <a:t> que </a:t>
            </a:r>
            <a:r>
              <a:rPr lang="en-GB" altLang="zh-HK" i="1" dirty="0" err="1"/>
              <a:t>sepa</a:t>
            </a:r>
            <a:r>
              <a:rPr lang="en-GB" altLang="zh-HK" i="1" dirty="0"/>
              <a:t> </a:t>
            </a:r>
            <a:r>
              <a:rPr lang="en-GB" altLang="zh-HK" i="1" dirty="0" err="1"/>
              <a:t>usar</a:t>
            </a:r>
            <a:r>
              <a:rPr lang="en-GB" altLang="zh-HK" i="1" dirty="0"/>
              <a:t> la </a:t>
            </a:r>
            <a:r>
              <a:rPr lang="en-GB" altLang="zh-HK" i="1" dirty="0" err="1"/>
              <a:t>computadora</a:t>
            </a:r>
            <a:r>
              <a:rPr lang="en-GB" altLang="zh-HK" i="1" dirty="0"/>
              <a:t> </a:t>
            </a:r>
            <a:r>
              <a:rPr lang="en-GB" altLang="zh-HK" dirty="0"/>
              <a:t>(</a:t>
            </a:r>
            <a:r>
              <a:rPr lang="en-GB" altLang="zh-HK" dirty="0" err="1"/>
              <a:t>irrealis</a:t>
            </a:r>
            <a:r>
              <a:rPr lang="en-GB" altLang="zh-HK" dirty="0"/>
              <a:t>/hypothetical)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HK" dirty="0"/>
              <a:t>Zamboni (1994))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HK" dirty="0"/>
              <a:t>[Referentiality/realis]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HK" altLang="en-US" i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0A9B20E-1D02-4859-9375-393DCF906B97}"/>
              </a:ext>
            </a:extLst>
          </p:cNvPr>
          <p:cNvSpPr txBox="1">
            <a:spLocks/>
          </p:cNvSpPr>
          <p:nvPr/>
        </p:nvSpPr>
        <p:spPr>
          <a:xfrm>
            <a:off x="838200" y="5046134"/>
            <a:ext cx="10515600" cy="8498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zh-HK" i="1" dirty="0" err="1"/>
              <a:t>Conocieron</a:t>
            </a:r>
            <a:r>
              <a:rPr lang="en-GB" altLang="zh-HK" i="1" dirty="0"/>
              <a:t> (a) un </a:t>
            </a:r>
            <a:r>
              <a:rPr lang="en-GB" altLang="zh-HK" i="1" dirty="0" err="1"/>
              <a:t>linguista</a:t>
            </a:r>
            <a:r>
              <a:rPr lang="en-GB" altLang="zh-HK" i="1" dirty="0"/>
              <a:t> </a:t>
            </a:r>
            <a:r>
              <a:rPr lang="en-GB" altLang="zh-HK" dirty="0"/>
              <a:t>vs </a:t>
            </a:r>
            <a:r>
              <a:rPr lang="en-GB" altLang="zh-HK" i="1" dirty="0" err="1"/>
              <a:t>odiaba</a:t>
            </a:r>
            <a:r>
              <a:rPr lang="en-GB" altLang="zh-HK" i="1" dirty="0"/>
              <a:t> *(a) un </a:t>
            </a:r>
            <a:r>
              <a:rPr lang="en-GB" altLang="zh-HK" i="1" dirty="0" err="1"/>
              <a:t>hermano</a:t>
            </a:r>
            <a:r>
              <a:rPr lang="en-GB" altLang="zh-HK" i="1" dirty="0"/>
              <a:t>   </a:t>
            </a:r>
            <a:r>
              <a:rPr lang="en-GB" altLang="zh-HK" dirty="0"/>
              <a:t>(</a:t>
            </a:r>
            <a:r>
              <a:rPr lang="en-GB" altLang="zh-HK" dirty="0" err="1"/>
              <a:t>Torrego</a:t>
            </a:r>
            <a:r>
              <a:rPr lang="en-GB" altLang="zh-HK" dirty="0"/>
              <a:t> (1998))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HK" dirty="0"/>
              <a:t>‘Affectedness’ condition</a:t>
            </a:r>
            <a:endParaRPr lang="zh-HK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BAF2EB-2AF0-4F04-9C69-42BD58FDC7C2}"/>
              </a:ext>
            </a:extLst>
          </p:cNvPr>
          <p:cNvSpPr/>
          <p:nvPr/>
        </p:nvSpPr>
        <p:spPr>
          <a:xfrm>
            <a:off x="838200" y="5895976"/>
            <a:ext cx="1051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TW" sz="2400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Cf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TW" sz="2400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Kliffer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(1995), </a:t>
            </a:r>
            <a:r>
              <a:rPr lang="en-GB" altLang="zh-TW" sz="2400" dirty="0" err="1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Laca</a:t>
            </a:r>
            <a:r>
              <a:rPr lang="en-GB" altLang="zh-TW" sz="24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(2006)</a:t>
            </a:r>
            <a:endParaRPr lang="zh-TW" altLang="zh-HK" sz="24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15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668FE-526A-4D42-B866-1D28438F2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HK" dirty="0"/>
              <a:t>Verbal/nominal parameters of DOM</a:t>
            </a:r>
            <a:endParaRPr lang="zh-HK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26E1C-34AA-4073-8E8F-791A46D70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zh-HK" dirty="0"/>
              <a:t>Verbal parameter</a:t>
            </a:r>
          </a:p>
          <a:p>
            <a:pPr marL="0" indent="0">
              <a:buNone/>
            </a:pPr>
            <a:r>
              <a:rPr lang="en-GB" altLang="zh-HK" dirty="0"/>
              <a:t>+								-</a:t>
            </a:r>
          </a:p>
          <a:p>
            <a:pPr marL="0" indent="0">
              <a:buNone/>
            </a:pPr>
            <a:r>
              <a:rPr lang="en-GB" altLang="zh-HK" i="1" dirty="0" err="1"/>
              <a:t>Matar</a:t>
            </a:r>
            <a:r>
              <a:rPr lang="en-GB" altLang="zh-HK" i="1" dirty="0"/>
              <a:t>		</a:t>
            </a:r>
            <a:r>
              <a:rPr lang="en-GB" altLang="zh-HK" i="1" dirty="0" err="1"/>
              <a:t>ver</a:t>
            </a:r>
            <a:r>
              <a:rPr lang="en-GB" altLang="zh-HK" i="1" dirty="0"/>
              <a:t>		considerer		</a:t>
            </a:r>
            <a:r>
              <a:rPr lang="en-GB" altLang="zh-HK" i="1" dirty="0" err="1"/>
              <a:t>tener</a:t>
            </a:r>
            <a:r>
              <a:rPr lang="en-GB" altLang="zh-HK" i="1" dirty="0"/>
              <a:t>	  </a:t>
            </a:r>
            <a:r>
              <a:rPr lang="en-GB" altLang="zh-HK" dirty="0"/>
              <a:t>(Pottier (1968))</a:t>
            </a:r>
            <a:endParaRPr lang="zh-HK" altLang="en-US" i="1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4017AEA-503C-410C-862B-965624FA0172}"/>
              </a:ext>
            </a:extLst>
          </p:cNvPr>
          <p:cNvCxnSpPr/>
          <p:nvPr/>
        </p:nvCxnSpPr>
        <p:spPr>
          <a:xfrm>
            <a:off x="1143000" y="2568388"/>
            <a:ext cx="68848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3ADDD2D-FB39-44EA-A3D8-F7D911F9C157}"/>
              </a:ext>
            </a:extLst>
          </p:cNvPr>
          <p:cNvSpPr txBox="1">
            <a:spLocks/>
          </p:cNvSpPr>
          <p:nvPr/>
        </p:nvSpPr>
        <p:spPr>
          <a:xfrm>
            <a:off x="838200" y="3576372"/>
            <a:ext cx="10515600" cy="2916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zh-HK" dirty="0"/>
              <a:t>Nominal parameter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HK" dirty="0"/>
              <a:t>+										-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HK" sz="2400" dirty="0"/>
              <a:t>pronoun	proper (titles, names)	human	animate	abstract	common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HK" sz="2400" dirty="0"/>
              <a:t>+										-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HK" sz="2400" dirty="0"/>
              <a:t>Definite	referential	individual	singular	generic		plural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HK" sz="2400" dirty="0"/>
              <a:t>(</a:t>
            </a:r>
            <a:r>
              <a:rPr lang="en-GB" altLang="zh-HK" sz="2400" dirty="0" err="1"/>
              <a:t>Nocentini</a:t>
            </a:r>
            <a:r>
              <a:rPr lang="en-GB" altLang="zh-HK" sz="2400" dirty="0"/>
              <a:t> (1994))</a:t>
            </a:r>
            <a:endParaRPr lang="zh-HK" altLang="en-US" sz="240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5349686-BDD0-4ECC-84AC-1054E9C16F1F}"/>
              </a:ext>
            </a:extLst>
          </p:cNvPr>
          <p:cNvCxnSpPr/>
          <p:nvPr/>
        </p:nvCxnSpPr>
        <p:spPr>
          <a:xfrm>
            <a:off x="1143000" y="4323478"/>
            <a:ext cx="87799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76D05E8-E3D7-425D-A25F-BC080501BAF7}"/>
              </a:ext>
            </a:extLst>
          </p:cNvPr>
          <p:cNvCxnSpPr/>
          <p:nvPr/>
        </p:nvCxnSpPr>
        <p:spPr>
          <a:xfrm>
            <a:off x="1143000" y="5266267"/>
            <a:ext cx="87968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02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5AEAD-A273-4434-9F86-0663449D4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HK" dirty="0"/>
              <a:t>Proto-Romance/Latin origins of DOM</a:t>
            </a:r>
            <a:endParaRPr lang="zh-HK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D4938-1C4E-46FE-BF0F-79AE36483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zh-HK" dirty="0"/>
              <a:t>(Tse/</a:t>
            </a:r>
            <a:r>
              <a:rPr lang="en-GB" altLang="zh-HK" dirty="0" err="1"/>
              <a:t>Sornicola</a:t>
            </a:r>
            <a:r>
              <a:rPr lang="en-GB" altLang="zh-HK" dirty="0"/>
              <a:t>): Medieval Romance &gt; Proto-Romance &gt; Latin</a:t>
            </a:r>
          </a:p>
          <a:p>
            <a:pPr marL="0" indent="0">
              <a:buNone/>
            </a:pPr>
            <a:endParaRPr lang="zh-HK" alt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9647DAD-378E-4381-82CB-4EF14988864B}"/>
              </a:ext>
            </a:extLst>
          </p:cNvPr>
          <p:cNvSpPr txBox="1">
            <a:spLocks/>
          </p:cNvSpPr>
          <p:nvPr/>
        </p:nvSpPr>
        <p:spPr>
          <a:xfrm>
            <a:off x="838200" y="2369610"/>
            <a:ext cx="10515600" cy="849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zh-HK" dirty="0"/>
              <a:t>Latin </a:t>
            </a:r>
            <a:r>
              <a:rPr lang="en-GB" altLang="zh-HK" i="1" dirty="0"/>
              <a:t>ad </a:t>
            </a:r>
            <a:r>
              <a:rPr lang="en-GB" altLang="zh-HK" dirty="0"/>
              <a:t>(dative/accusative case-marker of indirect/direct objects)</a:t>
            </a:r>
            <a:endParaRPr lang="zh-HK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3B87E5D-58DF-4717-9310-5A7EFCC8A1EA}"/>
              </a:ext>
            </a:extLst>
          </p:cNvPr>
          <p:cNvSpPr txBox="1">
            <a:spLocks/>
          </p:cNvSpPr>
          <p:nvPr/>
        </p:nvSpPr>
        <p:spPr>
          <a:xfrm>
            <a:off x="838200" y="2794531"/>
            <a:ext cx="10515600" cy="3252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zh-HK" dirty="0"/>
              <a:t>Latin </a:t>
            </a:r>
            <a:r>
              <a:rPr lang="en-GB" altLang="zh-HK" i="1" dirty="0"/>
              <a:t>ad </a:t>
            </a:r>
            <a:r>
              <a:rPr lang="en-GB" altLang="zh-HK" dirty="0"/>
              <a:t>(accusative case-marker/direct object of two-place predicates):</a:t>
            </a:r>
            <a:r>
              <a:rPr lang="zh-HK" altLang="en-US" dirty="0"/>
              <a:t> </a:t>
            </a:r>
            <a:endParaRPr lang="en-GB" altLang="zh-HK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HK" i="1" dirty="0" err="1"/>
              <a:t>Verba</a:t>
            </a:r>
            <a:r>
              <a:rPr lang="en-GB" altLang="zh-HK" i="1" dirty="0"/>
              <a:t> </a:t>
            </a:r>
            <a:r>
              <a:rPr lang="en-GB" altLang="zh-HK" i="1" dirty="0" err="1"/>
              <a:t>videndi</a:t>
            </a:r>
            <a:r>
              <a:rPr lang="en-GB" altLang="zh-HK" i="1" dirty="0"/>
              <a:t> </a:t>
            </a:r>
            <a:r>
              <a:rPr lang="en-GB" altLang="zh-HK" dirty="0"/>
              <a:t>(Plautus &gt; Medieval Latin/Romance)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HK" dirty="0"/>
              <a:t>Christian/Medieval Latin:		</a:t>
            </a:r>
            <a:r>
              <a:rPr lang="en-GB" altLang="zh-HK" i="1" dirty="0" err="1"/>
              <a:t>verba</a:t>
            </a:r>
            <a:r>
              <a:rPr lang="en-GB" altLang="zh-HK" i="1" dirty="0"/>
              <a:t> </a:t>
            </a:r>
            <a:r>
              <a:rPr lang="en-GB" altLang="zh-HK" i="1" dirty="0" err="1"/>
              <a:t>iuvandi</a:t>
            </a:r>
            <a:r>
              <a:rPr lang="en-GB" altLang="zh-HK" i="1" dirty="0"/>
              <a:t>/</a:t>
            </a:r>
            <a:r>
              <a:rPr lang="en-GB" altLang="zh-HK" i="1" dirty="0" err="1"/>
              <a:t>serviendi</a:t>
            </a:r>
            <a:endParaRPr lang="en-GB" altLang="zh-HK" i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HK" i="1" dirty="0"/>
              <a:t>					</a:t>
            </a:r>
            <a:r>
              <a:rPr lang="en-GB" altLang="zh-HK" i="1" dirty="0" err="1"/>
              <a:t>verba</a:t>
            </a:r>
            <a:r>
              <a:rPr lang="en-GB" altLang="zh-HK" i="1" dirty="0"/>
              <a:t> </a:t>
            </a:r>
            <a:r>
              <a:rPr lang="en-GB" altLang="zh-HK" i="1" dirty="0" err="1"/>
              <a:t>clamandi</a:t>
            </a:r>
            <a:endParaRPr lang="en-GB" altLang="zh-HK" i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HK" i="1" dirty="0"/>
              <a:t>					</a:t>
            </a:r>
            <a:r>
              <a:rPr lang="en-GB" altLang="zh-HK" i="1" dirty="0" err="1"/>
              <a:t>verba</a:t>
            </a:r>
            <a:r>
              <a:rPr lang="en-GB" altLang="zh-HK" i="1" dirty="0"/>
              <a:t> </a:t>
            </a:r>
            <a:r>
              <a:rPr lang="en-GB" altLang="zh-HK" i="1" dirty="0" err="1"/>
              <a:t>petendi</a:t>
            </a:r>
            <a:r>
              <a:rPr lang="en-GB" altLang="zh-HK" i="1" dirty="0"/>
              <a:t>/</a:t>
            </a:r>
            <a:r>
              <a:rPr lang="en-GB" altLang="zh-HK" i="1" dirty="0" err="1"/>
              <a:t>rogandi</a:t>
            </a:r>
            <a:r>
              <a:rPr lang="en-GB" altLang="zh-HK" i="1" dirty="0"/>
              <a:t> </a:t>
            </a:r>
            <a:endParaRPr lang="en-GB" altLang="zh-HK" dirty="0"/>
          </a:p>
          <a:p>
            <a:pPr marL="0" indent="0">
              <a:buFont typeface="Arial" panose="020B0604020202020204" pitchFamily="34" charset="0"/>
              <a:buNone/>
            </a:pPr>
            <a:endParaRPr lang="en-GB" altLang="zh-HK" i="1" dirty="0"/>
          </a:p>
        </p:txBody>
      </p:sp>
    </p:spTree>
    <p:extLst>
      <p:ext uri="{BB962C8B-B14F-4D97-AF65-F5344CB8AC3E}">
        <p14:creationId xmlns:p14="http://schemas.microsoft.com/office/powerpoint/2010/main" val="109418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596F9-034E-4AA1-AB69-EE64D618A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HK" dirty="0"/>
              <a:t>Plautus &gt; Medieval</a:t>
            </a:r>
            <a:endParaRPr lang="zh-HK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3A33-75F5-4D42-BEB6-57EAE8735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3454"/>
            <a:ext cx="10515600" cy="23389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altLang="zh-HK" i="1" dirty="0" err="1"/>
              <a:t>verba</a:t>
            </a:r>
            <a:r>
              <a:rPr lang="en-GB" altLang="zh-HK" i="1" dirty="0"/>
              <a:t> </a:t>
            </a:r>
            <a:r>
              <a:rPr lang="en-GB" altLang="zh-HK" i="1" dirty="0" err="1"/>
              <a:t>videndi</a:t>
            </a:r>
            <a:r>
              <a:rPr lang="en-GB" altLang="zh-HK" i="1" dirty="0"/>
              <a:t>: </a:t>
            </a:r>
            <a:r>
              <a:rPr lang="zh-HK" altLang="en-US" dirty="0"/>
              <a:t> </a:t>
            </a:r>
            <a:endParaRPr lang="en-GB" altLang="zh-HK" dirty="0"/>
          </a:p>
          <a:p>
            <a:pPr marL="0" indent="0">
              <a:buNone/>
            </a:pPr>
            <a:r>
              <a:rPr lang="en-GB" altLang="zh-HK" i="1" dirty="0"/>
              <a:t>Ad	era-m			</a:t>
            </a:r>
            <a:r>
              <a:rPr lang="en-GB" altLang="zh-HK" i="1" dirty="0" err="1"/>
              <a:t>revide-bo</a:t>
            </a:r>
            <a:endParaRPr lang="en-GB" altLang="zh-HK" i="1" dirty="0"/>
          </a:p>
          <a:p>
            <a:pPr marL="0" indent="0">
              <a:buNone/>
            </a:pPr>
            <a:r>
              <a:rPr lang="en-GB" altLang="zh-HK" dirty="0"/>
              <a:t>AD	mistress-ACC.SG	see.again-FUT.1SG</a:t>
            </a:r>
          </a:p>
          <a:p>
            <a:pPr marL="0" indent="0">
              <a:buNone/>
            </a:pPr>
            <a:r>
              <a:rPr lang="en-GB" altLang="zh-HK" dirty="0"/>
              <a:t>‘I shall see our mistress again…’ (</a:t>
            </a:r>
            <a:r>
              <a:rPr lang="en-GB" altLang="zh-HK" i="1" dirty="0" err="1"/>
              <a:t>Truculentus</a:t>
            </a:r>
            <a:r>
              <a:rPr lang="en-GB" altLang="zh-HK" i="1" dirty="0"/>
              <a:t> </a:t>
            </a:r>
            <a:r>
              <a:rPr lang="en-GB" altLang="zh-HK" dirty="0"/>
              <a:t>320</a:t>
            </a:r>
            <a:r>
              <a:rPr lang="en-GB" altLang="zh-HK" i="1" dirty="0"/>
              <a:t>)</a:t>
            </a:r>
          </a:p>
          <a:p>
            <a:pPr marL="0" indent="0">
              <a:buNone/>
            </a:pPr>
            <a:r>
              <a:rPr lang="en-GB" altLang="zh-HK" i="1" dirty="0" err="1"/>
              <a:t>Respic</a:t>
            </a:r>
            <a:r>
              <a:rPr lang="en-GB" altLang="zh-HK" i="1" dirty="0"/>
              <a:t>-e			ad	me…</a:t>
            </a:r>
          </a:p>
          <a:p>
            <a:pPr marL="0" indent="0">
              <a:buNone/>
            </a:pPr>
            <a:r>
              <a:rPr lang="en-GB" altLang="zh-HK" dirty="0" err="1"/>
              <a:t>Look.back</a:t>
            </a:r>
            <a:r>
              <a:rPr lang="en-GB" altLang="zh-HK" dirty="0"/>
              <a:t>-IMPERATIVE	AD	</a:t>
            </a:r>
            <a:r>
              <a:rPr lang="en-GB" altLang="zh-HK" dirty="0" err="1"/>
              <a:t>me.ACC</a:t>
            </a:r>
            <a:endParaRPr lang="en-GB" altLang="zh-HK" dirty="0"/>
          </a:p>
          <a:p>
            <a:pPr marL="0" indent="0">
              <a:buNone/>
            </a:pPr>
            <a:r>
              <a:rPr lang="en-GB" altLang="zh-HK" dirty="0"/>
              <a:t>‘Look back at me…’ (</a:t>
            </a:r>
            <a:r>
              <a:rPr lang="en-GB" altLang="zh-HK" i="1" dirty="0" err="1"/>
              <a:t>Stilus</a:t>
            </a:r>
            <a:r>
              <a:rPr lang="en-GB" altLang="zh-HK" i="1" dirty="0"/>
              <a:t> </a:t>
            </a:r>
            <a:r>
              <a:rPr lang="en-GB" altLang="zh-HK" dirty="0"/>
              <a:t>331)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EA96497-24CA-4FE7-8810-556E8192EBD3}"/>
              </a:ext>
            </a:extLst>
          </p:cNvPr>
          <p:cNvSpPr txBox="1">
            <a:spLocks/>
          </p:cNvSpPr>
          <p:nvPr/>
        </p:nvSpPr>
        <p:spPr>
          <a:xfrm>
            <a:off x="838200" y="3677711"/>
            <a:ext cx="10515600" cy="208597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zh-HK" dirty="0"/>
              <a:t>Ver		vid-e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HK" dirty="0" err="1"/>
              <a:t>Spring.ACC</a:t>
            </a:r>
            <a:r>
              <a:rPr lang="en-GB" altLang="zh-HK" dirty="0"/>
              <a:t>	look-IMPERATIVE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HK" dirty="0"/>
              <a:t>‘Look at spring.’ (</a:t>
            </a:r>
            <a:r>
              <a:rPr lang="en-GB" altLang="zh-HK" i="1" dirty="0" err="1"/>
              <a:t>Truculentus</a:t>
            </a:r>
            <a:r>
              <a:rPr lang="en-GB" altLang="zh-HK" i="1" dirty="0"/>
              <a:t> </a:t>
            </a:r>
            <a:r>
              <a:rPr lang="en-GB" altLang="zh-HK" dirty="0"/>
              <a:t>353)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HK" i="1" dirty="0"/>
              <a:t>D-</a:t>
            </a:r>
            <a:r>
              <a:rPr lang="en-GB" altLang="zh-HK" i="1" dirty="0" err="1"/>
              <a:t>i</a:t>
            </a:r>
            <a:r>
              <a:rPr lang="en-GB" altLang="zh-HK" i="1" dirty="0"/>
              <a:t>			</a:t>
            </a:r>
            <a:r>
              <a:rPr lang="en-GB" altLang="zh-HK" i="1" dirty="0" err="1"/>
              <a:t>homin-es</a:t>
            </a:r>
            <a:r>
              <a:rPr lang="en-GB" altLang="zh-HK" i="1" dirty="0"/>
              <a:t>	</a:t>
            </a:r>
            <a:r>
              <a:rPr lang="en-GB" altLang="zh-HK" i="1" dirty="0" err="1"/>
              <a:t>respici-unt</a:t>
            </a:r>
            <a:endParaRPr lang="en-GB" altLang="zh-HK" i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HK" dirty="0"/>
              <a:t>god-NOM.PL	men-ACC.PL	look.back-PRES.3PL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HK" dirty="0"/>
              <a:t>‘The gods look back at men.’ (</a:t>
            </a:r>
            <a:r>
              <a:rPr lang="en-GB" altLang="zh-HK" i="1" dirty="0" err="1"/>
              <a:t>Rudens</a:t>
            </a:r>
            <a:r>
              <a:rPr lang="en-GB" altLang="zh-HK" i="1" dirty="0"/>
              <a:t> </a:t>
            </a:r>
            <a:r>
              <a:rPr lang="en-GB" altLang="zh-HK" dirty="0"/>
              <a:t>1316)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HK" altLang="en-US" i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A80129B-F6DE-4944-81C3-465992A1A69B}"/>
              </a:ext>
            </a:extLst>
          </p:cNvPr>
          <p:cNvSpPr txBox="1">
            <a:spLocks/>
          </p:cNvSpPr>
          <p:nvPr/>
        </p:nvSpPr>
        <p:spPr>
          <a:xfrm>
            <a:off x="838200" y="5763687"/>
            <a:ext cx="10515600" cy="94191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zh-HK" dirty="0" err="1"/>
              <a:t>Ips</a:t>
            </a:r>
            <a:r>
              <a:rPr lang="en-GB" altLang="zh-HK" dirty="0"/>
              <a:t>-e		</a:t>
            </a:r>
            <a:r>
              <a:rPr lang="en-GB" altLang="zh-HK" dirty="0" err="1"/>
              <a:t>farinarius</a:t>
            </a:r>
            <a:r>
              <a:rPr lang="en-GB" altLang="zh-HK" dirty="0"/>
              <a:t>	ad    ipso	Vern-o	         </a:t>
            </a:r>
            <a:r>
              <a:rPr lang="en-GB" altLang="zh-HK" dirty="0" err="1"/>
              <a:t>nonquam</a:t>
            </a:r>
            <a:r>
              <a:rPr lang="en-GB" altLang="zh-HK" dirty="0"/>
              <a:t>	</a:t>
            </a:r>
            <a:r>
              <a:rPr lang="en-GB" altLang="zh-HK" dirty="0" err="1"/>
              <a:t>aspe-xisset</a:t>
            </a:r>
            <a:endParaRPr lang="en-GB" altLang="zh-HK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HK" dirty="0"/>
              <a:t>DEF-MASC.SG	baker-NOM.SG	AD   DEF.ACC	</a:t>
            </a:r>
            <a:r>
              <a:rPr lang="en-GB" altLang="zh-HK" dirty="0" err="1"/>
              <a:t>Vernus</a:t>
            </a:r>
            <a:r>
              <a:rPr lang="en-GB" altLang="zh-HK" dirty="0"/>
              <a:t>-ACC  never	look-PLUPERF.3SG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HK" dirty="0"/>
              <a:t>‘The baker had never looked at </a:t>
            </a:r>
            <a:r>
              <a:rPr lang="en-GB" altLang="zh-HK" dirty="0" err="1"/>
              <a:t>Vernus</a:t>
            </a:r>
            <a:r>
              <a:rPr lang="en-GB" altLang="zh-HK" dirty="0"/>
              <a:t> (Merovingian Latin (Medieval)) (</a:t>
            </a:r>
            <a:r>
              <a:rPr lang="en-GB" altLang="zh-HK" dirty="0" err="1"/>
              <a:t>Vielliard</a:t>
            </a:r>
            <a:r>
              <a:rPr lang="en-GB" altLang="zh-HK" dirty="0"/>
              <a:t> (1927:200))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16297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9B732-7E10-4892-BF44-AF5E8090E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HK" dirty="0"/>
              <a:t>Christian/Medieval Latin</a:t>
            </a:r>
            <a:endParaRPr lang="zh-HK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24C37-95BA-4E7C-A303-6981FFD0A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altLang="zh-HK" i="1" dirty="0" err="1"/>
              <a:t>Verba</a:t>
            </a:r>
            <a:r>
              <a:rPr lang="en-GB" altLang="zh-HK" i="1" dirty="0"/>
              <a:t> </a:t>
            </a:r>
            <a:r>
              <a:rPr lang="en-GB" altLang="zh-HK" i="1" dirty="0" err="1"/>
              <a:t>iuvandi</a:t>
            </a:r>
            <a:r>
              <a:rPr lang="en-GB" altLang="zh-HK" i="1" dirty="0"/>
              <a:t>/</a:t>
            </a:r>
            <a:r>
              <a:rPr lang="en-GB" altLang="zh-HK" i="1" dirty="0" err="1"/>
              <a:t>serviendi</a:t>
            </a:r>
            <a:r>
              <a:rPr lang="en-GB" altLang="zh-HK" i="1" dirty="0"/>
              <a:t> </a:t>
            </a:r>
            <a:r>
              <a:rPr lang="en-GB" altLang="zh-HK" dirty="0"/>
              <a:t>(+ dative object):</a:t>
            </a:r>
          </a:p>
          <a:p>
            <a:pPr marL="0" indent="0">
              <a:buNone/>
            </a:pPr>
            <a:r>
              <a:rPr lang="en-GB" altLang="zh-HK" dirty="0"/>
              <a:t>E-</a:t>
            </a:r>
            <a:r>
              <a:rPr lang="en-GB" altLang="zh-HK" dirty="0" err="1"/>
              <a:t>ius</a:t>
            </a:r>
            <a:r>
              <a:rPr lang="en-GB" altLang="zh-HK" dirty="0"/>
              <a:t>		</a:t>
            </a:r>
            <a:r>
              <a:rPr lang="en-GB" altLang="zh-HK" dirty="0" err="1"/>
              <a:t>studi</a:t>
            </a:r>
            <a:r>
              <a:rPr lang="en-GB" altLang="zh-HK" dirty="0"/>
              <a:t>-o	</a:t>
            </a:r>
            <a:r>
              <a:rPr lang="en-GB" altLang="zh-HK" dirty="0" err="1"/>
              <a:t>serv</a:t>
            </a:r>
            <a:r>
              <a:rPr lang="en-GB" altLang="zh-HK" dirty="0"/>
              <a:t>-ire	</a:t>
            </a:r>
            <a:r>
              <a:rPr lang="en-GB" altLang="zh-HK" dirty="0" err="1"/>
              <a:t>addecet</a:t>
            </a:r>
            <a:endParaRPr lang="en-GB" altLang="zh-HK" dirty="0"/>
          </a:p>
          <a:p>
            <a:pPr marL="0" indent="0">
              <a:buNone/>
            </a:pPr>
            <a:r>
              <a:rPr lang="en-GB" altLang="zh-HK" dirty="0"/>
              <a:t>him.-GEN.SG	zeal-DAT	serve-INF	</a:t>
            </a:r>
            <a:r>
              <a:rPr lang="en-GB" altLang="zh-HK" dirty="0" err="1"/>
              <a:t>be.proper.IMPERS</a:t>
            </a:r>
            <a:endParaRPr lang="en-GB" altLang="zh-HK" dirty="0"/>
          </a:p>
          <a:p>
            <a:pPr marL="0" indent="0">
              <a:buNone/>
            </a:pPr>
            <a:r>
              <a:rPr lang="en-GB" altLang="zh-HK" dirty="0"/>
              <a:t>‘It </a:t>
            </a:r>
            <a:r>
              <a:rPr lang="en-GB" altLang="zh-HK" dirty="0" err="1"/>
              <a:t>behooves</a:t>
            </a:r>
            <a:r>
              <a:rPr lang="en-GB" altLang="zh-HK" dirty="0"/>
              <a:t> to serve his zeal.’ (Plautus </a:t>
            </a:r>
            <a:r>
              <a:rPr lang="en-GB" altLang="zh-HK" i="1" dirty="0" err="1"/>
              <a:t>Amphitruo</a:t>
            </a:r>
            <a:r>
              <a:rPr lang="en-GB" altLang="zh-HK" i="1" dirty="0"/>
              <a:t> </a:t>
            </a:r>
            <a:r>
              <a:rPr lang="en-GB" altLang="zh-HK" dirty="0"/>
              <a:t>1004)</a:t>
            </a:r>
          </a:p>
          <a:p>
            <a:pPr marL="0" indent="0">
              <a:buNone/>
            </a:pPr>
            <a:endParaRPr lang="zh-HK" alt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3236F1A-A9C4-4E52-B27A-7598ABD6D134}"/>
              </a:ext>
            </a:extLst>
          </p:cNvPr>
          <p:cNvSpPr txBox="1">
            <a:spLocks/>
          </p:cNvSpPr>
          <p:nvPr/>
        </p:nvSpPr>
        <p:spPr>
          <a:xfrm>
            <a:off x="838200" y="3442756"/>
            <a:ext cx="10515600" cy="160337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altLang="zh-HK" i="1" dirty="0"/>
              <a:t>ad   </a:t>
            </a:r>
            <a:r>
              <a:rPr lang="en-GB" altLang="zh-HK" i="1" dirty="0" err="1"/>
              <a:t>cuius</a:t>
            </a:r>
            <a:r>
              <a:rPr lang="en-GB" altLang="zh-HK" i="1" dirty="0"/>
              <a:t>    	</a:t>
            </a:r>
            <a:r>
              <a:rPr lang="en-GB" altLang="zh-HK" i="1" dirty="0" err="1"/>
              <a:t>imperi</a:t>
            </a:r>
            <a:r>
              <a:rPr lang="en-GB" altLang="zh-HK" i="1" dirty="0"/>
              <a:t>-um	</a:t>
            </a:r>
            <a:r>
              <a:rPr lang="en-GB" altLang="zh-HK" i="1" dirty="0" err="1"/>
              <a:t>cael</a:t>
            </a:r>
            <a:r>
              <a:rPr lang="en-GB" altLang="zh-HK" i="1" dirty="0"/>
              <a:t>-um		</a:t>
            </a:r>
            <a:r>
              <a:rPr lang="en-GB" altLang="zh-HK" i="1" dirty="0" err="1"/>
              <a:t>terr</a:t>
            </a:r>
            <a:r>
              <a:rPr lang="en-GB" altLang="zh-HK" i="1" dirty="0"/>
              <a:t>-a		</a:t>
            </a:r>
            <a:r>
              <a:rPr lang="en-GB" altLang="zh-HK" i="1" dirty="0" err="1"/>
              <a:t>mari</a:t>
            </a:r>
            <a:r>
              <a:rPr lang="en-GB" altLang="zh-HK" i="1" dirty="0"/>
              <a:t>-a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zh-HK" dirty="0"/>
              <a:t>AD   REL.PRO   	power-ACC.SG  	heaven-NOM.SG  	earth.NOM.SG  	sea-NOM.PL  </a:t>
            </a:r>
          </a:p>
          <a:p>
            <a:pPr marL="0" indent="0">
              <a:buNone/>
            </a:pPr>
            <a:r>
              <a:rPr lang="en-GB" altLang="zh-HK" i="1" dirty="0"/>
              <a:t> </a:t>
            </a:r>
            <a:r>
              <a:rPr lang="en-GB" altLang="zh-HK" i="1" dirty="0" err="1"/>
              <a:t>servie-bant</a:t>
            </a:r>
            <a:endParaRPr lang="en-GB" altLang="zh-HK" i="1" dirty="0"/>
          </a:p>
          <a:p>
            <a:pPr marL="0" indent="0">
              <a:buNone/>
            </a:pPr>
            <a:r>
              <a:rPr lang="en-GB" altLang="zh-HK" dirty="0"/>
              <a:t>serve-IMPERF.3PL</a:t>
            </a:r>
          </a:p>
          <a:p>
            <a:pPr marL="0" indent="0">
              <a:buNone/>
            </a:pPr>
            <a:r>
              <a:rPr lang="en-GB" altLang="zh-HK" dirty="0"/>
              <a:t>‘… whose power heaven, earth, and the seas served.’ (Jerome Letter 82.3) </a:t>
            </a:r>
            <a:endParaRPr lang="zh-HK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44044BD-F7AD-4AAB-9987-6E2A0C890B11}"/>
              </a:ext>
            </a:extLst>
          </p:cNvPr>
          <p:cNvSpPr txBox="1">
            <a:spLocks/>
          </p:cNvSpPr>
          <p:nvPr/>
        </p:nvSpPr>
        <p:spPr>
          <a:xfrm>
            <a:off x="838200" y="5059887"/>
            <a:ext cx="10515600" cy="8498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zh-HK" i="1" dirty="0" err="1"/>
              <a:t>Servir</a:t>
            </a:r>
            <a:r>
              <a:rPr lang="en-GB" altLang="zh-HK" i="1" dirty="0"/>
              <a:t> al </a:t>
            </a:r>
            <a:r>
              <a:rPr lang="en-GB" altLang="zh-HK" i="1" dirty="0" err="1"/>
              <a:t>Campeador</a:t>
            </a:r>
            <a:r>
              <a:rPr lang="en-GB" altLang="zh-HK" i="1" dirty="0"/>
              <a:t> </a:t>
            </a:r>
            <a:r>
              <a:rPr lang="en-GB" altLang="zh-HK" dirty="0"/>
              <a:t>(</a:t>
            </a:r>
            <a:r>
              <a:rPr lang="en-GB" altLang="zh-HK" i="1" dirty="0"/>
              <a:t>El Cid </a:t>
            </a:r>
            <a:r>
              <a:rPr lang="en-GB" altLang="zh-HK" dirty="0"/>
              <a:t>1369), </a:t>
            </a:r>
            <a:r>
              <a:rPr lang="en-GB" altLang="zh-HK" i="1" dirty="0" err="1"/>
              <a:t>perche</a:t>
            </a:r>
            <a:r>
              <a:rPr lang="en-GB" altLang="zh-HK" i="1" dirty="0"/>
              <a:t> non </a:t>
            </a:r>
            <a:r>
              <a:rPr lang="en-GB" altLang="zh-HK" i="1" dirty="0" err="1"/>
              <a:t>posso</a:t>
            </a:r>
            <a:r>
              <a:rPr lang="en-GB" altLang="zh-HK" i="1" dirty="0"/>
              <a:t> ad </a:t>
            </a:r>
            <a:r>
              <a:rPr lang="en-GB" altLang="zh-HK" i="1" dirty="0" err="1"/>
              <a:t>tal</a:t>
            </a:r>
            <a:r>
              <a:rPr lang="en-GB" altLang="zh-HK" i="1" dirty="0"/>
              <a:t> signor </a:t>
            </a:r>
            <a:r>
              <a:rPr lang="en-GB" altLang="zh-HK" i="1" dirty="0" err="1"/>
              <a:t>servire</a:t>
            </a:r>
            <a:r>
              <a:rPr lang="en-GB" altLang="zh-HK" i="1" dirty="0"/>
              <a:t> </a:t>
            </a:r>
            <a:r>
              <a:rPr lang="en-GB" altLang="zh-HK" dirty="0"/>
              <a:t>(Medieval Neapolitan), </a:t>
            </a:r>
            <a:r>
              <a:rPr lang="en-GB" altLang="zh-HK" i="1" dirty="0"/>
              <a:t>para server a </a:t>
            </a:r>
            <a:r>
              <a:rPr lang="pt-BR" altLang="zh-HK" i="1" dirty="0"/>
              <a:t>tão ilustres senhores </a:t>
            </a:r>
            <a:r>
              <a:rPr lang="pt-BR" altLang="zh-HK" dirty="0"/>
              <a:t>(</a:t>
            </a:r>
            <a:r>
              <a:rPr lang="pt-BR" altLang="zh-HK" i="1" dirty="0"/>
              <a:t>Ciganita </a:t>
            </a:r>
            <a:r>
              <a:rPr lang="pt-BR" altLang="zh-HK" dirty="0"/>
              <a:t>35)</a:t>
            </a:r>
            <a:endParaRPr lang="zh-HK" altLang="en-US" i="1" dirty="0"/>
          </a:p>
        </p:txBody>
      </p:sp>
    </p:spTree>
    <p:extLst>
      <p:ext uri="{BB962C8B-B14F-4D97-AF65-F5344CB8AC3E}">
        <p14:creationId xmlns:p14="http://schemas.microsoft.com/office/powerpoint/2010/main" val="183032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6E340-84F0-4A48-8305-BA6C134FE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HK" dirty="0"/>
              <a:t>Christian/Medieval Latin (2)</a:t>
            </a:r>
            <a:endParaRPr lang="zh-HK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BB3E2-0E1C-4212-AC58-D620D436B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altLang="zh-HK" i="1" dirty="0"/>
              <a:t>Ad	</a:t>
            </a:r>
            <a:r>
              <a:rPr lang="en-GB" altLang="zh-HK" i="1" dirty="0" err="1"/>
              <a:t>te</a:t>
            </a:r>
            <a:r>
              <a:rPr lang="en-GB" altLang="zh-HK" i="1" dirty="0"/>
              <a:t>,	</a:t>
            </a:r>
            <a:r>
              <a:rPr lang="en-GB" altLang="zh-HK" i="1" dirty="0" err="1"/>
              <a:t>Domin</a:t>
            </a:r>
            <a:r>
              <a:rPr lang="en-GB" altLang="zh-HK" i="1" dirty="0"/>
              <a:t>-e	de 	</a:t>
            </a:r>
            <a:r>
              <a:rPr lang="en-GB" altLang="zh-HK" i="1" dirty="0" err="1"/>
              <a:t>profund</a:t>
            </a:r>
            <a:r>
              <a:rPr lang="en-GB" altLang="zh-HK" i="1" dirty="0"/>
              <a:t>-is		</a:t>
            </a:r>
            <a:r>
              <a:rPr lang="en-GB" altLang="zh-HK" i="1" dirty="0" err="1"/>
              <a:t>clama</a:t>
            </a:r>
            <a:r>
              <a:rPr lang="en-GB" altLang="zh-HK" i="1" dirty="0"/>
              <a:t>-vi</a:t>
            </a:r>
          </a:p>
          <a:p>
            <a:pPr marL="0" indent="0">
              <a:buNone/>
            </a:pPr>
            <a:r>
              <a:rPr lang="en-GB" altLang="zh-HK" dirty="0"/>
              <a:t>AD	you	Lord-VOC	from	depth-ABL.PL	shout-PERF.1SG</a:t>
            </a:r>
          </a:p>
          <a:p>
            <a:pPr marL="0" indent="0">
              <a:buNone/>
            </a:pPr>
            <a:r>
              <a:rPr lang="en-GB" altLang="zh-HK" dirty="0"/>
              <a:t>‘From the depths of my soul I shouted (something) at you (</a:t>
            </a:r>
            <a:r>
              <a:rPr lang="en-GB" altLang="zh-HK" i="1" dirty="0"/>
              <a:t>ad </a:t>
            </a:r>
            <a:r>
              <a:rPr lang="en-GB" altLang="zh-HK" i="1" dirty="0" err="1"/>
              <a:t>te</a:t>
            </a:r>
            <a:r>
              <a:rPr lang="en-GB" altLang="zh-HK" dirty="0"/>
              <a:t>)’ &gt; </a:t>
            </a:r>
          </a:p>
          <a:p>
            <a:pPr marL="0" indent="0">
              <a:buNone/>
            </a:pPr>
            <a:r>
              <a:rPr lang="en-GB" altLang="zh-HK" dirty="0"/>
              <a:t>‘From the depths of my soul I called you (</a:t>
            </a:r>
            <a:r>
              <a:rPr lang="en-GB" altLang="zh-HK" i="1" dirty="0"/>
              <a:t>ad </a:t>
            </a:r>
            <a:r>
              <a:rPr lang="en-GB" altLang="zh-HK" i="1" dirty="0" err="1"/>
              <a:t>te</a:t>
            </a:r>
            <a:r>
              <a:rPr lang="en-GB" altLang="zh-HK" dirty="0"/>
              <a:t>)’ (Latin Bible)</a:t>
            </a:r>
            <a:endParaRPr lang="zh-HK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6E6C76-6F70-4C8C-82C3-3FF485A1DF2B}"/>
              </a:ext>
            </a:extLst>
          </p:cNvPr>
          <p:cNvSpPr/>
          <p:nvPr/>
        </p:nvSpPr>
        <p:spPr>
          <a:xfrm>
            <a:off x="838200" y="3429000"/>
            <a:ext cx="10515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HK" b="1" dirty="0"/>
              <a:t>A      </a:t>
            </a:r>
            <a:r>
              <a:rPr lang="en-GB" altLang="zh-HK" dirty="0" err="1"/>
              <a:t>Minaya</a:t>
            </a:r>
            <a:r>
              <a:rPr lang="en-GB" altLang="zh-HK" dirty="0"/>
              <a:t>	</a:t>
            </a:r>
            <a:r>
              <a:rPr lang="en-GB" altLang="zh-HK" dirty="0" err="1"/>
              <a:t>Albar</a:t>
            </a:r>
            <a:r>
              <a:rPr lang="en-GB" altLang="zh-HK" dirty="0"/>
              <a:t>	</a:t>
            </a:r>
            <a:r>
              <a:rPr lang="en-GB" altLang="zh-HK" dirty="0" err="1"/>
              <a:t>Fáñez</a:t>
            </a:r>
            <a:r>
              <a:rPr lang="en-GB" altLang="zh-HK" dirty="0"/>
              <a:t>	e        </a:t>
            </a:r>
            <a:r>
              <a:rPr lang="en-GB" altLang="zh-HK" b="1" dirty="0"/>
              <a:t>a</a:t>
            </a:r>
            <a:r>
              <a:rPr lang="en-GB" altLang="zh-HK" dirty="0"/>
              <a:t>	Per	</a:t>
            </a:r>
            <a:r>
              <a:rPr lang="en-GB" altLang="zh-HK" dirty="0" err="1"/>
              <a:t>Vermudoz</a:t>
            </a:r>
            <a:r>
              <a:rPr lang="en-GB" altLang="zh-HK" dirty="0"/>
              <a:t> 	</a:t>
            </a:r>
            <a:r>
              <a:rPr lang="es-ES" altLang="zh-HK" dirty="0"/>
              <a:t>los	</a:t>
            </a:r>
            <a:r>
              <a:rPr lang="es-ES" altLang="zh-HK" dirty="0" err="1"/>
              <a:t>llam</a:t>
            </a:r>
            <a:r>
              <a:rPr lang="es-ES" altLang="zh-HK" dirty="0"/>
              <a:t>-ó</a:t>
            </a:r>
            <a:endParaRPr lang="en-GB" altLang="zh-HK" dirty="0"/>
          </a:p>
          <a:p>
            <a:r>
              <a:rPr lang="es-ES" altLang="zh-HK" dirty="0"/>
              <a:t>AD   Minaya	Albar	</a:t>
            </a:r>
            <a:r>
              <a:rPr lang="es-ES" altLang="zh-HK" dirty="0" err="1"/>
              <a:t>Fáñez</a:t>
            </a:r>
            <a:r>
              <a:rPr lang="es-ES" altLang="zh-HK" dirty="0"/>
              <a:t>	and   AD	Per	</a:t>
            </a:r>
            <a:r>
              <a:rPr lang="es-ES" altLang="zh-HK" dirty="0" err="1"/>
              <a:t>Vermudoz</a:t>
            </a:r>
            <a:r>
              <a:rPr lang="en-GB" altLang="zh-HK" dirty="0"/>
              <a:t>	them	call-PRET.3SG</a:t>
            </a:r>
            <a:endParaRPr lang="zh-TW" altLang="zh-HK" dirty="0"/>
          </a:p>
          <a:p>
            <a:r>
              <a:rPr lang="en-GB" altLang="zh-HK" dirty="0"/>
              <a:t>‘He called them… </a:t>
            </a:r>
            <a:r>
              <a:rPr lang="en-GB" altLang="zh-HK" dirty="0" err="1"/>
              <a:t>Minaya</a:t>
            </a:r>
            <a:r>
              <a:rPr lang="en-GB" altLang="zh-HK" dirty="0"/>
              <a:t> </a:t>
            </a:r>
            <a:r>
              <a:rPr lang="en-GB" altLang="zh-HK" dirty="0" err="1"/>
              <a:t>Albar</a:t>
            </a:r>
            <a:r>
              <a:rPr lang="en-GB" altLang="zh-HK" dirty="0"/>
              <a:t> </a:t>
            </a:r>
            <a:r>
              <a:rPr lang="en-GB" altLang="zh-HK" dirty="0" err="1"/>
              <a:t>Fáñez</a:t>
            </a:r>
            <a:r>
              <a:rPr lang="en-GB" altLang="zh-HK" dirty="0"/>
              <a:t> and Per </a:t>
            </a:r>
            <a:r>
              <a:rPr lang="en-GB" altLang="zh-HK" dirty="0" err="1"/>
              <a:t>Vermudoz</a:t>
            </a:r>
            <a:r>
              <a:rPr lang="en-GB" altLang="zh-HK" dirty="0"/>
              <a:t>.’ (</a:t>
            </a:r>
            <a:r>
              <a:rPr lang="en-GB" altLang="zh-HK" i="1" dirty="0"/>
              <a:t>El Cid</a:t>
            </a:r>
            <a:r>
              <a:rPr lang="en-GB" altLang="zh-HK" dirty="0"/>
              <a:t>, 1894-1895) (Medieval Spanish)</a:t>
            </a:r>
            <a:endParaRPr lang="zh-TW" altLang="zh-HK" dirty="0"/>
          </a:p>
          <a:p>
            <a:r>
              <a:rPr lang="en-GB" altLang="zh-HK" dirty="0" err="1"/>
              <a:t>allora</a:t>
            </a:r>
            <a:r>
              <a:rPr lang="en-GB" altLang="zh-HK" dirty="0"/>
              <a:t>	Elia	</a:t>
            </a:r>
            <a:r>
              <a:rPr lang="en-GB" altLang="zh-HK" dirty="0" err="1"/>
              <a:t>chiamoe</a:t>
            </a:r>
            <a:r>
              <a:rPr lang="en-GB" altLang="zh-HK" dirty="0"/>
              <a:t>		</a:t>
            </a:r>
            <a:r>
              <a:rPr lang="en-GB" altLang="zh-HK" b="1" dirty="0"/>
              <a:t>a</a:t>
            </a:r>
            <a:r>
              <a:rPr lang="en-GB" altLang="zh-HK" dirty="0"/>
              <a:t>	</a:t>
            </a:r>
            <a:r>
              <a:rPr lang="en-GB" altLang="zh-HK" dirty="0" err="1"/>
              <a:t>Dio</a:t>
            </a:r>
            <a:endParaRPr lang="zh-TW" altLang="zh-HK" dirty="0"/>
          </a:p>
          <a:p>
            <a:r>
              <a:rPr lang="en-GB" altLang="zh-HK" dirty="0"/>
              <a:t>then	Elia	call-PRET.3SG	AD	God</a:t>
            </a:r>
            <a:endParaRPr lang="zh-TW" altLang="zh-HK" dirty="0"/>
          </a:p>
          <a:p>
            <a:r>
              <a:rPr lang="en-GB" altLang="zh-HK" dirty="0"/>
              <a:t>‘Then Elia called God.’ (Fra Giordano) (Medieval Italian)</a:t>
            </a:r>
            <a:endParaRPr lang="zh-TW" altLang="zh-HK" dirty="0"/>
          </a:p>
          <a:p>
            <a:r>
              <a:rPr lang="en-GB" altLang="zh-HK" dirty="0" err="1"/>
              <a:t>appressu</a:t>
            </a:r>
            <a:r>
              <a:rPr lang="en-GB" altLang="zh-HK" dirty="0"/>
              <a:t>		clam-au		</a:t>
            </a:r>
            <a:r>
              <a:rPr lang="en-GB" altLang="zh-HK" b="1" dirty="0"/>
              <a:t>a</a:t>
            </a:r>
            <a:r>
              <a:rPr lang="en-GB" altLang="zh-HK" dirty="0"/>
              <a:t>	</a:t>
            </a:r>
            <a:r>
              <a:rPr lang="en-GB" altLang="zh-HK" dirty="0" err="1"/>
              <a:t>lu</a:t>
            </a:r>
            <a:r>
              <a:rPr lang="en-GB" altLang="zh-HK" dirty="0"/>
              <a:t>	</a:t>
            </a:r>
            <a:r>
              <a:rPr lang="en-GB" altLang="zh-HK" dirty="0" err="1"/>
              <a:t>primu</a:t>
            </a:r>
            <a:r>
              <a:rPr lang="en-GB" altLang="zh-HK" dirty="0"/>
              <a:t>	</a:t>
            </a:r>
            <a:r>
              <a:rPr lang="en-GB" altLang="zh-HK" dirty="0" err="1"/>
              <a:t>vinchituri</a:t>
            </a:r>
            <a:endParaRPr lang="zh-TW" altLang="zh-HK" dirty="0"/>
          </a:p>
          <a:p>
            <a:r>
              <a:rPr lang="en-GB" altLang="zh-HK" dirty="0"/>
              <a:t>then		call-PRET.3SG	AD	DEF.ART	first	wave</a:t>
            </a:r>
            <a:endParaRPr lang="zh-TW" altLang="zh-HK" dirty="0"/>
          </a:p>
          <a:p>
            <a:r>
              <a:rPr lang="en-GB" altLang="zh-HK" dirty="0"/>
              <a:t>‘Then he called upon the first wave.’ (</a:t>
            </a:r>
            <a:r>
              <a:rPr lang="en-GB" altLang="zh-HK" i="1" dirty="0"/>
              <a:t>La </a:t>
            </a:r>
            <a:r>
              <a:rPr lang="en-GB" altLang="zh-HK" i="1" dirty="0" err="1"/>
              <a:t>istoria</a:t>
            </a:r>
            <a:r>
              <a:rPr lang="en-GB" altLang="zh-HK" i="1" dirty="0"/>
              <a:t> di </a:t>
            </a:r>
            <a:r>
              <a:rPr lang="en-GB" altLang="zh-HK" i="1" dirty="0" err="1"/>
              <a:t>Eneas</a:t>
            </a:r>
            <a:r>
              <a:rPr lang="en-GB" altLang="zh-HK" i="1" dirty="0"/>
              <a:t> </a:t>
            </a:r>
            <a:r>
              <a:rPr lang="en-GB" altLang="zh-HK" dirty="0"/>
              <a:t>91, 46) (Medieval Sicilian)</a:t>
            </a:r>
            <a:endParaRPr lang="zh-TW" altLang="zh-HK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DE3B68-D120-4273-A725-B69977E48853}"/>
              </a:ext>
            </a:extLst>
          </p:cNvPr>
          <p:cNvSpPr/>
          <p:nvPr/>
        </p:nvSpPr>
        <p:spPr>
          <a:xfrm>
            <a:off x="838200" y="135150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altLang="zh-HK" i="1" dirty="0" err="1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Verba</a:t>
            </a:r>
            <a:r>
              <a:rPr lang="en-GB" altLang="zh-HK" i="1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HK" i="1" dirty="0" err="1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clamandi</a:t>
            </a:r>
            <a:r>
              <a:rPr lang="en-GB" altLang="zh-HK" i="1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endParaRPr lang="zh-TW" altLang="zh-HK" sz="2400" i="1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37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CCFA3-5764-4D51-B7CF-89505E6BB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HK" dirty="0"/>
              <a:t>Christian/Medieval Latin (3)</a:t>
            </a:r>
            <a:endParaRPr lang="zh-HK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24B68-DB03-46FE-AA85-E77BB0618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altLang="zh-HK" i="1" dirty="0" err="1"/>
              <a:t>Verba</a:t>
            </a:r>
            <a:r>
              <a:rPr lang="en-GB" altLang="zh-HK" i="1" dirty="0"/>
              <a:t> </a:t>
            </a:r>
            <a:r>
              <a:rPr lang="en-GB" altLang="zh-HK" i="1" dirty="0" err="1"/>
              <a:t>rogandi</a:t>
            </a:r>
            <a:r>
              <a:rPr lang="en-GB" altLang="zh-HK" i="1" dirty="0"/>
              <a:t> </a:t>
            </a:r>
            <a:r>
              <a:rPr lang="en-GB" altLang="zh-HK" dirty="0"/>
              <a:t>(</a:t>
            </a:r>
            <a:r>
              <a:rPr lang="en-GB" altLang="zh-HK" i="1" dirty="0"/>
              <a:t>ad/ab</a:t>
            </a:r>
            <a:r>
              <a:rPr lang="en-GB" altLang="zh-HK" dirty="0"/>
              <a:t>)</a:t>
            </a:r>
            <a:endParaRPr lang="zh-HK" altLang="en-US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CD3F6A-3C97-40A3-A16A-D4E48C48CB24}"/>
              </a:ext>
            </a:extLst>
          </p:cNvPr>
          <p:cNvSpPr/>
          <p:nvPr/>
        </p:nvSpPr>
        <p:spPr>
          <a:xfrm>
            <a:off x="838196" y="1627750"/>
            <a:ext cx="105155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HK" dirty="0" err="1"/>
              <a:t>Moyses</a:t>
            </a:r>
            <a:r>
              <a:rPr lang="en-GB" altLang="zh-HK" dirty="0"/>
              <a:t>	</a:t>
            </a:r>
            <a:r>
              <a:rPr lang="en-GB" altLang="zh-HK" dirty="0" err="1"/>
              <a:t>ora</a:t>
            </a:r>
            <a:r>
              <a:rPr lang="en-GB" altLang="zh-HK" dirty="0"/>
              <a:t>-bat		ad	</a:t>
            </a:r>
            <a:r>
              <a:rPr lang="en-GB" altLang="zh-HK" dirty="0" err="1"/>
              <a:t>Dominum</a:t>
            </a:r>
            <a:endParaRPr lang="zh-TW" altLang="zh-HK" dirty="0"/>
          </a:p>
          <a:p>
            <a:r>
              <a:rPr lang="en-GB" altLang="zh-HK" dirty="0"/>
              <a:t>Moses	beg-IMPERF.3SG	AD	Lord</a:t>
            </a:r>
            <a:endParaRPr lang="zh-TW" altLang="zh-HK" dirty="0"/>
          </a:p>
          <a:p>
            <a:r>
              <a:rPr lang="en-GB" altLang="zh-HK" dirty="0"/>
              <a:t>‘Moses was begging the Lord.’ (</a:t>
            </a:r>
            <a:r>
              <a:rPr lang="en-GB" altLang="zh-HK" i="1" dirty="0" err="1"/>
              <a:t>Libri</a:t>
            </a:r>
            <a:r>
              <a:rPr lang="en-GB" altLang="zh-HK" i="1" dirty="0"/>
              <a:t> </a:t>
            </a:r>
            <a:r>
              <a:rPr lang="en-GB" altLang="zh-HK" i="1" dirty="0" err="1"/>
              <a:t>Maccabaorum</a:t>
            </a:r>
            <a:r>
              <a:rPr lang="en-GB" altLang="zh-HK" i="1" dirty="0"/>
              <a:t> </a:t>
            </a:r>
            <a:r>
              <a:rPr lang="en-GB" altLang="zh-HK" dirty="0"/>
              <a:t>2.10)</a:t>
            </a:r>
            <a:endParaRPr lang="zh-TW" altLang="zh-HK" dirty="0"/>
          </a:p>
          <a:p>
            <a:r>
              <a:rPr lang="en-GB" altLang="zh-HK" dirty="0" err="1"/>
              <a:t>veni</a:t>
            </a:r>
            <a:r>
              <a:rPr lang="en-GB" altLang="zh-HK" dirty="0"/>
              <a:t>-am… 	  ad	Domino		</a:t>
            </a:r>
            <a:r>
              <a:rPr lang="en-GB" altLang="zh-HK" dirty="0" err="1"/>
              <a:t>poposce</a:t>
            </a:r>
            <a:r>
              <a:rPr lang="en-GB" altLang="zh-HK" dirty="0"/>
              <a:t>-bat</a:t>
            </a:r>
            <a:endParaRPr lang="zh-TW" altLang="zh-HK" dirty="0"/>
          </a:p>
          <a:p>
            <a:r>
              <a:rPr lang="en-GB" altLang="zh-HK" dirty="0"/>
              <a:t>mercy-FEM.ACC.SG	  AD	Lord		demand-IMPERF.3SG</a:t>
            </a:r>
            <a:endParaRPr lang="zh-TW" altLang="zh-HK" dirty="0"/>
          </a:p>
          <a:p>
            <a:r>
              <a:rPr lang="en-GB" altLang="zh-HK" dirty="0"/>
              <a:t>‘He was begging the Lord for mercy’ (</a:t>
            </a:r>
            <a:r>
              <a:rPr lang="en-GB" altLang="zh-HK" i="1" dirty="0"/>
              <a:t>Chronicon </a:t>
            </a:r>
            <a:r>
              <a:rPr lang="en-GB" altLang="zh-HK" i="1" dirty="0" err="1"/>
              <a:t>Salernitanum</a:t>
            </a:r>
            <a:r>
              <a:rPr lang="en-GB" altLang="zh-HK" i="1" dirty="0"/>
              <a:t> </a:t>
            </a:r>
            <a:r>
              <a:rPr lang="en-GB" altLang="zh-HK" dirty="0"/>
              <a:t>11)</a:t>
            </a:r>
            <a:endParaRPr lang="zh-TW" altLang="zh-HK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0D3E2C-5A29-4958-A5DE-C9E20958BEB5}"/>
              </a:ext>
            </a:extLst>
          </p:cNvPr>
          <p:cNvSpPr/>
          <p:nvPr/>
        </p:nvSpPr>
        <p:spPr>
          <a:xfrm>
            <a:off x="838196" y="3360552"/>
            <a:ext cx="105155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altLang="zh-HK" sz="16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supplic-arono       ad     Giove   che	lor   	   de-sse		un	re</a:t>
            </a:r>
            <a:endParaRPr lang="zh-TW" altLang="zh-HK" sz="1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altLang="zh-HK" sz="16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beg-PRET.3PL    AD    Jove     COMP	PRO.3PL    give-IMPERF.SUBJ	a	king</a:t>
            </a:r>
            <a:endParaRPr lang="en-GB" altLang="zh-HK" sz="1600" dirty="0"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altLang="zh-HK" sz="16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‘They were begging him to give them a king.’ (Medieval Neapolitan) </a:t>
            </a:r>
            <a:endParaRPr lang="zh-TW" altLang="zh-HK" sz="1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altLang="zh-HK" sz="16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a	</a:t>
            </a:r>
            <a:r>
              <a:rPr lang="en-GB" altLang="zh-HK" sz="1600" dirty="0" err="1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vui</a:t>
            </a:r>
            <a:r>
              <a:rPr lang="en-GB" altLang="zh-HK" sz="16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lang="en-GB" altLang="zh-HK" sz="1600" dirty="0" err="1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preg</a:t>
            </a:r>
            <a:r>
              <a:rPr lang="en-GB" altLang="zh-HK" sz="16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-u		</a:t>
            </a:r>
            <a:r>
              <a:rPr lang="en-GB" altLang="zh-HK" sz="1600" dirty="0" err="1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ki</a:t>
            </a:r>
            <a:r>
              <a:rPr lang="en-GB" altLang="zh-HK" sz="16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… </a:t>
            </a:r>
            <a:endParaRPr lang="zh-TW" altLang="zh-HK" sz="1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altLang="zh-HK" sz="16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AD	PRO.2PL	beg-PRES.1SG	COMP</a:t>
            </a:r>
            <a:endParaRPr lang="zh-TW" altLang="zh-HK" sz="1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altLang="zh-HK" sz="16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‘I beg you to…’ (</a:t>
            </a:r>
            <a:r>
              <a:rPr lang="en-GB" altLang="zh-HK" sz="1600" i="1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La </a:t>
            </a:r>
            <a:r>
              <a:rPr lang="en-GB" altLang="zh-HK" sz="1600" i="1" dirty="0" err="1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istoria</a:t>
            </a:r>
            <a:r>
              <a:rPr lang="en-GB" altLang="zh-HK" sz="1600" i="1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 di </a:t>
            </a:r>
            <a:r>
              <a:rPr lang="en-GB" altLang="zh-HK" sz="1600" i="1" dirty="0" err="1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Eneas</a:t>
            </a:r>
            <a:r>
              <a:rPr lang="en-GB" altLang="zh-HK" sz="1600" i="1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GB" altLang="zh-HK" sz="16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80, 86) (Medieval Sicilian) </a:t>
            </a:r>
            <a:endParaRPr lang="zh-TW" altLang="zh-HK" sz="1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altLang="zh-HK" sz="1600" dirty="0" err="1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yo</a:t>
            </a:r>
            <a:r>
              <a:rPr lang="en-GB" altLang="zh-HK" sz="16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		</a:t>
            </a:r>
            <a:r>
              <a:rPr lang="en-GB" altLang="zh-HK" sz="1600" dirty="0" err="1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rueg</a:t>
            </a:r>
            <a:r>
              <a:rPr lang="en-GB" altLang="zh-HK" sz="16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-o	             a      Dios	e	a-l	   	Padre	Spiritual</a:t>
            </a:r>
            <a:endParaRPr lang="zh-TW" altLang="zh-HK" sz="1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altLang="zh-HK" sz="16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PRO.1SG		beg-PRES.1SG   AD    God	and	AD-DEF.ART	Father	Spiritual</a:t>
            </a:r>
            <a:endParaRPr lang="zh-TW" altLang="zh-HK" sz="1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altLang="zh-HK" sz="16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‘I beg God and the Spiritual Father.’ (</a:t>
            </a:r>
            <a:r>
              <a:rPr lang="en-GB" altLang="zh-HK" sz="1600" i="1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El Cid </a:t>
            </a:r>
            <a:r>
              <a:rPr lang="en-GB" altLang="zh-HK" sz="16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300) (Medieval Spanish)</a:t>
            </a:r>
            <a:endParaRPr lang="zh-TW" altLang="zh-HK" sz="1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altLang="zh-HK" sz="1600" dirty="0" err="1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preg</a:t>
            </a:r>
            <a:r>
              <a:rPr lang="en-GB" altLang="zh-HK" sz="16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-à		a	</a:t>
            </a:r>
            <a:r>
              <a:rPr lang="en-GB" altLang="zh-HK" sz="1600" dirty="0" err="1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Déus</a:t>
            </a:r>
            <a:endParaRPr lang="zh-TW" altLang="zh-HK" sz="1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altLang="zh-HK" sz="16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Pray-PRES.3SG	AD	God</a:t>
            </a:r>
            <a:endParaRPr lang="zh-TW" altLang="zh-HK" sz="1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altLang="zh-HK" sz="16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‘She prays to God…’ (The Sermons of Saint </a:t>
            </a:r>
            <a:r>
              <a:rPr lang="en-GB" altLang="zh-HK" sz="1600" dirty="0" err="1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Vicent</a:t>
            </a:r>
            <a:r>
              <a:rPr lang="en-GB" altLang="zh-HK" sz="1600" dirty="0">
                <a:latin typeface="Times New Roman" panose="02020603050405020304" pitchFamily="18" charset="0"/>
                <a:ea typeface="PMingLiU" panose="02020500000000000000" pitchFamily="18" charset="-120"/>
                <a:cs typeface="Times New Roman" panose="02020603050405020304" pitchFamily="18" charset="0"/>
              </a:rPr>
              <a:t> Ferrer 104) (Medieval Catalan)</a:t>
            </a:r>
            <a:endParaRPr lang="zh-TW" altLang="zh-HK" sz="16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74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1567</Words>
  <Application>Microsoft Office PowerPoint</Application>
  <PresentationFormat>Widescreen</PresentationFormat>
  <Paragraphs>173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新細明體</vt:lpstr>
      <vt:lpstr>新細明體</vt:lpstr>
      <vt:lpstr>Arial</vt:lpstr>
      <vt:lpstr>Calibri</vt:lpstr>
      <vt:lpstr>Calibri Light</vt:lpstr>
      <vt:lpstr>Times New Roman</vt:lpstr>
      <vt:lpstr>Office Theme</vt:lpstr>
      <vt:lpstr>Western Romance DOM (ad): analogical generalisation and feature simplification</vt:lpstr>
      <vt:lpstr>Differential Object Marking (DOM)</vt:lpstr>
      <vt:lpstr>Spanish personal a</vt:lpstr>
      <vt:lpstr>Verbal/nominal parameters of DOM</vt:lpstr>
      <vt:lpstr>Proto-Romance/Latin origins of DOM</vt:lpstr>
      <vt:lpstr>Plautus &gt; Medieval</vt:lpstr>
      <vt:lpstr>Christian/Medieval Latin</vt:lpstr>
      <vt:lpstr>Christian/Medieval Latin (2)</vt:lpstr>
      <vt:lpstr>Christian/Medieval Latin (3)</vt:lpstr>
      <vt:lpstr>Latin/proto-Romance DOM</vt:lpstr>
      <vt:lpstr>Diachrony of Romance DOM</vt:lpstr>
      <vt:lpstr>Human/animacy</vt:lpstr>
      <vt:lpstr>Referential/definiteness/specific (singular/individual)</vt:lpstr>
      <vt:lpstr>Pronominal/proper</vt:lpstr>
      <vt:lpstr>Western Romance DOM parameters (formal)</vt:lpstr>
      <vt:lpstr>Diachrony of Western Romance DOM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Western Romance DOM (ad): analogical generalisation and feature simplification</dc:title>
  <dc:creator>Keith Tse</dc:creator>
  <cp:lastModifiedBy>Keith Tse</cp:lastModifiedBy>
  <cp:revision>20</cp:revision>
  <dcterms:created xsi:type="dcterms:W3CDTF">2018-03-31T14:23:32Z</dcterms:created>
  <dcterms:modified xsi:type="dcterms:W3CDTF">2018-03-31T17:17:47Z</dcterms:modified>
</cp:coreProperties>
</file>