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9" r:id="rId5"/>
    <p:sldId id="260" r:id="rId6"/>
    <p:sldId id="263" r:id="rId7"/>
    <p:sldId id="264" r:id="rId8"/>
    <p:sldId id="265" r:id="rId9"/>
    <p:sldId id="267" r:id="rId10"/>
    <p:sldId id="268" r:id="rId11"/>
    <p:sldId id="283" r:id="rId12"/>
    <p:sldId id="284" r:id="rId13"/>
    <p:sldId id="281" r:id="rId14"/>
    <p:sldId id="282" r:id="rId15"/>
    <p:sldId id="285" r:id="rId16"/>
    <p:sldId id="286" r:id="rId17"/>
    <p:sldId id="287" r:id="rId18"/>
    <p:sldId id="280" r:id="rId19"/>
    <p:sldId id="276" r:id="rId20"/>
    <p:sldId id="288" r:id="rId21"/>
    <p:sldId id="277" r:id="rId22"/>
    <p:sldId id="278" r:id="rId23"/>
    <p:sldId id="292" r:id="rId24"/>
    <p:sldId id="289" r:id="rId25"/>
    <p:sldId id="290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74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17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8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45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3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1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98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5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0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37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1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6CB2D-DE2E-480C-8AA5-14397CDC5687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987E2-EA0F-4ECB-A973-9B9A6311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59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’? Chinese </a:t>
            </a:r>
            <a:r>
              <a:rPr lang="en-GB" i="1" dirty="0" smtClean="0"/>
              <a:t>de </a:t>
            </a:r>
            <a:r>
              <a:rPr lang="en-GB" dirty="0" smtClean="0"/>
              <a:t>and </a:t>
            </a:r>
            <a:r>
              <a:rPr lang="en-GB" i="1" dirty="0" err="1" smtClean="0"/>
              <a:t>shi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5132784"/>
            <a:ext cx="6400800" cy="1752600"/>
          </a:xfrm>
        </p:spPr>
        <p:txBody>
          <a:bodyPr/>
          <a:lstStyle/>
          <a:p>
            <a:r>
              <a:rPr lang="en-GB" dirty="0" smtClean="0"/>
              <a:t>Keith </a:t>
            </a:r>
            <a:r>
              <a:rPr lang="en-GB" dirty="0" err="1" smtClean="0"/>
              <a:t>Tse</a:t>
            </a:r>
            <a:r>
              <a:rPr lang="en-GB" dirty="0" smtClean="0"/>
              <a:t> (2012)</a:t>
            </a:r>
            <a:endParaRPr lang="en-GB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755576" y="347114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in Minimalism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91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(lateral </a:t>
            </a:r>
            <a:r>
              <a:rPr lang="en-GB" dirty="0" err="1" smtClean="0"/>
              <a:t>grammaticalization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24136"/>
            <a:ext cx="8229600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1</a:t>
            </a:r>
            <a:r>
              <a:rPr lang="it-IT" sz="2800" dirty="0" smtClean="0"/>
              <a:t>)	wo</a:t>
            </a:r>
            <a:r>
              <a:rPr lang="it-IT" sz="2800" dirty="0"/>
              <a:t>	shi	zuotian	</a:t>
            </a:r>
            <a:r>
              <a:rPr lang="it-IT" sz="2800" dirty="0" smtClean="0"/>
              <a:t>mai</a:t>
            </a:r>
            <a:r>
              <a:rPr lang="it-IT" sz="2800" dirty="0"/>
              <a:t>		piao	de	</a:t>
            </a:r>
            <a:r>
              <a:rPr lang="en-GB" sz="2800" dirty="0" smtClean="0"/>
              <a:t>I</a:t>
            </a:r>
            <a:r>
              <a:rPr lang="en-GB" sz="2800" dirty="0"/>
              <a:t>	be	yesterday	buy		ticket	DE</a:t>
            </a:r>
          </a:p>
          <a:p>
            <a:pPr marL="0" indent="0">
              <a:buNone/>
            </a:pPr>
            <a:r>
              <a:rPr lang="en-GB" sz="2800" dirty="0"/>
              <a:t>2</a:t>
            </a:r>
            <a:r>
              <a:rPr lang="en-GB" sz="2800" dirty="0" smtClean="0"/>
              <a:t>)	</a:t>
            </a:r>
            <a:r>
              <a:rPr lang="en-GB" sz="2800" dirty="0" err="1" smtClean="0"/>
              <a:t>wo</a:t>
            </a:r>
            <a:r>
              <a:rPr lang="en-GB" sz="2800" dirty="0"/>
              <a:t>	</a:t>
            </a:r>
            <a:r>
              <a:rPr lang="en-GB" sz="2800" dirty="0" err="1"/>
              <a:t>shi</a:t>
            </a:r>
            <a:r>
              <a:rPr lang="en-GB" sz="2800" dirty="0"/>
              <a:t>	</a:t>
            </a:r>
            <a:r>
              <a:rPr lang="en-GB" sz="2800" dirty="0" err="1"/>
              <a:t>zuotian</a:t>
            </a:r>
            <a:r>
              <a:rPr lang="en-GB" sz="2800" dirty="0"/>
              <a:t>	</a:t>
            </a:r>
            <a:r>
              <a:rPr lang="en-GB" sz="2800" dirty="0" err="1" smtClean="0"/>
              <a:t>mai</a:t>
            </a:r>
            <a:r>
              <a:rPr lang="en-GB" sz="2800" dirty="0"/>
              <a:t>		de	</a:t>
            </a:r>
            <a:r>
              <a:rPr lang="en-GB" sz="2800" dirty="0" err="1"/>
              <a:t>piao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	I</a:t>
            </a:r>
            <a:r>
              <a:rPr lang="en-GB" sz="2800" dirty="0"/>
              <a:t>	be	yesterday	buy		</a:t>
            </a:r>
            <a:r>
              <a:rPr lang="en-GB" sz="2800" dirty="0" smtClean="0"/>
              <a:t>DE     ticket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‘It was yesterday that I bought the ticket.’ 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619944" y="3771037"/>
            <a:ext cx="3592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De </a:t>
            </a:r>
            <a:r>
              <a:rPr lang="en-GB" sz="2800" dirty="0" smtClean="0"/>
              <a:t>(determiner (D))</a:t>
            </a:r>
          </a:p>
          <a:p>
            <a:r>
              <a:rPr lang="en-GB" sz="2800" dirty="0" smtClean="0"/>
              <a:t>(S &amp; W (2002:178-185) </a:t>
            </a:r>
            <a:endParaRPr lang="en-GB" sz="2800" i="1" dirty="0"/>
          </a:p>
        </p:txBody>
      </p:sp>
      <p:sp>
        <p:nvSpPr>
          <p:cNvPr id="6" name="矩形 5"/>
          <p:cNvSpPr/>
          <p:nvPr/>
        </p:nvSpPr>
        <p:spPr>
          <a:xfrm>
            <a:off x="4139952" y="3789040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&gt;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4355976" y="3789040"/>
            <a:ext cx="4040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Past tense marker (T)</a:t>
            </a:r>
          </a:p>
          <a:p>
            <a:r>
              <a:rPr lang="en-GB" sz="2800" dirty="0" smtClean="0"/>
              <a:t>(S &amp; W (2002:176-177)</a:t>
            </a:r>
            <a:endParaRPr lang="en-GB" sz="2800" dirty="0"/>
          </a:p>
        </p:txBody>
      </p:sp>
      <p:sp>
        <p:nvSpPr>
          <p:cNvPr id="9" name="矩形 8"/>
          <p:cNvSpPr/>
          <p:nvPr/>
        </p:nvSpPr>
        <p:spPr>
          <a:xfrm>
            <a:off x="539552" y="3356992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Sentence-final </a:t>
            </a:r>
            <a:r>
              <a:rPr lang="en-GB" sz="2800" i="1" dirty="0" smtClean="0"/>
              <a:t>de </a:t>
            </a:r>
            <a:r>
              <a:rPr lang="en-GB" sz="2800" dirty="0" smtClean="0"/>
              <a:t>(1)</a:t>
            </a:r>
            <a:r>
              <a:rPr lang="en-GB" sz="2800" i="1" dirty="0" smtClean="0"/>
              <a:t> </a:t>
            </a:r>
            <a:endParaRPr lang="en-GB" sz="2800" dirty="0"/>
          </a:p>
        </p:txBody>
      </p:sp>
      <p:sp>
        <p:nvSpPr>
          <p:cNvPr id="10" name="矩形 9"/>
          <p:cNvSpPr/>
          <p:nvPr/>
        </p:nvSpPr>
        <p:spPr>
          <a:xfrm>
            <a:off x="4139952" y="3356992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&gt;</a:t>
            </a:r>
            <a:endParaRPr lang="en-GB" sz="2800" dirty="0"/>
          </a:p>
        </p:txBody>
      </p:sp>
      <p:sp>
        <p:nvSpPr>
          <p:cNvPr id="11" name="矩形 10"/>
          <p:cNvSpPr/>
          <p:nvPr/>
        </p:nvSpPr>
        <p:spPr>
          <a:xfrm>
            <a:off x="4355976" y="3356992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Verbal suffix </a:t>
            </a:r>
            <a:r>
              <a:rPr lang="en-GB" sz="2800" dirty="0"/>
              <a:t>(</a:t>
            </a:r>
            <a:r>
              <a:rPr lang="en-GB" sz="2800" i="1" dirty="0" err="1" smtClean="0"/>
              <a:t>mai</a:t>
            </a:r>
            <a:r>
              <a:rPr lang="en-GB" sz="2800" i="1" dirty="0" smtClean="0"/>
              <a:t>-de</a:t>
            </a:r>
            <a:r>
              <a:rPr lang="en-GB" sz="2800" dirty="0" smtClean="0"/>
              <a:t>) (2)</a:t>
            </a:r>
            <a:endParaRPr lang="en-GB" sz="2800" dirty="0"/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518864" y="4581128"/>
            <a:ext cx="8229600" cy="2509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S &amp; W (2002:175-177) </a:t>
            </a:r>
            <a:r>
              <a:rPr lang="en-GB" sz="2800" dirty="0" smtClean="0"/>
              <a:t>argue </a:t>
            </a:r>
            <a:r>
              <a:rPr lang="en-GB" sz="2800" dirty="0"/>
              <a:t>that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-de </a:t>
            </a:r>
            <a:r>
              <a:rPr lang="en-GB" sz="2800" dirty="0" smtClean="0"/>
              <a:t>constructions </a:t>
            </a:r>
            <a:r>
              <a:rPr lang="en-GB" sz="2800" dirty="0"/>
              <a:t>often imply that the action </a:t>
            </a:r>
            <a:r>
              <a:rPr lang="en-GB" sz="2800" dirty="0" smtClean="0"/>
              <a:t>(</a:t>
            </a:r>
            <a:r>
              <a:rPr lang="en-GB" sz="2800" dirty="0"/>
              <a:t>here </a:t>
            </a:r>
            <a:r>
              <a:rPr lang="en-GB" sz="2800" i="1" dirty="0" err="1"/>
              <a:t>mai</a:t>
            </a:r>
            <a:r>
              <a:rPr lang="en-GB" sz="2800" i="1" dirty="0"/>
              <a:t> </a:t>
            </a:r>
            <a:r>
              <a:rPr lang="en-GB" sz="2800" i="1" dirty="0" err="1"/>
              <a:t>piao</a:t>
            </a:r>
            <a:r>
              <a:rPr lang="en-GB" sz="2800" i="1" dirty="0"/>
              <a:t> </a:t>
            </a:r>
            <a:r>
              <a:rPr lang="en-GB" sz="2800" dirty="0"/>
              <a:t>‘to buy ticket’) has already occurred, and so past tense is implied for the verb </a:t>
            </a:r>
            <a:r>
              <a:rPr lang="en-GB" sz="2800" i="1" dirty="0" err="1"/>
              <a:t>mai</a:t>
            </a:r>
            <a:r>
              <a:rPr lang="en-GB" sz="2800" dirty="0"/>
              <a:t> and </a:t>
            </a:r>
            <a:r>
              <a:rPr lang="en-GB" sz="2800" i="1" dirty="0"/>
              <a:t>de </a:t>
            </a:r>
            <a:r>
              <a:rPr lang="en-GB" sz="2800" dirty="0"/>
              <a:t>can alternatively be analysed as a past tense </a:t>
            </a:r>
            <a:r>
              <a:rPr lang="en-GB" sz="2800" dirty="0" smtClean="0"/>
              <a:t>marker (T(past)),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8229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(S &amp; W (2002:189))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1)</a:t>
            </a:r>
            <a:r>
              <a:rPr lang="en-GB" dirty="0"/>
              <a:t>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err="1" smtClean="0"/>
              <a:t>SpecT</a:t>
            </a:r>
            <a:r>
              <a:rPr lang="en-GB" dirty="0"/>
              <a:t>		T’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/>
              <a:t>wo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</a:t>
            </a:r>
            <a:r>
              <a:rPr lang="en-GB" dirty="0"/>
              <a:t>		VP</a:t>
            </a:r>
          </a:p>
          <a:p>
            <a:pPr marL="0" indent="0">
              <a:buNone/>
            </a:pPr>
            <a:r>
              <a:rPr lang="en-GB" dirty="0" smtClean="0"/>
              <a:t>                 </a:t>
            </a:r>
            <a:r>
              <a:rPr lang="en-GB" dirty="0" err="1"/>
              <a:t>shi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V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smtClean="0"/>
              <a:t>		V</a:t>
            </a:r>
            <a:r>
              <a:rPr lang="en-GB" dirty="0"/>
              <a:t>		DP</a:t>
            </a:r>
          </a:p>
          <a:p>
            <a:pPr marL="0" indent="0">
              <a:buNone/>
            </a:pPr>
            <a:r>
              <a:rPr lang="en-GB" dirty="0" smtClean="0"/>
              <a:t>		Ø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	</a:t>
            </a:r>
            <a:r>
              <a:rPr lang="en-GB" dirty="0" err="1" smtClean="0"/>
              <a:t>SpecD</a:t>
            </a:r>
            <a:r>
              <a:rPr lang="en-GB" dirty="0"/>
              <a:t>		</a:t>
            </a:r>
            <a:r>
              <a:rPr lang="en-GB" dirty="0" smtClean="0"/>
              <a:t>	D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	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AspP</a:t>
            </a:r>
            <a:r>
              <a:rPr lang="en-GB" dirty="0" smtClean="0"/>
              <a:t>/IP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</a:t>
            </a:r>
            <a:r>
              <a:rPr lang="en-GB" dirty="0" smtClean="0"/>
              <a:t> 	D</a:t>
            </a:r>
            <a:r>
              <a:rPr lang="en-GB" dirty="0"/>
              <a:t>		</a:t>
            </a:r>
            <a:r>
              <a:rPr lang="en-GB" dirty="0" smtClean="0"/>
              <a:t>NP</a:t>
            </a:r>
          </a:p>
          <a:p>
            <a:pPr marL="0" indent="0">
              <a:buNone/>
            </a:pPr>
            <a:r>
              <a:rPr lang="en-GB" dirty="0" smtClean="0"/>
              <a:t>		        </a:t>
            </a:r>
            <a:r>
              <a:rPr lang="en-GB" dirty="0" err="1" smtClean="0"/>
              <a:t>zuotian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</a:t>
            </a:r>
            <a:r>
              <a:rPr lang="en-GB" dirty="0" err="1" smtClean="0"/>
              <a:t>piao</a:t>
            </a:r>
            <a:r>
              <a:rPr lang="en-GB" dirty="0" smtClean="0"/>
              <a:t>	de		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	</a:t>
            </a:r>
            <a:r>
              <a:rPr lang="en-GB" dirty="0" smtClean="0"/>
              <a:t>[</a:t>
            </a:r>
            <a:r>
              <a:rPr lang="en-GB" dirty="0" err="1"/>
              <a:t>i</a:t>
            </a:r>
            <a:r>
              <a:rPr lang="en-GB" dirty="0"/>
              <a:t>-D</a:t>
            </a:r>
            <a:r>
              <a:rPr lang="en-GB" dirty="0" smtClean="0"/>
              <a:t>]		N’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/>
              <a:t>u-N]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 err="1" smtClean="0"/>
              <a:t>i</a:t>
            </a:r>
            <a:r>
              <a:rPr lang="en-GB" dirty="0" smtClean="0"/>
              <a:t>-phi]</a:t>
            </a:r>
            <a:r>
              <a:rPr lang="en-GB" dirty="0"/>
              <a:t>	</a:t>
            </a:r>
            <a:r>
              <a:rPr lang="en-GB" dirty="0" smtClean="0"/>
              <a:t>N	            </a:t>
            </a:r>
            <a:r>
              <a:rPr lang="en-GB" dirty="0" err="1" smtClean="0"/>
              <a:t>AspP</a:t>
            </a:r>
            <a:r>
              <a:rPr lang="en-GB" dirty="0" smtClean="0"/>
              <a:t>/IP</a:t>
            </a:r>
            <a:r>
              <a:rPr lang="en-GB" dirty="0"/>
              <a:t>	</a:t>
            </a:r>
            <a:r>
              <a:rPr lang="en-GB" dirty="0" smtClean="0"/>
              <a:t>					Ø</a:t>
            </a:r>
            <a:r>
              <a:rPr lang="en-GB" dirty="0"/>
              <a:t>	     	     t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1043608" y="1340768"/>
            <a:ext cx="5760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619672" y="1340768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619672" y="1700808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411760" y="1700808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419872" y="242088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2555776" y="3068960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3347864" y="3068960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3815916" y="3356992"/>
            <a:ext cx="61206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427984" y="3356992"/>
            <a:ext cx="165618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370790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5256076" y="4077072"/>
            <a:ext cx="82809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6084168" y="4077072"/>
            <a:ext cx="100811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7092280" y="508518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6228184" y="5805264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7092280" y="5805264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等腰三角形 33"/>
          <p:cNvSpPr/>
          <p:nvPr/>
        </p:nvSpPr>
        <p:spPr>
          <a:xfrm>
            <a:off x="2951820" y="4797152"/>
            <a:ext cx="169218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5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(S &amp; W (2002:190))</a:t>
            </a:r>
            <a:endParaRPr lang="en-GB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2)</a:t>
            </a:r>
            <a:r>
              <a:rPr lang="en-GB" dirty="0"/>
              <a:t>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err="1" smtClean="0"/>
              <a:t>SpecT</a:t>
            </a:r>
            <a:r>
              <a:rPr lang="en-GB" dirty="0"/>
              <a:t>		T’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/>
              <a:t>wo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</a:t>
            </a:r>
            <a:r>
              <a:rPr lang="en-GB" dirty="0"/>
              <a:t>		VP</a:t>
            </a:r>
          </a:p>
          <a:p>
            <a:pPr marL="0" indent="0">
              <a:buNone/>
            </a:pPr>
            <a:r>
              <a:rPr lang="en-GB" dirty="0" smtClean="0"/>
              <a:t>                 </a:t>
            </a:r>
            <a:r>
              <a:rPr lang="en-GB" dirty="0" err="1"/>
              <a:t>shi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V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smtClean="0"/>
              <a:t>		V</a:t>
            </a:r>
            <a:r>
              <a:rPr lang="en-GB" dirty="0"/>
              <a:t>	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	Ø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	</a:t>
            </a:r>
            <a:r>
              <a:rPr lang="en-GB" dirty="0" err="1" smtClean="0"/>
              <a:t>SpecT</a:t>
            </a:r>
            <a:r>
              <a:rPr lang="en-GB" dirty="0"/>
              <a:t>		</a:t>
            </a:r>
            <a:r>
              <a:rPr lang="en-GB" dirty="0" smtClean="0"/>
              <a:t>	T’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AspP</a:t>
            </a:r>
            <a:r>
              <a:rPr lang="en-GB" dirty="0" smtClean="0"/>
              <a:t>/IP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</a:t>
            </a:r>
            <a:r>
              <a:rPr lang="en-GB" dirty="0" smtClean="0"/>
              <a:t> 	T(past)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/>
              <a:t>AspP</a:t>
            </a:r>
            <a:r>
              <a:rPr lang="en-GB" dirty="0" smtClean="0"/>
              <a:t>/IP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        </a:t>
            </a:r>
            <a:r>
              <a:rPr lang="en-GB" dirty="0" err="1" smtClean="0"/>
              <a:t>zuotian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de </a:t>
            </a:r>
            <a:r>
              <a:rPr lang="en-GB" dirty="0" err="1" smtClean="0"/>
              <a:t>piao</a:t>
            </a:r>
            <a:r>
              <a:rPr lang="en-GB" dirty="0" smtClean="0"/>
              <a:t>	   t </a:t>
            </a:r>
            <a:r>
              <a:rPr lang="en-GB" baseline="-25000" dirty="0"/>
              <a:t>j</a:t>
            </a:r>
            <a:r>
              <a:rPr lang="en-GB" dirty="0" smtClean="0"/>
              <a:t>		      t </a:t>
            </a:r>
            <a:r>
              <a:rPr lang="en-GB" baseline="-25000" dirty="0" err="1" smtClean="0"/>
              <a:t>i</a:t>
            </a:r>
            <a:r>
              <a:rPr lang="en-GB" baseline="-25000" dirty="0" smtClean="0"/>
              <a:t> </a:t>
            </a:r>
            <a:r>
              <a:rPr lang="en-GB" dirty="0" smtClean="0"/>
              <a:t>	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	</a:t>
            </a:r>
            <a:r>
              <a:rPr lang="en-GB" dirty="0" smtClean="0"/>
              <a:t>[</a:t>
            </a:r>
            <a:r>
              <a:rPr lang="en-GB" dirty="0" err="1" smtClean="0"/>
              <a:t>i</a:t>
            </a:r>
            <a:r>
              <a:rPr lang="en-GB" dirty="0" smtClean="0"/>
              <a:t>-T]	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[u-V]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/>
              <a:t>u</a:t>
            </a:r>
            <a:r>
              <a:rPr lang="en-GB" dirty="0" smtClean="0"/>
              <a:t>-phi]</a:t>
            </a:r>
            <a:r>
              <a:rPr lang="en-GB" dirty="0"/>
              <a:t>	</a:t>
            </a:r>
            <a:r>
              <a:rPr lang="en-GB" dirty="0" smtClean="0"/>
              <a:t>            					</a:t>
            </a:r>
            <a:r>
              <a:rPr lang="en-GB" dirty="0"/>
              <a:t>	     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矩形 5"/>
          <p:cNvSpPr/>
          <p:nvPr/>
        </p:nvSpPr>
        <p:spPr>
          <a:xfrm>
            <a:off x="6588224" y="1109062"/>
            <a:ext cx="23940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r>
              <a:rPr lang="en-GB" sz="4000" dirty="0" smtClean="0"/>
              <a:t>:</a:t>
            </a:r>
          </a:p>
          <a:p>
            <a:r>
              <a:rPr lang="en-GB" sz="2400" dirty="0" smtClean="0"/>
              <a:t>fewer ‘feature </a:t>
            </a:r>
            <a:r>
              <a:rPr lang="en-GB" sz="2400" dirty="0" err="1" smtClean="0"/>
              <a:t>syncretisms</a:t>
            </a:r>
            <a:r>
              <a:rPr lang="en-GB" sz="2400" dirty="0" smtClean="0"/>
              <a:t>’ and</a:t>
            </a:r>
          </a:p>
          <a:p>
            <a:r>
              <a:rPr lang="en-GB" sz="2400" dirty="0" err="1" smtClean="0"/>
              <a:t>i</a:t>
            </a:r>
            <a:r>
              <a:rPr lang="en-GB" sz="2400" dirty="0" smtClean="0"/>
              <a:t>-phi &gt; u-phi</a:t>
            </a:r>
            <a:endParaRPr lang="en-GB" sz="4000" b="1" dirty="0"/>
          </a:p>
        </p:txBody>
      </p:sp>
      <p:cxnSp>
        <p:nvCxnSpPr>
          <p:cNvPr id="7" name="直線接點 6"/>
          <p:cNvCxnSpPr/>
          <p:nvPr/>
        </p:nvCxnSpPr>
        <p:spPr>
          <a:xfrm flipH="1">
            <a:off x="1043608" y="1340768"/>
            <a:ext cx="5760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619672" y="1340768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619672" y="1700808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411760" y="1700808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419872" y="242088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2555776" y="3068960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347864" y="3068960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H="1">
            <a:off x="3815916" y="3356992"/>
            <a:ext cx="61206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4427984" y="3356992"/>
            <a:ext cx="165618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370790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5256076" y="4077072"/>
            <a:ext cx="82809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6084168" y="4077072"/>
            <a:ext cx="100811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等腰三角形 21"/>
          <p:cNvSpPr/>
          <p:nvPr/>
        </p:nvSpPr>
        <p:spPr>
          <a:xfrm>
            <a:off x="2951820" y="4797152"/>
            <a:ext cx="169218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7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’, as exemplified by Chinese </a:t>
            </a:r>
            <a:r>
              <a:rPr lang="en-GB" sz="2800" i="1" dirty="0" smtClean="0"/>
              <a:t>de</a:t>
            </a:r>
            <a:r>
              <a:rPr lang="en-GB" sz="2800" dirty="0" smtClean="0"/>
              <a:t>, seems to conform with R &amp; R and van </a:t>
            </a:r>
            <a:r>
              <a:rPr lang="en-GB" sz="2800" dirty="0" err="1" smtClean="0"/>
              <a:t>Gelderen’s</a:t>
            </a:r>
            <a:r>
              <a:rPr lang="en-GB" sz="2800" dirty="0" smtClean="0"/>
              <a:t> ‘structural simplification’. </a:t>
            </a:r>
            <a:endParaRPr lang="en-GB" sz="2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286347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However, there is one key difference: </a:t>
            </a:r>
            <a:endParaRPr lang="en-GB" sz="28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18864" y="33675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There is no ‘upward feature analysis’ in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’, since in D &gt; T re-analysis, the features of </a:t>
            </a:r>
            <a:r>
              <a:rPr lang="en-GB" sz="2800" i="1" dirty="0" smtClean="0"/>
              <a:t>de </a:t>
            </a:r>
            <a:r>
              <a:rPr lang="en-GB" sz="2800" dirty="0" smtClean="0"/>
              <a:t>in T (</a:t>
            </a:r>
            <a:r>
              <a:rPr lang="en-GB" sz="2800" dirty="0" err="1" smtClean="0"/>
              <a:t>i</a:t>
            </a:r>
            <a:r>
              <a:rPr lang="en-GB" sz="2800" dirty="0" smtClean="0"/>
              <a:t>-T, u-V) are not re-analysed from a lower position but rather from pragmatics (namely the fact that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-de </a:t>
            </a:r>
            <a:r>
              <a:rPr lang="en-GB" sz="2800" dirty="0" smtClean="0"/>
              <a:t>constructions often imply that the embedded action has already occurred).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991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Chinese </a:t>
            </a:r>
            <a:r>
              <a:rPr lang="en-GB" i="1" dirty="0" smtClean="0"/>
              <a:t>de</a:t>
            </a:r>
            <a:r>
              <a:rPr lang="en-GB" dirty="0" smtClean="0"/>
              <a:t> </a:t>
            </a:r>
            <a:r>
              <a:rPr lang="en-GB" dirty="0" err="1"/>
              <a:t>vs</a:t>
            </a:r>
            <a:r>
              <a:rPr lang="en-GB" dirty="0"/>
              <a:t> </a:t>
            </a:r>
            <a:r>
              <a:rPr lang="en-GB" dirty="0" smtClean="0"/>
              <a:t>Chinese </a:t>
            </a:r>
            <a:r>
              <a:rPr lang="en-GB" i="1" dirty="0" err="1"/>
              <a:t>liao</a:t>
            </a:r>
            <a:r>
              <a:rPr lang="en-GB" dirty="0"/>
              <a:t> &gt; </a:t>
            </a:r>
            <a:r>
              <a:rPr lang="en-GB" i="1" dirty="0" smtClean="0"/>
              <a:t>le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Chinese verbal suffix </a:t>
            </a:r>
            <a:r>
              <a:rPr lang="en-GB" sz="2800" i="1" dirty="0" smtClean="0"/>
              <a:t>le </a:t>
            </a:r>
            <a:r>
              <a:rPr lang="en-GB" sz="2800" dirty="0" smtClean="0"/>
              <a:t>is also </a:t>
            </a:r>
            <a:r>
              <a:rPr lang="en-GB" sz="2800" dirty="0" err="1" smtClean="0"/>
              <a:t>grammaticalized</a:t>
            </a:r>
            <a:r>
              <a:rPr lang="en-GB" sz="2800" dirty="0" smtClean="0"/>
              <a:t> as a past tense suffix from sentence-final </a:t>
            </a:r>
            <a:r>
              <a:rPr lang="en-GB" sz="2800" i="1" dirty="0" err="1" smtClean="0"/>
              <a:t>liao</a:t>
            </a:r>
            <a:r>
              <a:rPr lang="en-GB" sz="2800" i="1" dirty="0" smtClean="0"/>
              <a:t> </a:t>
            </a:r>
            <a:r>
              <a:rPr lang="en-GB" sz="2800" dirty="0" smtClean="0"/>
              <a:t>(Wu (2004), Shi (1989)): </a:t>
            </a:r>
          </a:p>
          <a:p>
            <a:pPr marL="0" indent="0">
              <a:buNone/>
            </a:pPr>
            <a:r>
              <a:rPr lang="en-GB" sz="2800" dirty="0" smtClean="0"/>
              <a:t>3) 	</a:t>
            </a:r>
            <a:r>
              <a:rPr lang="en-GB" sz="2800" dirty="0" err="1" smtClean="0"/>
              <a:t>Zixu</a:t>
            </a:r>
            <a:r>
              <a:rPr lang="en-GB" sz="2800" dirty="0" smtClean="0"/>
              <a:t>	</a:t>
            </a:r>
            <a:r>
              <a:rPr lang="en-GB" sz="2800" dirty="0" err="1" smtClean="0"/>
              <a:t>jie</a:t>
            </a:r>
            <a:r>
              <a:rPr lang="en-GB" sz="2800" dirty="0" smtClean="0"/>
              <a:t>		</a:t>
            </a:r>
            <a:r>
              <a:rPr lang="en-GB" sz="2800" dirty="0" err="1" smtClean="0"/>
              <a:t>meng</a:t>
            </a:r>
            <a:r>
              <a:rPr lang="en-GB" sz="2800" dirty="0" smtClean="0"/>
              <a:t>		</a:t>
            </a:r>
            <a:r>
              <a:rPr lang="en-GB" sz="2800" dirty="0" err="1" smtClean="0"/>
              <a:t>liao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err="1" smtClean="0"/>
              <a:t>Zixu</a:t>
            </a:r>
            <a:r>
              <a:rPr lang="en-GB" sz="2800" dirty="0" smtClean="0"/>
              <a:t>	explain	dream	finish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‘After </a:t>
            </a:r>
            <a:r>
              <a:rPr lang="en-GB" sz="2800" dirty="0" err="1" smtClean="0"/>
              <a:t>Zixu’s</a:t>
            </a:r>
            <a:r>
              <a:rPr lang="en-GB" sz="2800" dirty="0" smtClean="0"/>
              <a:t> activity of interpreting the dream was finished (i.e. after </a:t>
            </a:r>
            <a:r>
              <a:rPr lang="en-GB" sz="2800" dirty="0" err="1" smtClean="0"/>
              <a:t>Zixu</a:t>
            </a:r>
            <a:r>
              <a:rPr lang="en-GB" sz="2800" dirty="0" smtClean="0"/>
              <a:t> finished interpreting the dream)…’  </a:t>
            </a:r>
            <a:endParaRPr lang="en-GB" sz="2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5085184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Sentence-final </a:t>
            </a:r>
            <a:r>
              <a:rPr lang="en-GB" sz="2800" i="1" dirty="0" err="1" smtClean="0"/>
              <a:t>liao</a:t>
            </a:r>
            <a:r>
              <a:rPr lang="en-GB" sz="2800" i="1" dirty="0" smtClean="0"/>
              <a:t> </a:t>
            </a:r>
            <a:r>
              <a:rPr lang="en-GB" sz="2800" dirty="0" smtClean="0"/>
              <a:t>is the second verb of the </a:t>
            </a:r>
            <a:r>
              <a:rPr lang="en-GB" sz="2800" dirty="0" err="1" smtClean="0"/>
              <a:t>resultative</a:t>
            </a:r>
            <a:r>
              <a:rPr lang="en-GB" sz="2800" dirty="0" smtClean="0"/>
              <a:t> construction and can be re-analysed as a verb suffix denoting past tense for the first verb (</a:t>
            </a:r>
            <a:r>
              <a:rPr lang="en-GB" sz="2800" i="1" dirty="0" err="1" smtClean="0"/>
              <a:t>jie</a:t>
            </a:r>
            <a:r>
              <a:rPr lang="en-GB" sz="2800" dirty="0" smtClean="0"/>
              <a:t>) </a:t>
            </a:r>
          </a:p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i.e. </a:t>
            </a:r>
            <a:r>
              <a:rPr lang="en-GB" sz="2800" i="1" dirty="0" err="1" smtClean="0"/>
              <a:t>jie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liao</a:t>
            </a:r>
            <a:r>
              <a:rPr lang="en-GB" sz="2800" i="1" dirty="0" smtClean="0"/>
              <a:t>/le </a:t>
            </a:r>
            <a:r>
              <a:rPr lang="en-GB" sz="2800" i="1" dirty="0" err="1" smtClean="0"/>
              <a:t>meng</a:t>
            </a:r>
            <a:r>
              <a:rPr lang="en-GB" sz="2800" dirty="0" smtClean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6649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liao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			TP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 err="1" smtClean="0"/>
              <a:t>SpecT</a:t>
            </a:r>
            <a:r>
              <a:rPr lang="en-GB" sz="2000" dirty="0" smtClean="0"/>
              <a:t>		T’</a:t>
            </a:r>
          </a:p>
          <a:p>
            <a:pPr marL="0" indent="0">
              <a:buNone/>
            </a:pPr>
            <a:r>
              <a:rPr lang="en-GB" sz="2000" dirty="0" smtClean="0"/>
              <a:t>		   </a:t>
            </a:r>
            <a:r>
              <a:rPr lang="en-GB" sz="2000" dirty="0" err="1" smtClean="0"/>
              <a:t>Zixu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		T		VP</a:t>
            </a:r>
          </a:p>
          <a:p>
            <a:pPr marL="0" indent="0">
              <a:buNone/>
            </a:pPr>
            <a:r>
              <a:rPr lang="en-GB" sz="2000" dirty="0" smtClean="0"/>
              <a:t>			</a:t>
            </a:r>
            <a:r>
              <a:rPr lang="en-GB" sz="2000" dirty="0" err="1" smtClean="0"/>
              <a:t>jie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		[</a:t>
            </a:r>
            <a:r>
              <a:rPr lang="en-GB" sz="2000" dirty="0" err="1" smtClean="0"/>
              <a:t>i</a:t>
            </a:r>
            <a:r>
              <a:rPr lang="en-GB" sz="2000" dirty="0" smtClean="0"/>
              <a:t>-T]		V’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V1		SC</a:t>
            </a:r>
          </a:p>
          <a:p>
            <a:pPr marL="0" indent="0">
              <a:buNone/>
            </a:pPr>
            <a:r>
              <a:rPr lang="en-GB" sz="2000" dirty="0" smtClean="0"/>
              <a:t>				 t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				NP		V2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	</a:t>
            </a:r>
            <a:r>
              <a:rPr lang="en-GB" sz="2000" dirty="0" err="1" smtClean="0"/>
              <a:t>meng</a:t>
            </a:r>
            <a:r>
              <a:rPr lang="en-GB" sz="2000" dirty="0" smtClean="0"/>
              <a:t>		</a:t>
            </a:r>
            <a:r>
              <a:rPr lang="en-GB" sz="2000" dirty="0" err="1" smtClean="0"/>
              <a:t>liao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			[</a:t>
            </a:r>
            <a:r>
              <a:rPr lang="en-GB" sz="2000" dirty="0" err="1" smtClean="0"/>
              <a:t>i</a:t>
            </a:r>
            <a:r>
              <a:rPr lang="en-GB" sz="2000" dirty="0" smtClean="0"/>
              <a:t>-V]</a:t>
            </a:r>
          </a:p>
        </p:txBody>
      </p:sp>
      <p:cxnSp>
        <p:nvCxnSpPr>
          <p:cNvPr id="5" name="直線接點 4"/>
          <p:cNvCxnSpPr/>
          <p:nvPr/>
        </p:nvCxnSpPr>
        <p:spPr>
          <a:xfrm flipH="1">
            <a:off x="2699792" y="1484784"/>
            <a:ext cx="72008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3419872" y="1484784"/>
            <a:ext cx="792088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3419872" y="2204864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4211960" y="2204864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220072" y="2924944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4355976" y="3717032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220072" y="3717032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5220072" y="4437112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084168" y="4437112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弧形接點 22"/>
          <p:cNvCxnSpPr/>
          <p:nvPr/>
        </p:nvCxnSpPr>
        <p:spPr>
          <a:xfrm rot="16200000" flipV="1">
            <a:off x="3167844" y="3681028"/>
            <a:ext cx="1440160" cy="936104"/>
          </a:xfrm>
          <a:prstGeom prst="curvedConnector3">
            <a:avLst>
              <a:gd name="adj1" fmla="val -3496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7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liao</a:t>
            </a:r>
            <a:r>
              <a:rPr lang="en-GB" i="1" dirty="0" smtClean="0"/>
              <a:t>/le</a:t>
            </a:r>
            <a:endParaRPr lang="en-GB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			TP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 err="1" smtClean="0"/>
              <a:t>SpecT</a:t>
            </a:r>
            <a:r>
              <a:rPr lang="en-GB" sz="2000" dirty="0" smtClean="0"/>
              <a:t>		T’</a:t>
            </a:r>
          </a:p>
          <a:p>
            <a:pPr marL="0" indent="0">
              <a:buNone/>
            </a:pPr>
            <a:r>
              <a:rPr lang="en-GB" sz="2000" dirty="0" smtClean="0"/>
              <a:t>		   </a:t>
            </a:r>
            <a:r>
              <a:rPr lang="en-GB" sz="2000" dirty="0" err="1" smtClean="0"/>
              <a:t>Zixu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		T		VP</a:t>
            </a:r>
          </a:p>
          <a:p>
            <a:pPr marL="0" indent="0">
              <a:buNone/>
            </a:pPr>
            <a:r>
              <a:rPr lang="en-GB" sz="2000" dirty="0" smtClean="0"/>
              <a:t>			</a:t>
            </a:r>
            <a:r>
              <a:rPr lang="en-GB" sz="2000" dirty="0" err="1" smtClean="0"/>
              <a:t>jie</a:t>
            </a:r>
            <a:r>
              <a:rPr lang="en-GB" sz="2000" dirty="0" smtClean="0"/>
              <a:t>-le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		[</a:t>
            </a:r>
            <a:r>
              <a:rPr lang="en-GB" sz="2000" dirty="0" err="1" smtClean="0"/>
              <a:t>i</a:t>
            </a:r>
            <a:r>
              <a:rPr lang="en-GB" sz="2000" dirty="0" smtClean="0"/>
              <a:t>-T]		V’</a:t>
            </a:r>
          </a:p>
          <a:p>
            <a:pPr marL="0" indent="0">
              <a:buNone/>
            </a:pPr>
            <a:r>
              <a:rPr lang="en-GB" sz="2000" dirty="0" smtClean="0"/>
              <a:t>			[u-V]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V		NP						 t		</a:t>
            </a:r>
            <a:r>
              <a:rPr lang="en-GB" sz="2000" dirty="0" err="1" smtClean="0"/>
              <a:t>meng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				</a:t>
            </a:r>
          </a:p>
        </p:txBody>
      </p:sp>
      <p:cxnSp>
        <p:nvCxnSpPr>
          <p:cNvPr id="6" name="直線接點 5"/>
          <p:cNvCxnSpPr/>
          <p:nvPr/>
        </p:nvCxnSpPr>
        <p:spPr>
          <a:xfrm flipH="1">
            <a:off x="2699792" y="1484784"/>
            <a:ext cx="72008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3419872" y="1484784"/>
            <a:ext cx="792088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3419872" y="2204864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4211960" y="2204864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5220072" y="2924944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4355976" y="3717032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5220072" y="3717032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弧形接點 14"/>
          <p:cNvCxnSpPr/>
          <p:nvPr/>
        </p:nvCxnSpPr>
        <p:spPr>
          <a:xfrm rot="16200000" flipV="1">
            <a:off x="3167844" y="3681028"/>
            <a:ext cx="1440160" cy="936104"/>
          </a:xfrm>
          <a:prstGeom prst="curvedConnector3">
            <a:avLst>
              <a:gd name="adj1" fmla="val -3496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588224" y="1109062"/>
            <a:ext cx="23940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r>
              <a:rPr lang="en-GB" sz="4000" dirty="0" smtClean="0"/>
              <a:t>:</a:t>
            </a:r>
          </a:p>
          <a:p>
            <a:r>
              <a:rPr lang="en-GB" sz="2400" dirty="0" smtClean="0"/>
              <a:t>fewer ‘feature </a:t>
            </a:r>
            <a:r>
              <a:rPr lang="en-GB" sz="2400" dirty="0" err="1" smtClean="0"/>
              <a:t>syncretisms</a:t>
            </a:r>
            <a:r>
              <a:rPr lang="en-GB" sz="2400" dirty="0" smtClean="0"/>
              <a:t>’ and</a:t>
            </a:r>
          </a:p>
          <a:p>
            <a:r>
              <a:rPr lang="en-GB" sz="2400" dirty="0" err="1" smtClean="0"/>
              <a:t>i</a:t>
            </a:r>
            <a:r>
              <a:rPr lang="en-GB" sz="2400" dirty="0" smtClean="0"/>
              <a:t>-V &gt; u-V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04536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err="1" smtClean="0"/>
              <a:t>vs</a:t>
            </a:r>
            <a:r>
              <a:rPr lang="en-GB" dirty="0" smtClean="0"/>
              <a:t> Chinese </a:t>
            </a:r>
            <a:r>
              <a:rPr lang="en-GB" i="1" dirty="0" err="1" smtClean="0"/>
              <a:t>liao</a:t>
            </a:r>
            <a:r>
              <a:rPr lang="en-GB" i="1" dirty="0" smtClean="0"/>
              <a:t>/le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The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of Chinese </a:t>
            </a:r>
            <a:r>
              <a:rPr lang="en-GB" sz="2800" i="1" dirty="0" err="1" smtClean="0"/>
              <a:t>liao</a:t>
            </a:r>
            <a:r>
              <a:rPr lang="en-GB" sz="2800" i="1" dirty="0" smtClean="0"/>
              <a:t>/le </a:t>
            </a:r>
            <a:r>
              <a:rPr lang="en-GB" sz="2800" dirty="0" smtClean="0"/>
              <a:t>therefore conforms with R &amp; R and van </a:t>
            </a:r>
            <a:r>
              <a:rPr lang="en-GB" sz="2800" dirty="0" err="1" smtClean="0"/>
              <a:t>Gelderen’s</a:t>
            </a:r>
            <a:r>
              <a:rPr lang="en-GB" sz="2800" dirty="0" smtClean="0"/>
              <a:t> model of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completely, since it displays ‘structural simplification’ as well as ‘upward feature analysis’. </a:t>
            </a:r>
            <a:endParaRPr lang="en-GB" sz="2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32849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The lack of ‘upward feature analysis’ in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points to a key difference between Chinese </a:t>
            </a:r>
            <a:r>
              <a:rPr lang="en-GB" sz="2800" i="1" dirty="0" smtClean="0"/>
              <a:t>de </a:t>
            </a:r>
            <a:r>
              <a:rPr lang="en-GB" sz="2800" dirty="0" smtClean="0"/>
              <a:t>and Chinese </a:t>
            </a:r>
            <a:r>
              <a:rPr lang="en-GB" sz="2800" i="1" dirty="0" err="1" smtClean="0"/>
              <a:t>liao</a:t>
            </a:r>
            <a:r>
              <a:rPr lang="en-GB" sz="2800" i="1" dirty="0" smtClean="0"/>
              <a:t>/le</a:t>
            </a:r>
            <a:r>
              <a:rPr lang="en-GB" sz="2800" dirty="0" smtClean="0"/>
              <a:t>: </a:t>
            </a: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45811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Chinese </a:t>
            </a:r>
            <a:r>
              <a:rPr lang="en-GB" sz="2800" i="1" dirty="0" err="1" smtClean="0"/>
              <a:t>liao</a:t>
            </a:r>
            <a:r>
              <a:rPr lang="en-GB" sz="2800" i="1" dirty="0" smtClean="0"/>
              <a:t>/le </a:t>
            </a:r>
            <a:r>
              <a:rPr lang="en-GB" sz="2800" dirty="0" smtClean="0"/>
              <a:t>undergoes ‘phonological weakening’ (</a:t>
            </a:r>
            <a:r>
              <a:rPr lang="en-GB" sz="2800" i="1" dirty="0" err="1" smtClean="0"/>
              <a:t>liao</a:t>
            </a:r>
            <a:r>
              <a:rPr lang="en-GB" sz="2800" i="1" dirty="0" smtClean="0"/>
              <a:t> &gt; le</a:t>
            </a:r>
            <a:r>
              <a:rPr lang="en-GB" sz="2800" dirty="0" smtClean="0"/>
              <a:t>) and </a:t>
            </a:r>
            <a:r>
              <a:rPr lang="en-GB" sz="2800" dirty="0" err="1" smtClean="0"/>
              <a:t>univerbation</a:t>
            </a:r>
            <a:r>
              <a:rPr lang="en-GB" sz="2800" dirty="0" smtClean="0"/>
              <a:t> (sentence-final particle &gt; verbal suffix), and although Chinese </a:t>
            </a:r>
            <a:r>
              <a:rPr lang="en-GB" sz="2800" i="1" dirty="0" smtClean="0"/>
              <a:t>de </a:t>
            </a:r>
            <a:r>
              <a:rPr lang="en-GB" sz="2800" dirty="0" smtClean="0"/>
              <a:t>displays </a:t>
            </a:r>
            <a:r>
              <a:rPr lang="en-GB" sz="2800" dirty="0" err="1" smtClean="0"/>
              <a:t>univerbation</a:t>
            </a:r>
            <a:r>
              <a:rPr lang="en-GB" sz="2800" dirty="0" smtClean="0"/>
              <a:t>, it does not undergo ‘phonological weakening’ since Chinese </a:t>
            </a:r>
            <a:r>
              <a:rPr lang="en-GB" sz="2800" i="1" dirty="0" smtClean="0"/>
              <a:t>de </a:t>
            </a:r>
            <a:r>
              <a:rPr lang="en-GB" sz="2800" dirty="0" smtClean="0"/>
              <a:t>is already toneless as a D.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2936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 and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The relationship between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and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can therefore be preliminarily</a:t>
            </a:r>
            <a:endParaRPr lang="en-GB" sz="28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22048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Similarities: both undergo ‘structural simplification’</a:t>
            </a:r>
            <a:endParaRPr lang="en-GB" sz="28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25649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Differences: while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displays ‘upward feature analysis’ and ‘phonological weakening’,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does not display either. </a:t>
            </a:r>
            <a:endParaRPr lang="en-GB" sz="2800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67544" y="466367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Given that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displays ‘structural simplification’ but no ‘upward feature analysis’, we expect D &gt; T change to have cross-linguistic examples which also do not undergo ‘phonological weakening.’ </a:t>
            </a:r>
            <a:endParaRPr lang="en-GB" sz="2800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67544" y="38610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‘Phonological weakening’ and ‘upward feature analysis’ can therefore be argued to be related.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091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‘Cross-linguistic distribution’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7544"/>
            <a:ext cx="8229600" cy="5590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S </a:t>
            </a:r>
            <a:r>
              <a:rPr lang="en-GB" sz="2800" dirty="0"/>
              <a:t>&amp; W (2002:199-202) and Wu (2004:149-153) </a:t>
            </a:r>
            <a:r>
              <a:rPr lang="en-GB" sz="2800" dirty="0" smtClean="0"/>
              <a:t>do give </a:t>
            </a:r>
            <a:r>
              <a:rPr lang="en-GB" sz="2800" dirty="0"/>
              <a:t>cross-linguistic counterparts </a:t>
            </a:r>
            <a:r>
              <a:rPr lang="en-GB" sz="2800" dirty="0" smtClean="0"/>
              <a:t>for Chinese </a:t>
            </a:r>
            <a:r>
              <a:rPr lang="en-GB" sz="2800" i="1" dirty="0" smtClean="0"/>
              <a:t>de, </a:t>
            </a:r>
            <a:r>
              <a:rPr lang="en-GB" sz="2800" dirty="0" smtClean="0"/>
              <a:t>namely </a:t>
            </a:r>
            <a:r>
              <a:rPr lang="en-GB" sz="2800" dirty="0"/>
              <a:t>copula verbs </a:t>
            </a:r>
            <a:r>
              <a:rPr lang="en-GB" sz="2800" dirty="0" smtClean="0"/>
              <a:t>(T) that </a:t>
            </a:r>
            <a:r>
              <a:rPr lang="en-GB" sz="2800" dirty="0"/>
              <a:t>are </a:t>
            </a:r>
            <a:r>
              <a:rPr lang="en-GB" sz="2800" dirty="0" err="1" smtClean="0"/>
              <a:t>grammaticalized</a:t>
            </a:r>
            <a:r>
              <a:rPr lang="en-GB" sz="2800" dirty="0" smtClean="0"/>
              <a:t> from pronouns (D) e.g</a:t>
            </a:r>
            <a:r>
              <a:rPr lang="en-GB" sz="2800" dirty="0"/>
              <a:t>. Chinese </a:t>
            </a:r>
            <a:r>
              <a:rPr lang="en-GB" sz="2800" i="1" dirty="0" err="1"/>
              <a:t>shi</a:t>
            </a:r>
            <a:r>
              <a:rPr lang="en-GB" sz="2800" dirty="0"/>
              <a:t> (Li and Thompson (L &amp; T) (1977</a:t>
            </a:r>
            <a:r>
              <a:rPr lang="en-GB" sz="2800" dirty="0" smtClean="0"/>
              <a:t>), </a:t>
            </a:r>
            <a:r>
              <a:rPr lang="en-GB" sz="2800" dirty="0" err="1" smtClean="0"/>
              <a:t>Feng</a:t>
            </a:r>
            <a:r>
              <a:rPr lang="en-GB" sz="2800" dirty="0" smtClean="0"/>
              <a:t> (1993)). 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539552" y="3408089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4</a:t>
            </a:r>
            <a:r>
              <a:rPr lang="en-GB" sz="2800" dirty="0" smtClean="0"/>
              <a:t>) 	</a:t>
            </a:r>
            <a:r>
              <a:rPr lang="en-GB" sz="2800" dirty="0" err="1" smtClean="0"/>
              <a:t>qian</a:t>
            </a:r>
            <a:r>
              <a:rPr lang="en-GB" sz="2800" dirty="0"/>
              <a:t>	</a:t>
            </a:r>
            <a:r>
              <a:rPr lang="en-GB" sz="2800" dirty="0" smtClean="0"/>
              <a:t>	li</a:t>
            </a:r>
            <a:r>
              <a:rPr lang="en-GB" sz="2800" dirty="0"/>
              <a:t>	</a:t>
            </a:r>
            <a:r>
              <a:rPr lang="en-GB" sz="2800" dirty="0" err="1"/>
              <a:t>er</a:t>
            </a:r>
            <a:r>
              <a:rPr lang="en-GB" sz="2800" dirty="0"/>
              <a:t>	</a:t>
            </a:r>
            <a:r>
              <a:rPr lang="en-GB" sz="2800" dirty="0" err="1"/>
              <a:t>jian</a:t>
            </a:r>
            <a:r>
              <a:rPr lang="en-GB" sz="2800" dirty="0"/>
              <a:t>	</a:t>
            </a:r>
            <a:r>
              <a:rPr lang="en-GB" sz="2800" dirty="0" err="1"/>
              <a:t>wang</a:t>
            </a:r>
            <a:endParaRPr lang="en-GB" sz="2800" dirty="0"/>
          </a:p>
          <a:p>
            <a:r>
              <a:rPr lang="en-GB" sz="2800" dirty="0"/>
              <a:t>     </a:t>
            </a:r>
            <a:r>
              <a:rPr lang="en-GB" sz="2800" dirty="0" smtClean="0"/>
              <a:t>	thousand</a:t>
            </a:r>
            <a:r>
              <a:rPr lang="en-GB" sz="2800" dirty="0"/>
              <a:t>	mile	then	see	king</a:t>
            </a:r>
          </a:p>
          <a:p>
            <a:r>
              <a:rPr lang="en-GB" sz="2800" dirty="0"/>
              <a:t>     </a:t>
            </a:r>
            <a:r>
              <a:rPr lang="en-GB" sz="2800" dirty="0" smtClean="0"/>
              <a:t>	</a:t>
            </a:r>
            <a:r>
              <a:rPr lang="en-GB" sz="2800" dirty="0" err="1" smtClean="0"/>
              <a:t>shi</a:t>
            </a:r>
            <a:r>
              <a:rPr lang="en-GB" sz="2800" dirty="0"/>
              <a:t>	</a:t>
            </a:r>
            <a:r>
              <a:rPr lang="en-GB" sz="2800" dirty="0" smtClean="0"/>
              <a:t>	</a:t>
            </a:r>
            <a:r>
              <a:rPr lang="en-GB" sz="2800" dirty="0" err="1" smtClean="0"/>
              <a:t>wo</a:t>
            </a:r>
            <a:r>
              <a:rPr lang="en-GB" sz="2800" dirty="0"/>
              <a:t>	</a:t>
            </a:r>
            <a:r>
              <a:rPr lang="en-GB" sz="2800" dirty="0" err="1"/>
              <a:t>suo</a:t>
            </a:r>
            <a:r>
              <a:rPr lang="en-GB" sz="2800" dirty="0"/>
              <a:t>		</a:t>
            </a:r>
            <a:r>
              <a:rPr lang="en-GB" sz="2800" dirty="0" smtClean="0"/>
              <a:t>	</a:t>
            </a:r>
            <a:r>
              <a:rPr lang="en-GB" sz="2800" dirty="0" err="1" smtClean="0"/>
              <a:t>yu</a:t>
            </a:r>
            <a:r>
              <a:rPr lang="en-GB" sz="2800" dirty="0"/>
              <a:t>	</a:t>
            </a:r>
          </a:p>
          <a:p>
            <a:r>
              <a:rPr lang="en-GB" sz="2800" dirty="0"/>
              <a:t>     </a:t>
            </a:r>
            <a:r>
              <a:rPr lang="en-GB" sz="2800" dirty="0" smtClean="0"/>
              <a:t>	this</a:t>
            </a:r>
            <a:r>
              <a:rPr lang="en-GB" sz="2800" dirty="0"/>
              <a:t>	</a:t>
            </a:r>
            <a:r>
              <a:rPr lang="en-GB" sz="2800" dirty="0" smtClean="0"/>
              <a:t>	I</a:t>
            </a:r>
            <a:r>
              <a:rPr lang="en-GB" sz="2800" dirty="0"/>
              <a:t>	NOMINALISER	</a:t>
            </a:r>
            <a:r>
              <a:rPr lang="en-GB" sz="2800" dirty="0" smtClean="0"/>
              <a:t>desire</a:t>
            </a:r>
          </a:p>
          <a:p>
            <a:r>
              <a:rPr lang="en-GB" sz="2800" dirty="0" smtClean="0"/>
              <a:t>     	ye</a:t>
            </a:r>
            <a:r>
              <a:rPr lang="en-GB" sz="2800" dirty="0"/>
              <a:t>	</a:t>
            </a:r>
            <a:endParaRPr lang="en-GB" sz="2800" dirty="0" smtClean="0"/>
          </a:p>
          <a:p>
            <a:r>
              <a:rPr lang="en-GB" sz="2800" dirty="0"/>
              <a:t>	</a:t>
            </a:r>
            <a:r>
              <a:rPr lang="en-GB" sz="2800" dirty="0" smtClean="0"/>
              <a:t>DECLARATIVE.PARTICLE</a:t>
            </a:r>
            <a:endParaRPr lang="en-GB" sz="2800" dirty="0"/>
          </a:p>
          <a:p>
            <a:r>
              <a:rPr lang="en-GB" sz="2800" dirty="0" smtClean="0"/>
              <a:t>	(</a:t>
            </a:r>
            <a:r>
              <a:rPr lang="en-GB" sz="2800" dirty="0"/>
              <a:t>Mencius, 4</a:t>
            </a:r>
            <a:r>
              <a:rPr lang="en-GB" sz="2800" baseline="30000" dirty="0"/>
              <a:t>th</a:t>
            </a:r>
            <a:r>
              <a:rPr lang="en-GB" sz="2800" dirty="0"/>
              <a:t> century BC)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5076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, lateral </a:t>
            </a:r>
            <a:r>
              <a:rPr lang="en-GB" dirty="0" err="1" smtClean="0"/>
              <a:t>grammaticalization</a:t>
            </a:r>
            <a:r>
              <a:rPr lang="en-GB" dirty="0" smtClean="0"/>
              <a:t>, Minimalism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Grammaticalization</a:t>
            </a:r>
            <a:r>
              <a:rPr lang="en-GB" sz="2800" dirty="0" smtClean="0"/>
              <a:t> is one of the most studied types of syntactic change (Campbell and </a:t>
            </a:r>
            <a:r>
              <a:rPr lang="en-GB" sz="2800" dirty="0" err="1" smtClean="0"/>
              <a:t>Janda</a:t>
            </a:r>
            <a:r>
              <a:rPr lang="en-GB" sz="2800" dirty="0" smtClean="0"/>
              <a:t> (2001)).  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827584" y="321297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Roberts &amp; </a:t>
            </a:r>
            <a:r>
              <a:rPr lang="en-GB" sz="2800" dirty="0" err="1" smtClean="0"/>
              <a:t>Roussou</a:t>
            </a:r>
            <a:r>
              <a:rPr lang="en-GB" sz="2800" dirty="0" smtClean="0"/>
              <a:t> (R &amp; R) (2003) is the first attempt to model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within Minimalism, 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828872" y="5356373"/>
            <a:ext cx="7631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Simpson and Wu (2002) and Wu (2004) analyse a related type of syntactic change called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’, also with Minimalism. </a:t>
            </a:r>
            <a:endParaRPr lang="en-GB" sz="2800" dirty="0"/>
          </a:p>
        </p:txBody>
      </p:sp>
      <p:sp>
        <p:nvSpPr>
          <p:cNvPr id="8" name="矩形 7"/>
          <p:cNvSpPr/>
          <p:nvPr/>
        </p:nvSpPr>
        <p:spPr>
          <a:xfrm>
            <a:off x="783758" y="1537355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Minimalism is the most recent model of generative syntax (Chomsky (1995)).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827584" y="4060229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                      and </a:t>
            </a:r>
            <a:r>
              <a:rPr lang="en-GB" sz="2800" dirty="0"/>
              <a:t>van </a:t>
            </a:r>
            <a:r>
              <a:rPr lang="en-GB" sz="2800" dirty="0" err="1"/>
              <a:t>Gelderen</a:t>
            </a:r>
            <a:r>
              <a:rPr lang="en-GB" sz="2800" dirty="0"/>
              <a:t> (2011) is the most recent account of </a:t>
            </a:r>
            <a:r>
              <a:rPr lang="en-GB" sz="2800" dirty="0" err="1"/>
              <a:t>grammaticalization</a:t>
            </a:r>
            <a:r>
              <a:rPr lang="en-GB" sz="2800" dirty="0"/>
              <a:t> within Minimalism. </a:t>
            </a:r>
          </a:p>
        </p:txBody>
      </p:sp>
    </p:spTree>
    <p:extLst>
      <p:ext uri="{BB962C8B-B14F-4D97-AF65-F5344CB8AC3E}">
        <p14:creationId xmlns:p14="http://schemas.microsoft.com/office/powerpoint/2010/main" val="280179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467544" y="1124744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Chinese </a:t>
            </a:r>
            <a:r>
              <a:rPr lang="en-GB" sz="2800" i="1" dirty="0" err="1"/>
              <a:t>shi</a:t>
            </a:r>
            <a:r>
              <a:rPr lang="en-GB" sz="2800" i="1" dirty="0"/>
              <a:t> </a:t>
            </a:r>
            <a:r>
              <a:rPr lang="en-GB" sz="2800" dirty="0"/>
              <a:t>is originally </a:t>
            </a:r>
            <a:r>
              <a:rPr lang="en-GB" sz="2800" dirty="0" smtClean="0"/>
              <a:t>a demonstrative pronoun and it means ‘this’ e.g.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ri</a:t>
            </a:r>
            <a:r>
              <a:rPr lang="en-GB" sz="2800" i="1" dirty="0" smtClean="0"/>
              <a:t> </a:t>
            </a:r>
            <a:r>
              <a:rPr lang="en-GB" sz="2800" dirty="0" smtClean="0"/>
              <a:t>‘today’ (Li &amp; Thompson (1977:418-420)). </a:t>
            </a:r>
          </a:p>
        </p:txBody>
      </p:sp>
      <p:sp>
        <p:nvSpPr>
          <p:cNvPr id="5" name="矩形 4"/>
          <p:cNvSpPr/>
          <p:nvPr/>
        </p:nvSpPr>
        <p:spPr>
          <a:xfrm>
            <a:off x="467544" y="2420888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4</a:t>
            </a:r>
            <a:r>
              <a:rPr lang="en-GB" sz="2800" dirty="0" smtClean="0"/>
              <a:t>) 	</a:t>
            </a:r>
            <a:r>
              <a:rPr lang="en-GB" sz="2800" dirty="0" err="1" smtClean="0"/>
              <a:t>qian</a:t>
            </a:r>
            <a:r>
              <a:rPr lang="en-GB" sz="2800" dirty="0"/>
              <a:t>	</a:t>
            </a:r>
            <a:r>
              <a:rPr lang="en-GB" sz="2800" dirty="0" smtClean="0"/>
              <a:t>	li</a:t>
            </a:r>
            <a:r>
              <a:rPr lang="en-GB" sz="2800" dirty="0"/>
              <a:t>	</a:t>
            </a:r>
            <a:r>
              <a:rPr lang="en-GB" sz="2800" dirty="0" err="1"/>
              <a:t>er</a:t>
            </a:r>
            <a:r>
              <a:rPr lang="en-GB" sz="2800" dirty="0"/>
              <a:t>	</a:t>
            </a:r>
            <a:r>
              <a:rPr lang="en-GB" sz="2800" dirty="0" err="1"/>
              <a:t>jian</a:t>
            </a:r>
            <a:r>
              <a:rPr lang="en-GB" sz="2800" dirty="0"/>
              <a:t>	</a:t>
            </a:r>
            <a:r>
              <a:rPr lang="en-GB" sz="2800" dirty="0" err="1"/>
              <a:t>wang</a:t>
            </a:r>
            <a:endParaRPr lang="en-GB" sz="2800" dirty="0"/>
          </a:p>
          <a:p>
            <a:r>
              <a:rPr lang="en-GB" sz="2800" dirty="0"/>
              <a:t>     </a:t>
            </a:r>
            <a:r>
              <a:rPr lang="en-GB" sz="2800" dirty="0" smtClean="0"/>
              <a:t>	thousand</a:t>
            </a:r>
            <a:r>
              <a:rPr lang="en-GB" sz="2800" dirty="0"/>
              <a:t>	mile	then	see	king</a:t>
            </a:r>
          </a:p>
          <a:p>
            <a:r>
              <a:rPr lang="en-GB" sz="2800" dirty="0"/>
              <a:t>     </a:t>
            </a:r>
            <a:r>
              <a:rPr lang="en-GB" sz="2800" dirty="0" smtClean="0"/>
              <a:t>	</a:t>
            </a:r>
            <a:r>
              <a:rPr lang="en-GB" sz="2800" dirty="0" err="1" smtClean="0"/>
              <a:t>shi</a:t>
            </a:r>
            <a:r>
              <a:rPr lang="en-GB" sz="2800" dirty="0"/>
              <a:t>	</a:t>
            </a:r>
            <a:r>
              <a:rPr lang="en-GB" sz="2800" dirty="0" err="1" smtClean="0"/>
              <a:t>wo</a:t>
            </a:r>
            <a:r>
              <a:rPr lang="en-GB" sz="2800" dirty="0"/>
              <a:t>	</a:t>
            </a:r>
            <a:r>
              <a:rPr lang="en-GB" sz="2800" dirty="0" err="1"/>
              <a:t>suo</a:t>
            </a:r>
            <a:r>
              <a:rPr lang="en-GB" sz="2800" dirty="0"/>
              <a:t>		</a:t>
            </a:r>
            <a:r>
              <a:rPr lang="en-GB" sz="2800" dirty="0" smtClean="0"/>
              <a:t>	</a:t>
            </a:r>
            <a:r>
              <a:rPr lang="en-GB" sz="2800" dirty="0" err="1" smtClean="0"/>
              <a:t>yu</a:t>
            </a:r>
            <a:r>
              <a:rPr lang="en-GB" sz="2800" dirty="0"/>
              <a:t>	</a:t>
            </a:r>
          </a:p>
          <a:p>
            <a:r>
              <a:rPr lang="en-GB" sz="2800" dirty="0"/>
              <a:t>     </a:t>
            </a:r>
            <a:r>
              <a:rPr lang="en-GB" sz="2800" dirty="0" smtClean="0"/>
              <a:t>	this</a:t>
            </a:r>
            <a:r>
              <a:rPr lang="en-GB" sz="2800" dirty="0"/>
              <a:t>	I	NOMINALISER	</a:t>
            </a:r>
            <a:r>
              <a:rPr lang="en-GB" sz="2800" dirty="0" smtClean="0"/>
              <a:t>desire</a:t>
            </a:r>
          </a:p>
          <a:p>
            <a:r>
              <a:rPr lang="en-GB" sz="2800" dirty="0" smtClean="0"/>
              <a:t>	ye</a:t>
            </a:r>
            <a:endParaRPr lang="en-GB" sz="2800" dirty="0"/>
          </a:p>
          <a:p>
            <a:r>
              <a:rPr lang="en-GB" sz="2800" dirty="0"/>
              <a:t>	DECLARATIVE.PARTICLE</a:t>
            </a:r>
          </a:p>
          <a:p>
            <a:r>
              <a:rPr lang="en-GB" sz="2800" dirty="0"/>
              <a:t>‘To see the king after travelling a thousand miles, this (is) what I want.’ </a:t>
            </a:r>
            <a:r>
              <a:rPr lang="en-GB" sz="2800" dirty="0" smtClean="0"/>
              <a:t>OR</a:t>
            </a:r>
            <a:endParaRPr lang="en-GB" sz="2800" dirty="0"/>
          </a:p>
          <a:p>
            <a:r>
              <a:rPr lang="en-GB" sz="2800" dirty="0" smtClean="0"/>
              <a:t>‘</a:t>
            </a:r>
            <a:r>
              <a:rPr lang="en-GB" sz="2800" dirty="0"/>
              <a:t>To see the king after travelling a thousand miles is what I want.’ </a:t>
            </a:r>
          </a:p>
        </p:txBody>
      </p:sp>
    </p:spTree>
    <p:extLst>
      <p:ext uri="{BB962C8B-B14F-4D97-AF65-F5344CB8AC3E}">
        <p14:creationId xmlns:p14="http://schemas.microsoft.com/office/powerpoint/2010/main" val="95617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r>
              <a:rPr lang="en-GB" i="1" dirty="0" smtClean="0"/>
              <a:t> </a:t>
            </a:r>
            <a:r>
              <a:rPr lang="en-GB" dirty="0" smtClean="0"/>
              <a:t>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6512" y="1124744"/>
            <a:ext cx="91440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3a)		</a:t>
            </a:r>
            <a:r>
              <a:rPr lang="en-GB" sz="2400" dirty="0" smtClean="0"/>
              <a:t>	CP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>
                <a:effectLst/>
              </a:rPr>
              <a:t>       </a:t>
            </a:r>
            <a:r>
              <a:rPr lang="en-GB" sz="2400" dirty="0"/>
              <a:t>		</a:t>
            </a:r>
            <a:r>
              <a:rPr lang="en-GB" sz="2400" dirty="0" smtClean="0"/>
              <a:t>	C</a:t>
            </a:r>
            <a:r>
              <a:rPr lang="en-GB" sz="2400" dirty="0"/>
              <a:t>’</a:t>
            </a:r>
          </a:p>
          <a:p>
            <a:pPr marL="0" indent="0">
              <a:buNone/>
            </a:pPr>
            <a:r>
              <a:rPr lang="en-GB" sz="2400" dirty="0" smtClean="0"/>
              <a:t>             </a:t>
            </a:r>
            <a:r>
              <a:rPr lang="en-GB" sz="2400" dirty="0"/>
              <a:t> </a:t>
            </a:r>
            <a:r>
              <a:rPr lang="en-GB" sz="2400" dirty="0" err="1" smtClean="0"/>
              <a:t>TopP</a:t>
            </a:r>
            <a:r>
              <a:rPr lang="en-GB" sz="2400" dirty="0" smtClean="0"/>
              <a:t> 	</a:t>
            </a:r>
            <a:r>
              <a:rPr lang="en-GB" sz="2400" dirty="0"/>
              <a:t>		</a:t>
            </a:r>
            <a:r>
              <a:rPr lang="en-GB" sz="2400" dirty="0" smtClean="0"/>
              <a:t>		TP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/>
              <a:t>   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 TP </a:t>
            </a:r>
            <a:r>
              <a:rPr lang="en-GB" sz="2400" baseline="-25000" dirty="0" err="1"/>
              <a:t>i</a:t>
            </a:r>
            <a:r>
              <a:rPr lang="en-GB" sz="2400" dirty="0"/>
              <a:t>		</a:t>
            </a:r>
            <a:r>
              <a:rPr lang="en-GB" sz="2400" dirty="0" smtClean="0"/>
              <a:t>	DP	</a:t>
            </a:r>
            <a:r>
              <a:rPr lang="en-GB" sz="2400" dirty="0"/>
              <a:t>	</a:t>
            </a:r>
            <a:r>
              <a:rPr lang="en-GB" sz="2400" dirty="0" smtClean="0"/>
              <a:t>	T</a:t>
            </a:r>
            <a:r>
              <a:rPr lang="en-GB" sz="2400" dirty="0"/>
              <a:t>’</a:t>
            </a:r>
          </a:p>
          <a:p>
            <a:pPr marL="0" indent="0">
              <a:buNone/>
            </a:pPr>
            <a:r>
              <a:rPr lang="en-GB" sz="2400" dirty="0"/>
              <a:t> 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  </a:t>
            </a:r>
            <a:r>
              <a:rPr lang="en-GB" sz="2400" dirty="0" err="1" smtClean="0"/>
              <a:t>qian</a:t>
            </a:r>
            <a:r>
              <a:rPr lang="en-GB" sz="2400" dirty="0" smtClean="0"/>
              <a:t> li </a:t>
            </a:r>
            <a:r>
              <a:rPr lang="en-GB" sz="2400" dirty="0" err="1" smtClean="0"/>
              <a:t>er</a:t>
            </a:r>
            <a:r>
              <a:rPr lang="en-GB" sz="2400" dirty="0" smtClean="0"/>
              <a:t> </a:t>
            </a:r>
            <a:r>
              <a:rPr lang="en-GB" sz="2400" dirty="0" err="1" smtClean="0"/>
              <a:t>jian</a:t>
            </a:r>
            <a:r>
              <a:rPr lang="en-GB" sz="2400" dirty="0" smtClean="0"/>
              <a:t> </a:t>
            </a:r>
            <a:r>
              <a:rPr lang="en-GB" sz="2400" dirty="0" err="1" smtClean="0"/>
              <a:t>wang</a:t>
            </a:r>
            <a:r>
              <a:rPr lang="en-GB" sz="2400" dirty="0" smtClean="0"/>
              <a:t> 		D</a:t>
            </a:r>
            <a:r>
              <a:rPr lang="en-GB" sz="2400" dirty="0"/>
              <a:t>’	</a:t>
            </a:r>
            <a:r>
              <a:rPr lang="en-GB" sz="2400" dirty="0" smtClean="0"/>
              <a:t>	T</a:t>
            </a:r>
            <a:r>
              <a:rPr lang="en-GB" sz="2400" dirty="0"/>
              <a:t>		VP</a:t>
            </a:r>
          </a:p>
          <a:p>
            <a:pPr marL="0" indent="0">
              <a:buNone/>
            </a:pPr>
            <a:r>
              <a:rPr lang="en-GB" sz="2400" dirty="0"/>
              <a:t>				</a:t>
            </a:r>
            <a:r>
              <a:rPr lang="en-GB" sz="2400" dirty="0" smtClean="0"/>
              <a:t>		Ø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			D</a:t>
            </a:r>
            <a:r>
              <a:rPr lang="en-GB" sz="2400" dirty="0"/>
              <a:t>		NP			V’	</a:t>
            </a:r>
            <a:r>
              <a:rPr lang="en-GB" sz="2400" dirty="0" smtClean="0"/>
              <a:t>			</a:t>
            </a:r>
            <a:r>
              <a:rPr lang="en-GB" sz="2400" dirty="0" err="1" smtClean="0"/>
              <a:t>shi</a:t>
            </a:r>
            <a:r>
              <a:rPr lang="en-GB" sz="2400" dirty="0" smtClean="0"/>
              <a:t> </a:t>
            </a:r>
            <a:r>
              <a:rPr lang="en-GB" sz="2400" baseline="-25000" dirty="0" err="1"/>
              <a:t>i</a:t>
            </a:r>
            <a:r>
              <a:rPr lang="en-GB" sz="2400" dirty="0"/>
              <a:t> 		Ø		</a:t>
            </a:r>
          </a:p>
          <a:p>
            <a:pPr marL="0" indent="0">
              <a:buNone/>
            </a:pPr>
            <a:r>
              <a:rPr lang="en-GB" sz="2400" dirty="0" smtClean="0"/>
              <a:t>			[</a:t>
            </a:r>
            <a:r>
              <a:rPr lang="en-GB" sz="2400" dirty="0" err="1"/>
              <a:t>i</a:t>
            </a:r>
            <a:r>
              <a:rPr lang="en-GB" sz="2400" dirty="0"/>
              <a:t>-D]				</a:t>
            </a:r>
            <a:r>
              <a:rPr lang="en-GB" sz="2400" dirty="0" smtClean="0"/>
              <a:t>V</a:t>
            </a:r>
            <a:r>
              <a:rPr lang="en-GB" sz="2400" dirty="0"/>
              <a:t>	</a:t>
            </a:r>
            <a:r>
              <a:rPr lang="en-GB" sz="2400" dirty="0" smtClean="0"/>
              <a:t>        NP </a:t>
            </a:r>
            <a:r>
              <a:rPr lang="en-GB" sz="2400" baseline="-25000" dirty="0" err="1"/>
              <a:t>i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</a:t>
            </a:r>
            <a:r>
              <a:rPr lang="en-GB" sz="2400" dirty="0" smtClean="0"/>
              <a:t>		[</a:t>
            </a:r>
            <a:r>
              <a:rPr lang="en-GB" sz="2400" dirty="0"/>
              <a:t>u-N]			</a:t>
            </a:r>
            <a:r>
              <a:rPr lang="en-GB" sz="2400" dirty="0" smtClean="0"/>
              <a:t>	Ø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 </a:t>
            </a:r>
            <a:r>
              <a:rPr lang="en-GB" sz="2400" dirty="0" smtClean="0"/>
              <a:t>		[</a:t>
            </a:r>
            <a:r>
              <a:rPr lang="en-GB" sz="2400" dirty="0" err="1"/>
              <a:t>i</a:t>
            </a:r>
            <a:r>
              <a:rPr lang="en-GB" sz="2400" dirty="0"/>
              <a:t>-phi]			</a:t>
            </a:r>
            <a:r>
              <a:rPr lang="en-GB" sz="2400" dirty="0" smtClean="0"/>
              <a:t>	            </a:t>
            </a:r>
            <a:r>
              <a:rPr lang="en-GB" sz="2400" dirty="0" err="1" smtClean="0"/>
              <a:t>wo</a:t>
            </a:r>
            <a:r>
              <a:rPr lang="en-GB" sz="2400" dirty="0" smtClean="0"/>
              <a:t> </a:t>
            </a:r>
            <a:r>
              <a:rPr lang="en-GB" sz="2400" dirty="0" err="1"/>
              <a:t>suo</a:t>
            </a:r>
            <a:r>
              <a:rPr lang="en-GB" sz="2400" dirty="0"/>
              <a:t> </a:t>
            </a:r>
            <a:r>
              <a:rPr lang="en-GB" sz="2400" dirty="0" err="1"/>
              <a:t>yu</a:t>
            </a:r>
            <a:r>
              <a:rPr lang="en-GB" sz="2400" dirty="0"/>
              <a:t> ye</a:t>
            </a:r>
          </a:p>
          <a:p>
            <a:pPr marL="0" indent="0">
              <a:buNone/>
            </a:pPr>
            <a:endParaRPr lang="en-GB" sz="24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2915816" y="1484784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1115616" y="1916832"/>
            <a:ext cx="180020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2915816" y="1916832"/>
            <a:ext cx="2736304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317268" y="2348880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3851920" y="2348880"/>
            <a:ext cx="180020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652120" y="2348880"/>
            <a:ext cx="86409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851920" y="3212976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6527504" y="3212976"/>
            <a:ext cx="92481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5652120" y="3212976"/>
            <a:ext cx="86409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2915816" y="4077072"/>
            <a:ext cx="93610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3851920" y="4077072"/>
            <a:ext cx="90010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7452320" y="4077072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H="1">
            <a:off x="6527504" y="5013176"/>
            <a:ext cx="92481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7452320" y="5013176"/>
            <a:ext cx="64807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等腰三角形 35"/>
          <p:cNvSpPr/>
          <p:nvPr/>
        </p:nvSpPr>
        <p:spPr>
          <a:xfrm>
            <a:off x="323528" y="3212976"/>
            <a:ext cx="2088232" cy="64807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等腰三角形 36"/>
          <p:cNvSpPr/>
          <p:nvPr/>
        </p:nvSpPr>
        <p:spPr>
          <a:xfrm>
            <a:off x="7308304" y="5805264"/>
            <a:ext cx="1440160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3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r>
              <a:rPr lang="en-GB" i="1" dirty="0" smtClean="0"/>
              <a:t>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3a)		</a:t>
            </a:r>
            <a:r>
              <a:rPr lang="en-GB" sz="2400" dirty="0" smtClean="0"/>
              <a:t>	TP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>
                <a:effectLst/>
              </a:rPr>
              <a:t>       </a:t>
            </a:r>
            <a:r>
              <a:rPr lang="en-GB" sz="2400" dirty="0"/>
              <a:t>		</a:t>
            </a:r>
            <a:r>
              <a:rPr lang="en-GB" sz="2400" dirty="0" smtClean="0"/>
              <a:t>	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        </a:t>
            </a:r>
            <a:r>
              <a:rPr lang="en-GB" sz="2400" dirty="0"/>
              <a:t> </a:t>
            </a:r>
            <a:r>
              <a:rPr lang="en-GB" sz="2400" dirty="0" err="1" smtClean="0"/>
              <a:t>SpecTP</a:t>
            </a:r>
            <a:r>
              <a:rPr lang="en-GB" sz="2400" dirty="0" smtClean="0"/>
              <a:t> 	</a:t>
            </a:r>
            <a:r>
              <a:rPr lang="en-GB" sz="2400" dirty="0"/>
              <a:t>		</a:t>
            </a:r>
            <a:r>
              <a:rPr lang="en-GB" sz="2400" dirty="0" smtClean="0"/>
              <a:t>		T’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/>
              <a:t>   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TP </a:t>
            </a:r>
            <a:r>
              <a:rPr lang="en-GB" sz="2400" baseline="-25000" dirty="0" err="1"/>
              <a:t>i</a:t>
            </a:r>
            <a:r>
              <a:rPr lang="en-GB" sz="2400" dirty="0"/>
              <a:t>		</a:t>
            </a:r>
            <a:r>
              <a:rPr lang="en-GB" sz="2400" dirty="0" smtClean="0"/>
              <a:t>		T</a:t>
            </a:r>
            <a:r>
              <a:rPr lang="en-GB" sz="2400" dirty="0"/>
              <a:t>		VP</a:t>
            </a:r>
          </a:p>
          <a:p>
            <a:pPr marL="0" indent="0">
              <a:buNone/>
            </a:pPr>
            <a:r>
              <a:rPr lang="en-GB" sz="2400" dirty="0"/>
              <a:t>					</a:t>
            </a:r>
            <a:r>
              <a:rPr lang="en-GB" sz="2400" dirty="0" err="1" smtClean="0"/>
              <a:t>shi</a:t>
            </a:r>
            <a:r>
              <a:rPr lang="en-GB" sz="2400" dirty="0" smtClean="0"/>
              <a:t> </a:t>
            </a:r>
            <a:r>
              <a:rPr lang="en-GB" sz="2400" baseline="-25000" dirty="0" err="1" smtClean="0"/>
              <a:t>i</a:t>
            </a:r>
            <a:r>
              <a:rPr lang="en-GB" sz="2400" dirty="0" smtClean="0"/>
              <a:t> 	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</a:t>
            </a:r>
            <a:r>
              <a:rPr lang="en-GB" sz="2400" dirty="0" err="1"/>
              <a:t>qian</a:t>
            </a:r>
            <a:r>
              <a:rPr lang="en-GB" sz="2400" dirty="0"/>
              <a:t> li </a:t>
            </a:r>
            <a:r>
              <a:rPr lang="en-GB" sz="2400" dirty="0" err="1"/>
              <a:t>er</a:t>
            </a:r>
            <a:r>
              <a:rPr lang="en-GB" sz="2400" dirty="0"/>
              <a:t> </a:t>
            </a:r>
            <a:r>
              <a:rPr lang="en-GB" sz="2400" dirty="0" err="1"/>
              <a:t>jian</a:t>
            </a:r>
            <a:r>
              <a:rPr lang="en-GB" sz="2400" dirty="0"/>
              <a:t> </a:t>
            </a:r>
            <a:r>
              <a:rPr lang="en-GB" sz="2400" dirty="0" err="1"/>
              <a:t>wang</a:t>
            </a:r>
            <a:r>
              <a:rPr lang="en-GB" sz="2400" dirty="0"/>
              <a:t>   		</a:t>
            </a:r>
            <a:r>
              <a:rPr lang="en-GB" sz="2400" dirty="0" smtClean="0"/>
              <a:t>	[</a:t>
            </a:r>
            <a:r>
              <a:rPr lang="en-GB" sz="2400" dirty="0" err="1" smtClean="0"/>
              <a:t>i</a:t>
            </a:r>
            <a:r>
              <a:rPr lang="en-GB" sz="2400" dirty="0" smtClean="0"/>
              <a:t>-T]		V</a:t>
            </a:r>
            <a:r>
              <a:rPr lang="en-GB" sz="2400" dirty="0"/>
              <a:t>’	</a:t>
            </a:r>
            <a:r>
              <a:rPr lang="en-GB" sz="2400" dirty="0" smtClean="0"/>
              <a:t>						[u-phi]</a:t>
            </a:r>
            <a:r>
              <a:rPr lang="en-GB" sz="2400" dirty="0"/>
              <a:t>				</a:t>
            </a:r>
          </a:p>
          <a:p>
            <a:pPr marL="0" indent="0">
              <a:buNone/>
            </a:pPr>
            <a:r>
              <a:rPr lang="en-GB" sz="2400" dirty="0" smtClean="0"/>
              <a:t>			</a:t>
            </a:r>
            <a:r>
              <a:rPr lang="en-GB" sz="2400" dirty="0"/>
              <a:t>			</a:t>
            </a:r>
            <a:r>
              <a:rPr lang="en-GB" sz="2400" dirty="0" smtClean="0"/>
              <a:t>V</a:t>
            </a:r>
            <a:r>
              <a:rPr lang="en-GB" sz="2400" dirty="0"/>
              <a:t>	</a:t>
            </a:r>
            <a:r>
              <a:rPr lang="en-GB" sz="2400" dirty="0" smtClean="0"/>
              <a:t>        NP </a:t>
            </a:r>
            <a:r>
              <a:rPr lang="en-GB" sz="2400" baseline="-25000" dirty="0" err="1"/>
              <a:t>i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</a:t>
            </a:r>
            <a:r>
              <a:rPr lang="en-GB" sz="2400" dirty="0" smtClean="0"/>
              <a:t>		</a:t>
            </a:r>
            <a:r>
              <a:rPr lang="en-GB" sz="2400" dirty="0"/>
              <a:t>			</a:t>
            </a:r>
            <a:r>
              <a:rPr lang="en-GB" sz="2400" dirty="0" smtClean="0"/>
              <a:t>Ø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 </a:t>
            </a:r>
            <a:r>
              <a:rPr lang="en-GB" sz="2400" dirty="0" smtClean="0"/>
              <a:t>		</a:t>
            </a:r>
            <a:r>
              <a:rPr lang="en-GB" sz="2400" dirty="0"/>
              <a:t>			</a:t>
            </a:r>
            <a:r>
              <a:rPr lang="en-GB" sz="2400" dirty="0" smtClean="0"/>
              <a:t>            </a:t>
            </a:r>
            <a:r>
              <a:rPr lang="en-GB" sz="2400" dirty="0" err="1" smtClean="0"/>
              <a:t>wo</a:t>
            </a:r>
            <a:r>
              <a:rPr lang="en-GB" sz="2400" dirty="0" smtClean="0"/>
              <a:t> </a:t>
            </a:r>
            <a:r>
              <a:rPr lang="en-GB" sz="2400" dirty="0" err="1"/>
              <a:t>suo</a:t>
            </a:r>
            <a:r>
              <a:rPr lang="en-GB" sz="2400" dirty="0"/>
              <a:t> </a:t>
            </a:r>
            <a:r>
              <a:rPr lang="en-GB" sz="2400" dirty="0" err="1"/>
              <a:t>yu</a:t>
            </a:r>
            <a:r>
              <a:rPr lang="en-GB" sz="2400" dirty="0"/>
              <a:t> ye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矩形 4"/>
          <p:cNvSpPr/>
          <p:nvPr/>
        </p:nvSpPr>
        <p:spPr>
          <a:xfrm>
            <a:off x="6588224" y="1109062"/>
            <a:ext cx="23940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r>
              <a:rPr lang="en-GB" sz="4000" dirty="0" smtClean="0"/>
              <a:t>:</a:t>
            </a:r>
          </a:p>
          <a:p>
            <a:r>
              <a:rPr lang="en-GB" sz="2400" dirty="0" smtClean="0"/>
              <a:t>fewer ‘feature </a:t>
            </a:r>
            <a:r>
              <a:rPr lang="en-GB" sz="2400" dirty="0" err="1" smtClean="0"/>
              <a:t>syncretisms</a:t>
            </a:r>
            <a:r>
              <a:rPr lang="en-GB" sz="2400" dirty="0" smtClean="0"/>
              <a:t>’ and</a:t>
            </a:r>
          </a:p>
          <a:p>
            <a:r>
              <a:rPr lang="en-GB" sz="2400" dirty="0" err="1" smtClean="0"/>
              <a:t>i</a:t>
            </a:r>
            <a:r>
              <a:rPr lang="en-GB" sz="2400" dirty="0" smtClean="0"/>
              <a:t>-phi &gt; u-phi</a:t>
            </a:r>
            <a:endParaRPr lang="en-GB" sz="4000" b="1" dirty="0"/>
          </a:p>
        </p:txBody>
      </p:sp>
      <p:cxnSp>
        <p:nvCxnSpPr>
          <p:cNvPr id="7" name="直線接點 6"/>
          <p:cNvCxnSpPr/>
          <p:nvPr/>
        </p:nvCxnSpPr>
        <p:spPr>
          <a:xfrm flipH="1">
            <a:off x="1115616" y="1484784"/>
            <a:ext cx="180020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2915816" y="1484784"/>
            <a:ext cx="273630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1317268" y="2348880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4752020" y="2348880"/>
            <a:ext cx="90010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5652120" y="2348880"/>
            <a:ext cx="936104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6588224" y="3212976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5652120" y="4077072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6588224" y="4077072"/>
            <a:ext cx="64807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等腰三角形 19"/>
          <p:cNvSpPr/>
          <p:nvPr/>
        </p:nvSpPr>
        <p:spPr>
          <a:xfrm>
            <a:off x="6501970" y="4941168"/>
            <a:ext cx="1440160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等腰三角形 28"/>
          <p:cNvSpPr/>
          <p:nvPr/>
        </p:nvSpPr>
        <p:spPr>
          <a:xfrm>
            <a:off x="323528" y="3212976"/>
            <a:ext cx="2088232" cy="64807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25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r>
              <a:rPr lang="en-GB" i="1" dirty="0" smtClean="0"/>
              <a:t> </a:t>
            </a:r>
            <a:r>
              <a:rPr lang="en-GB" dirty="0" smtClean="0"/>
              <a:t>(3)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Chinese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 </a:t>
            </a:r>
            <a:r>
              <a:rPr lang="en-GB" sz="2800" dirty="0" smtClean="0"/>
              <a:t>also does not display ‘upward feature analysis’, since it holds features (</a:t>
            </a:r>
            <a:r>
              <a:rPr lang="en-GB" sz="2800" dirty="0" err="1" smtClean="0"/>
              <a:t>i</a:t>
            </a:r>
            <a:r>
              <a:rPr lang="en-GB" sz="2800" dirty="0" smtClean="0"/>
              <a:t>-T, u-phi) that are not re-analysed from below. </a:t>
            </a:r>
            <a:endParaRPr lang="en-GB" sz="2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293548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Chinese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 </a:t>
            </a:r>
            <a:r>
              <a:rPr lang="en-GB" sz="2800" dirty="0" smtClean="0"/>
              <a:t>has not undergone ‘phonological weakening’, since it is still toned (tone 4) as a copula verb in modern Mandarin.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7352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14233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/>
              <a:t>The same can be said for all the copula verbs that are derived from demonstrative pronouns, since I </a:t>
            </a:r>
            <a:r>
              <a:rPr lang="en-GB" sz="2800" dirty="0"/>
              <a:t>find no evidence for </a:t>
            </a:r>
            <a:r>
              <a:rPr lang="en-GB" sz="2800" dirty="0" smtClean="0"/>
              <a:t>such copula </a:t>
            </a:r>
            <a:r>
              <a:rPr lang="en-GB" sz="2800" dirty="0"/>
              <a:t>verbs </a:t>
            </a:r>
            <a:r>
              <a:rPr lang="en-GB" sz="2800" dirty="0" smtClean="0"/>
              <a:t>undergoing </a:t>
            </a:r>
            <a:r>
              <a:rPr lang="en-GB" sz="2800" dirty="0"/>
              <a:t>‘phonological </a:t>
            </a:r>
            <a:r>
              <a:rPr lang="en-GB" sz="2800" dirty="0" smtClean="0"/>
              <a:t>weakening’, </a:t>
            </a:r>
            <a:r>
              <a:rPr lang="en-GB" sz="2800" dirty="0"/>
              <a:t>and this is supported by native speakers of some of these languages. </a:t>
            </a:r>
            <a:endParaRPr lang="en-GB" sz="2800" dirty="0" smtClean="0"/>
          </a:p>
        </p:txBody>
      </p:sp>
      <p:sp>
        <p:nvSpPr>
          <p:cNvPr id="5" name="矩形 4"/>
          <p:cNvSpPr/>
          <p:nvPr/>
        </p:nvSpPr>
        <p:spPr>
          <a:xfrm>
            <a:off x="518864" y="3645024"/>
            <a:ext cx="83736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e.g. Palestinian Arabic </a:t>
            </a:r>
            <a:r>
              <a:rPr lang="en-GB" sz="2800" i="1" dirty="0" err="1" smtClean="0"/>
              <a:t>hiyye</a:t>
            </a:r>
            <a:r>
              <a:rPr lang="en-GB" sz="2800" i="1" dirty="0" smtClean="0"/>
              <a:t> </a:t>
            </a:r>
            <a:r>
              <a:rPr lang="en-GB" sz="2800" dirty="0"/>
              <a:t>and </a:t>
            </a:r>
            <a:r>
              <a:rPr lang="en-GB" sz="2800" i="1" dirty="0" err="1"/>
              <a:t>huwwe</a:t>
            </a:r>
            <a:r>
              <a:rPr lang="en-GB" sz="2800" i="1" dirty="0"/>
              <a:t> </a:t>
            </a:r>
            <a:r>
              <a:rPr lang="en-GB" sz="2800" dirty="0"/>
              <a:t>(L &amp; T (1977:431-433</a:t>
            </a:r>
            <a:r>
              <a:rPr lang="en-GB" sz="2800" dirty="0" smtClean="0"/>
              <a:t>)), Polish </a:t>
            </a:r>
            <a:r>
              <a:rPr lang="en-GB" sz="2800" i="1" dirty="0"/>
              <a:t>to </a:t>
            </a:r>
            <a:r>
              <a:rPr lang="en-GB" sz="2800" dirty="0"/>
              <a:t>(van </a:t>
            </a:r>
            <a:r>
              <a:rPr lang="en-GB" sz="2800" dirty="0" err="1"/>
              <a:t>Gelderen</a:t>
            </a:r>
            <a:r>
              <a:rPr lang="en-GB" sz="2800" dirty="0"/>
              <a:t> (2011:134-135</a:t>
            </a:r>
            <a:r>
              <a:rPr lang="en-GB" sz="2800" dirty="0" smtClean="0"/>
              <a:t>)), Russian </a:t>
            </a:r>
            <a:r>
              <a:rPr lang="en-GB" sz="2800" i="1" dirty="0" err="1"/>
              <a:t>eto</a:t>
            </a:r>
            <a:r>
              <a:rPr lang="en-GB" sz="2800" i="1" dirty="0"/>
              <a:t> </a:t>
            </a:r>
            <a:r>
              <a:rPr lang="en-GB" sz="2800" dirty="0"/>
              <a:t>(van </a:t>
            </a:r>
            <a:r>
              <a:rPr lang="en-GB" sz="2800" dirty="0" err="1"/>
              <a:t>Gelderen</a:t>
            </a:r>
            <a:r>
              <a:rPr lang="en-GB" sz="2800" dirty="0"/>
              <a:t> (2011:134-135)), </a:t>
            </a:r>
            <a:r>
              <a:rPr lang="en-GB" sz="2800" dirty="0" smtClean="0"/>
              <a:t>Hebrew </a:t>
            </a:r>
            <a:r>
              <a:rPr lang="en-GB" sz="2800" i="1" dirty="0" err="1"/>
              <a:t>hu</a:t>
            </a:r>
            <a:r>
              <a:rPr lang="en-GB" sz="2800" i="1" dirty="0"/>
              <a:t> </a:t>
            </a:r>
            <a:r>
              <a:rPr lang="en-GB" sz="2800" dirty="0"/>
              <a:t>and </a:t>
            </a:r>
            <a:r>
              <a:rPr lang="en-GB" sz="2800" i="1" dirty="0" err="1"/>
              <a:t>ze</a:t>
            </a:r>
            <a:r>
              <a:rPr lang="en-GB" sz="2800" i="1" dirty="0"/>
              <a:t> </a:t>
            </a:r>
            <a:r>
              <a:rPr lang="en-GB" sz="2800" dirty="0"/>
              <a:t>(L &amp; T (1977:427-431</a:t>
            </a:r>
            <a:r>
              <a:rPr lang="en-GB" sz="2800" dirty="0" smtClean="0"/>
              <a:t>)). My informants tell me that their pronunciation </a:t>
            </a:r>
            <a:r>
              <a:rPr lang="en-GB" sz="2800" dirty="0"/>
              <a:t>of these words as pronouns and as copulas is the same.   </a:t>
            </a:r>
          </a:p>
        </p:txBody>
      </p:sp>
    </p:spTree>
    <p:extLst>
      <p:ext uri="{BB962C8B-B14F-4D97-AF65-F5344CB8AC3E}">
        <p14:creationId xmlns:p14="http://schemas.microsoft.com/office/powerpoint/2010/main" val="220113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en-GB" dirty="0" smtClean="0"/>
              <a:t>Conclusions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undergoes R &amp; R and van </a:t>
            </a:r>
            <a:r>
              <a:rPr lang="en-GB" sz="2800" dirty="0" err="1" smtClean="0"/>
              <a:t>Gelderen’s</a:t>
            </a:r>
            <a:r>
              <a:rPr lang="en-GB" sz="2800" dirty="0" smtClean="0"/>
              <a:t> ‘structural simplification’</a:t>
            </a:r>
            <a:endParaRPr lang="en-GB" sz="2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3429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However,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does not undergo R &amp; R’s ‘upward feature analysis’. </a:t>
            </a:r>
            <a:endParaRPr lang="en-GB" sz="28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422108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The main empirical difference between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and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is that while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displays ‘phonological weakening’,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does not.  </a:t>
            </a:r>
            <a:endParaRPr lang="en-GB" sz="28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17008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therefore displays cross-linguistic distribution e.g. Chinese </a:t>
            </a:r>
            <a:r>
              <a:rPr lang="en-GB" sz="2800" i="1" dirty="0" smtClean="0"/>
              <a:t>de</a:t>
            </a:r>
            <a:r>
              <a:rPr lang="en-GB" sz="2800" dirty="0" smtClean="0"/>
              <a:t>, Chinese </a:t>
            </a:r>
            <a:r>
              <a:rPr lang="en-GB" sz="2800" i="1" dirty="0" err="1" smtClean="0"/>
              <a:t>shi</a:t>
            </a:r>
            <a:r>
              <a:rPr lang="en-GB" sz="2800" dirty="0" smtClean="0"/>
              <a:t>, and all the copula  verbs that are derived from (demonstrative) pronouns.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1724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4097" y="-99392"/>
            <a:ext cx="8229600" cy="1143000"/>
          </a:xfrm>
        </p:spPr>
        <p:txBody>
          <a:bodyPr/>
          <a:lstStyle/>
          <a:p>
            <a:r>
              <a:rPr lang="en-GB" dirty="0" smtClean="0"/>
              <a:t>Conclusions (2)</a:t>
            </a:r>
            <a:endParaRPr lang="en-GB" dirty="0"/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39361" y="7647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‘Phonological weakening’ can be defined as the effect of ‘upward feature analysis’. </a:t>
            </a:r>
            <a:endParaRPr lang="en-GB" sz="2800" dirty="0"/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467544" y="15673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This is intuitively sound, since ‘upward feature analysis’ leads to some kind of ‘syntactic compression’ and hence to ‘phonological weakening’.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’, however, does not display such ‘upward feature analysis’ and hence no ‘phonological weakening’.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1210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, lateral </a:t>
            </a:r>
            <a:r>
              <a:rPr lang="en-GB" dirty="0" err="1" smtClean="0"/>
              <a:t>grammaticalization</a:t>
            </a:r>
            <a:r>
              <a:rPr lang="en-GB" dirty="0" smtClean="0"/>
              <a:t>, Minimalism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Simpson and Wu (2002) and Wu (2004) analyse the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of Chinese </a:t>
            </a:r>
            <a:r>
              <a:rPr lang="en-GB" sz="2800" i="1" dirty="0" smtClean="0"/>
              <a:t>de </a:t>
            </a:r>
            <a:r>
              <a:rPr lang="en-GB" sz="2800" dirty="0" smtClean="0"/>
              <a:t>in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-de </a:t>
            </a:r>
            <a:r>
              <a:rPr lang="en-GB" sz="2800" dirty="0" smtClean="0"/>
              <a:t>constructions within Minimalism: </a:t>
            </a:r>
            <a:endParaRPr lang="en-GB" sz="2800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2896344"/>
            <a:ext cx="8229600" cy="4565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t-IT" sz="2800" dirty="0"/>
              <a:t>1</a:t>
            </a:r>
            <a:r>
              <a:rPr lang="it-IT" sz="2800" dirty="0" smtClean="0"/>
              <a:t>)	wo	shi	zuotian	mai		piao	de	</a:t>
            </a:r>
            <a:r>
              <a:rPr lang="en-GB" sz="2800" dirty="0" smtClean="0"/>
              <a:t>I	be	yesterday	buy		ticket	DE</a:t>
            </a:r>
          </a:p>
          <a:p>
            <a:pPr marL="0" indent="0">
              <a:buFont typeface="Arial" pitchFamily="34" charset="0"/>
              <a:buNone/>
            </a:pPr>
            <a:r>
              <a:rPr lang="en-GB" sz="2800" dirty="0"/>
              <a:t>2</a:t>
            </a:r>
            <a:r>
              <a:rPr lang="en-GB" sz="2800" dirty="0" smtClean="0"/>
              <a:t>)	</a:t>
            </a:r>
            <a:r>
              <a:rPr lang="en-GB" sz="2800" dirty="0" err="1" smtClean="0"/>
              <a:t>wo</a:t>
            </a:r>
            <a:r>
              <a:rPr lang="en-GB" sz="2800" dirty="0" smtClean="0"/>
              <a:t>	</a:t>
            </a:r>
            <a:r>
              <a:rPr lang="en-GB" sz="2800" dirty="0" err="1" smtClean="0"/>
              <a:t>shi</a:t>
            </a:r>
            <a:r>
              <a:rPr lang="en-GB" sz="2800" dirty="0" smtClean="0"/>
              <a:t>	</a:t>
            </a:r>
            <a:r>
              <a:rPr lang="en-GB" sz="2800" dirty="0" err="1" smtClean="0"/>
              <a:t>zuotian</a:t>
            </a:r>
            <a:r>
              <a:rPr lang="en-GB" sz="2800" dirty="0" smtClean="0"/>
              <a:t>	</a:t>
            </a:r>
            <a:r>
              <a:rPr lang="en-GB" sz="2800" dirty="0" err="1" smtClean="0"/>
              <a:t>mai</a:t>
            </a:r>
            <a:r>
              <a:rPr lang="en-GB" sz="2800" dirty="0" smtClean="0"/>
              <a:t>		de	</a:t>
            </a:r>
            <a:r>
              <a:rPr lang="en-GB" sz="2800" dirty="0" err="1" smtClean="0"/>
              <a:t>piao</a:t>
            </a:r>
            <a:endParaRPr lang="en-GB" sz="2800" dirty="0" smtClean="0"/>
          </a:p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	I	be	yesterday	buy		DE     ticket</a:t>
            </a:r>
          </a:p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‘It was yesterday that I bought the ticket.’ </a:t>
            </a:r>
            <a:endParaRPr lang="en-GB" sz="2800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39552" y="522920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S &amp; W (2002:171) argue that 2) is derived from 1)</a:t>
            </a:r>
            <a:endParaRPr lang="en-GB" sz="2800" dirty="0"/>
          </a:p>
        </p:txBody>
      </p:sp>
      <p:sp>
        <p:nvSpPr>
          <p:cNvPr id="9" name="矩形 8"/>
          <p:cNvSpPr/>
          <p:nvPr/>
        </p:nvSpPr>
        <p:spPr>
          <a:xfrm>
            <a:off x="539552" y="5642084"/>
            <a:ext cx="8147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since 1) is attested earlier than 2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sp>
        <p:nvSpPr>
          <p:cNvPr id="10" name="矩形 9"/>
          <p:cNvSpPr/>
          <p:nvPr/>
        </p:nvSpPr>
        <p:spPr>
          <a:xfrm>
            <a:off x="539552" y="6003285"/>
            <a:ext cx="8147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and 2) only occurs in certain dialects whereas </a:t>
            </a:r>
            <a:endParaRPr lang="en-GB" sz="2800" dirty="0" smtClean="0"/>
          </a:p>
          <a:p>
            <a:r>
              <a:rPr lang="en-GB" sz="2800" dirty="0" smtClean="0"/>
              <a:t>1</a:t>
            </a:r>
            <a:r>
              <a:rPr lang="en-GB" sz="2800" dirty="0"/>
              <a:t>) is </a:t>
            </a:r>
            <a:r>
              <a:rPr lang="en-GB" sz="2800" dirty="0" smtClean="0"/>
              <a:t>pan-Chinese e.g. Cantonese.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6840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(lateral </a:t>
            </a:r>
            <a:r>
              <a:rPr lang="en-GB" dirty="0" err="1" smtClean="0"/>
              <a:t>grammaticalization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1</a:t>
            </a:r>
            <a:r>
              <a:rPr lang="it-IT" sz="2800" dirty="0" smtClean="0"/>
              <a:t>)	wo</a:t>
            </a:r>
            <a:r>
              <a:rPr lang="it-IT" sz="2800" dirty="0"/>
              <a:t>	shi	zuotian	</a:t>
            </a:r>
            <a:r>
              <a:rPr lang="it-IT" sz="2800" dirty="0" smtClean="0"/>
              <a:t>mai</a:t>
            </a:r>
            <a:r>
              <a:rPr lang="it-IT" sz="2800" dirty="0"/>
              <a:t>		piao	de	</a:t>
            </a:r>
            <a:r>
              <a:rPr lang="en-GB" sz="2800" dirty="0" smtClean="0"/>
              <a:t>I</a:t>
            </a:r>
            <a:r>
              <a:rPr lang="en-GB" sz="2800" dirty="0"/>
              <a:t>	be	yesterday	buy		ticket	DE</a:t>
            </a:r>
          </a:p>
          <a:p>
            <a:pPr marL="0" indent="0">
              <a:buNone/>
            </a:pPr>
            <a:r>
              <a:rPr lang="en-GB" sz="2800" dirty="0"/>
              <a:t>2</a:t>
            </a:r>
            <a:r>
              <a:rPr lang="en-GB" sz="2800" dirty="0" smtClean="0"/>
              <a:t>)	</a:t>
            </a:r>
            <a:r>
              <a:rPr lang="en-GB" sz="2800" dirty="0" err="1" smtClean="0"/>
              <a:t>wo</a:t>
            </a:r>
            <a:r>
              <a:rPr lang="en-GB" sz="2800" dirty="0"/>
              <a:t>	</a:t>
            </a:r>
            <a:r>
              <a:rPr lang="en-GB" sz="2800" dirty="0" err="1"/>
              <a:t>shi</a:t>
            </a:r>
            <a:r>
              <a:rPr lang="en-GB" sz="2800" dirty="0"/>
              <a:t>	</a:t>
            </a:r>
            <a:r>
              <a:rPr lang="en-GB" sz="2800" dirty="0" err="1"/>
              <a:t>zuotian</a:t>
            </a:r>
            <a:r>
              <a:rPr lang="en-GB" sz="2800" dirty="0"/>
              <a:t>	</a:t>
            </a:r>
            <a:r>
              <a:rPr lang="en-GB" sz="2800" dirty="0" err="1" smtClean="0"/>
              <a:t>mai</a:t>
            </a:r>
            <a:r>
              <a:rPr lang="en-GB" sz="2800" dirty="0"/>
              <a:t>		de	</a:t>
            </a:r>
            <a:r>
              <a:rPr lang="en-GB" sz="2800" dirty="0" err="1"/>
              <a:t>piao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	I</a:t>
            </a:r>
            <a:r>
              <a:rPr lang="en-GB" sz="2800" dirty="0"/>
              <a:t>	be	yesterday	buy		</a:t>
            </a:r>
            <a:r>
              <a:rPr lang="en-GB" sz="2800" dirty="0" smtClean="0"/>
              <a:t>DE     ticket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‘It was yesterday that I bought the ticket.’ </a:t>
            </a:r>
            <a:endParaRPr lang="en-GB" sz="2800" dirty="0"/>
          </a:p>
        </p:txBody>
      </p:sp>
      <p:sp>
        <p:nvSpPr>
          <p:cNvPr id="8" name="矩形 7"/>
          <p:cNvSpPr/>
          <p:nvPr/>
        </p:nvSpPr>
        <p:spPr>
          <a:xfrm>
            <a:off x="395536" y="4132237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One is therefore investigating why </a:t>
            </a:r>
            <a:r>
              <a:rPr lang="en-GB" sz="2800" dirty="0" smtClean="0"/>
              <a:t>sentence-final </a:t>
            </a:r>
            <a:r>
              <a:rPr lang="en-GB" sz="2800" i="1" dirty="0" smtClean="0"/>
              <a:t>de </a:t>
            </a:r>
            <a:r>
              <a:rPr lang="en-GB" sz="2800" dirty="0" smtClean="0"/>
              <a:t>in 1) has </a:t>
            </a:r>
            <a:r>
              <a:rPr lang="en-GB" sz="2800" dirty="0"/>
              <a:t>been </a:t>
            </a:r>
            <a:r>
              <a:rPr lang="en-GB" sz="2800" dirty="0" err="1"/>
              <a:t>preposed</a:t>
            </a:r>
            <a:r>
              <a:rPr lang="en-GB" sz="2800" dirty="0"/>
              <a:t> </a:t>
            </a:r>
            <a:r>
              <a:rPr lang="en-GB" sz="2800" dirty="0" smtClean="0"/>
              <a:t>to the verb </a:t>
            </a:r>
            <a:r>
              <a:rPr lang="en-GB" sz="2800" i="1" dirty="0" err="1" smtClean="0"/>
              <a:t>mai</a:t>
            </a:r>
            <a:r>
              <a:rPr lang="en-GB" sz="2800" i="1" dirty="0" smtClean="0"/>
              <a:t> </a:t>
            </a:r>
            <a:r>
              <a:rPr lang="en-GB" sz="2800" dirty="0" smtClean="0"/>
              <a:t>as a verbal suffix (</a:t>
            </a:r>
            <a:r>
              <a:rPr lang="en-GB" sz="2800" i="1" dirty="0" err="1" smtClean="0"/>
              <a:t>mai</a:t>
            </a:r>
            <a:r>
              <a:rPr lang="en-GB" sz="2800" i="1" dirty="0" smtClean="0"/>
              <a:t>-de</a:t>
            </a:r>
            <a:r>
              <a:rPr lang="en-GB" sz="2800" dirty="0" smtClean="0"/>
              <a:t>) in 2) rather than the other way round. (</a:t>
            </a:r>
            <a:r>
              <a:rPr lang="en-GB" sz="2800" dirty="0"/>
              <a:t>S &amp; W (2002:174-175), Wu (2004:122-125)). </a:t>
            </a:r>
          </a:p>
        </p:txBody>
      </p:sp>
    </p:spTree>
    <p:extLst>
      <p:ext uri="{BB962C8B-B14F-4D97-AF65-F5344CB8AC3E}">
        <p14:creationId xmlns:p14="http://schemas.microsoft.com/office/powerpoint/2010/main" val="126195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Syntactic change and Minimalism 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07504" y="1556792"/>
            <a:ext cx="806489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Lightfoot (1991:chapter 1, 1999:chapters 3 and 4, 2006:10-15, 88-89</a:t>
            </a:r>
            <a:r>
              <a:rPr lang="en-GB" sz="2800" dirty="0" smtClean="0"/>
              <a:t>)): grammar </a:t>
            </a:r>
            <a:r>
              <a:rPr lang="en-GB" sz="2800" dirty="0"/>
              <a:t>is moulded during first language acquisition, </a:t>
            </a:r>
            <a:endParaRPr lang="en-GB" sz="2800" dirty="0" smtClean="0"/>
          </a:p>
        </p:txBody>
      </p:sp>
      <p:sp>
        <p:nvSpPr>
          <p:cNvPr id="6" name="矩形 5"/>
          <p:cNvSpPr/>
          <p:nvPr/>
        </p:nvSpPr>
        <p:spPr>
          <a:xfrm>
            <a:off x="3203848" y="2401724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and this is the locus for language change</a:t>
            </a:r>
            <a:endParaRPr lang="en-GB" sz="2800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179512" y="2924944"/>
            <a:ext cx="8229600" cy="154076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Lightfoot (1999:18): ‘this model of acquisition provides far more</a:t>
            </a:r>
          </a:p>
        </p:txBody>
      </p:sp>
      <p:sp>
        <p:nvSpPr>
          <p:cNvPr id="9" name="矩形 8"/>
          <p:cNvSpPr/>
          <p:nvPr/>
        </p:nvSpPr>
        <p:spPr>
          <a:xfrm>
            <a:off x="3203848" y="3293072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CONTINGENT</a:t>
            </a:r>
            <a:endParaRPr lang="en-GB" sz="3200" b="1" dirty="0"/>
          </a:p>
        </p:txBody>
      </p:sp>
      <p:sp>
        <p:nvSpPr>
          <p:cNvPr id="10" name="矩形 9"/>
          <p:cNvSpPr/>
          <p:nvPr/>
        </p:nvSpPr>
        <p:spPr>
          <a:xfrm>
            <a:off x="539552" y="3338989"/>
            <a:ext cx="79377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					     explanations of change than are common in the literature…’ </a:t>
            </a:r>
            <a:endParaRPr lang="en-GB" sz="2800" dirty="0"/>
          </a:p>
        </p:txBody>
      </p:sp>
      <p:sp>
        <p:nvSpPr>
          <p:cNvPr id="11" name="內容版面配置區 3"/>
          <p:cNvSpPr txBox="1">
            <a:spLocks/>
          </p:cNvSpPr>
          <p:nvPr/>
        </p:nvSpPr>
        <p:spPr>
          <a:xfrm>
            <a:off x="179512" y="4203085"/>
            <a:ext cx="8229600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Lightfoot’s model predicts that language evolution should be in the form of </a:t>
            </a:r>
            <a:endParaRPr lang="en-GB" sz="2800" dirty="0"/>
          </a:p>
        </p:txBody>
      </p:sp>
      <p:sp>
        <p:nvSpPr>
          <p:cNvPr id="12" name="矩形 11"/>
          <p:cNvSpPr/>
          <p:nvPr/>
        </p:nvSpPr>
        <p:spPr>
          <a:xfrm>
            <a:off x="2843808" y="5589240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Random walks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7805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build="p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 and Minimalism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83568" y="1412776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Problematic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899592" y="2120662"/>
            <a:ext cx="64807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Grammaticalization</a:t>
            </a:r>
            <a:r>
              <a:rPr lang="en-GB" sz="2800" dirty="0" smtClean="0"/>
              <a:t> </a:t>
            </a:r>
            <a:r>
              <a:rPr lang="en-GB" sz="2800" dirty="0"/>
              <a:t>occurs cross-linguistically, as </a:t>
            </a:r>
            <a:r>
              <a:rPr lang="en-GB" sz="2800" dirty="0" smtClean="0"/>
              <a:t>it is attested </a:t>
            </a:r>
            <a:r>
              <a:rPr lang="en-GB" sz="2800" dirty="0"/>
              <a:t>in </a:t>
            </a:r>
            <a:r>
              <a:rPr lang="en-GB" sz="2800" dirty="0" smtClean="0"/>
              <a:t>many typological different languages (Heine </a:t>
            </a:r>
            <a:r>
              <a:rPr lang="en-GB" sz="2800" dirty="0"/>
              <a:t>and </a:t>
            </a:r>
            <a:r>
              <a:rPr lang="en-GB" sz="2800" dirty="0" err="1"/>
              <a:t>Kuteva</a:t>
            </a:r>
            <a:r>
              <a:rPr lang="en-GB" sz="2800" dirty="0"/>
              <a:t> (2002)) </a:t>
            </a:r>
          </a:p>
          <a:p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928990" y="4276546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Grammaticalization</a:t>
            </a:r>
            <a:r>
              <a:rPr lang="en-GB" sz="2800" dirty="0"/>
              <a:t> </a:t>
            </a:r>
            <a:r>
              <a:rPr lang="en-GB" sz="2800" dirty="0" smtClean="0"/>
              <a:t>is NOT a case of ‘random walk’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928990" y="5358628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Is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incompatible with Minimalism?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0141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Roberts and </a:t>
            </a:r>
            <a:r>
              <a:rPr lang="en-GB" dirty="0" err="1" smtClean="0"/>
              <a:t>Roussou</a:t>
            </a:r>
            <a:r>
              <a:rPr lang="en-GB" dirty="0" smtClean="0"/>
              <a:t> (R &amp; R) (2003)</a:t>
            </a:r>
            <a:endParaRPr lang="en-GB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Roberts and </a:t>
            </a:r>
            <a:r>
              <a:rPr lang="en-GB" sz="2800" dirty="0" err="1"/>
              <a:t>Roussou</a:t>
            </a:r>
            <a:r>
              <a:rPr lang="en-GB" sz="2800" dirty="0"/>
              <a:t> (R &amp; R) (2003:2): ‘… structural simplification is a natural mechanism of </a:t>
            </a:r>
            <a:r>
              <a:rPr lang="en-GB" sz="2800" dirty="0" smtClean="0"/>
              <a:t>change… it </a:t>
            </a:r>
            <a:r>
              <a:rPr lang="en-GB" sz="2800" dirty="0"/>
              <a:t>(</a:t>
            </a:r>
            <a:r>
              <a:rPr lang="en-GB" sz="2800" dirty="0" err="1"/>
              <a:t>grammaticalization</a:t>
            </a:r>
            <a:r>
              <a:rPr lang="en-GB" sz="2800" dirty="0"/>
              <a:t>) is </a:t>
            </a:r>
            <a:r>
              <a:rPr lang="en-GB" sz="2800" dirty="0" err="1"/>
              <a:t>categorial</a:t>
            </a:r>
            <a:r>
              <a:rPr lang="en-GB" sz="2800" dirty="0"/>
              <a:t> reanalysis which creates new </a:t>
            </a:r>
            <a:r>
              <a:rPr lang="en-GB" sz="2800" dirty="0" smtClean="0"/>
              <a:t>functional material, </a:t>
            </a:r>
            <a:r>
              <a:rPr lang="en-GB" sz="2800" dirty="0"/>
              <a:t>and that this reanalysis always involves structural simplification.’  </a:t>
            </a:r>
          </a:p>
          <a:p>
            <a:endParaRPr lang="en-GB" sz="2000" dirty="0"/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323528" y="4413762"/>
            <a:ext cx="8229600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i.e.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always involves structural simplification, </a:t>
            </a:r>
            <a:endParaRPr lang="en-GB" sz="2000" dirty="0"/>
          </a:p>
        </p:txBody>
      </p:sp>
      <p:sp>
        <p:nvSpPr>
          <p:cNvPr id="6" name="內容版面配置區 3"/>
          <p:cNvSpPr txBox="1">
            <a:spLocks/>
          </p:cNvSpPr>
          <p:nvPr/>
        </p:nvSpPr>
        <p:spPr>
          <a:xfrm>
            <a:off x="323528" y="4852317"/>
            <a:ext cx="8229600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                          and since structural simplification is a natural type of change, </a:t>
            </a:r>
            <a:endParaRPr lang="en-GB" sz="2000" dirty="0"/>
          </a:p>
        </p:txBody>
      </p:sp>
      <p:sp>
        <p:nvSpPr>
          <p:cNvPr id="7" name="內容版面配置區 3"/>
          <p:cNvSpPr txBox="1">
            <a:spLocks/>
          </p:cNvSpPr>
          <p:nvPr/>
        </p:nvSpPr>
        <p:spPr>
          <a:xfrm>
            <a:off x="302840" y="5661248"/>
            <a:ext cx="8229600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err="1" smtClean="0"/>
              <a:t>grammaticalization</a:t>
            </a:r>
            <a:r>
              <a:rPr lang="en-GB" sz="2800" dirty="0" smtClean="0"/>
              <a:t> can occur naturally i.e. cross-linguistically.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1449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‘Structural simplification’</a:t>
            </a:r>
            <a:endParaRPr lang="en-GB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 &amp; R (2003:201): a structural representation … is 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827584" y="1496978"/>
            <a:ext cx="187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simpler</a:t>
            </a:r>
            <a:endParaRPr lang="en-GB" sz="2800" b="1" dirty="0"/>
          </a:p>
        </p:txBody>
      </p:sp>
      <p:sp>
        <p:nvSpPr>
          <p:cNvPr id="5" name="矩形 4"/>
          <p:cNvSpPr/>
          <p:nvPr/>
        </p:nvSpPr>
        <p:spPr>
          <a:xfrm>
            <a:off x="513039" y="184482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   than an alternative representation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841902" y="2204864"/>
            <a:ext cx="77625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iff</a:t>
            </a:r>
            <a:r>
              <a:rPr lang="en-GB" sz="2800" dirty="0" smtClean="0"/>
              <a:t> it contains </a:t>
            </a:r>
            <a:r>
              <a:rPr lang="en-GB" sz="2800" b="1" dirty="0" smtClean="0"/>
              <a:t>fewer formal feature </a:t>
            </a:r>
            <a:r>
              <a:rPr lang="en-GB" sz="2800" b="1" dirty="0" err="1" smtClean="0"/>
              <a:t>syncretisms</a:t>
            </a:r>
            <a:r>
              <a:rPr lang="en-GB" sz="2800" dirty="0" smtClean="0"/>
              <a:t>’ </a:t>
            </a:r>
          </a:p>
          <a:p>
            <a:r>
              <a:rPr lang="en-GB" sz="2800" dirty="0" smtClean="0"/>
              <a:t>(my bold)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899592" y="2996952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R </a:t>
            </a:r>
            <a:r>
              <a:rPr lang="en-GB" sz="2800" dirty="0"/>
              <a:t>&amp; </a:t>
            </a:r>
            <a:r>
              <a:rPr lang="en-GB" sz="2800" dirty="0" smtClean="0"/>
              <a:t>R </a:t>
            </a:r>
            <a:r>
              <a:rPr lang="en-GB" sz="2800" dirty="0"/>
              <a:t>(</a:t>
            </a:r>
            <a:r>
              <a:rPr lang="en-GB" sz="2800" dirty="0" smtClean="0"/>
              <a:t>2003:201): </a:t>
            </a:r>
            <a:r>
              <a:rPr lang="en-GB" sz="2800" dirty="0"/>
              <a:t>‘… </a:t>
            </a:r>
            <a:r>
              <a:rPr lang="en-GB" sz="2800" dirty="0" smtClean="0"/>
              <a:t> </a:t>
            </a:r>
            <a:r>
              <a:rPr lang="en-GB" sz="2800" b="1" dirty="0" smtClean="0"/>
              <a:t>formal feature </a:t>
            </a:r>
            <a:r>
              <a:rPr lang="en-GB" sz="2800" b="1" dirty="0" err="1" smtClean="0"/>
              <a:t>syncretisms</a:t>
            </a:r>
            <a:r>
              <a:rPr lang="en-GB" sz="2800" b="1" dirty="0" smtClean="0"/>
              <a:t> </a:t>
            </a:r>
            <a:r>
              <a:rPr lang="en-GB" sz="2800" dirty="0" smtClean="0"/>
              <a:t>are the presence of more than one formal feature at a given structural position.’ (my bold)</a:t>
            </a:r>
            <a:endParaRPr lang="en-GB" sz="2800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539552" y="4231629"/>
            <a:ext cx="8229600" cy="26263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Van </a:t>
            </a:r>
            <a:r>
              <a:rPr lang="en-GB" sz="2800" dirty="0" err="1" smtClean="0"/>
              <a:t>Gelderen</a:t>
            </a:r>
            <a:r>
              <a:rPr lang="en-GB" sz="2800" dirty="0" smtClean="0"/>
              <a:t> (2011:16-17, 20-21, 41-43) proposes that </a:t>
            </a:r>
            <a:r>
              <a:rPr lang="en-GB" sz="2800" dirty="0" err="1" smtClean="0"/>
              <a:t>uninterpretable</a:t>
            </a:r>
            <a:r>
              <a:rPr lang="en-GB" sz="2800" dirty="0" smtClean="0"/>
              <a:t> features are ‘simpler’ than interpretable features,  since </a:t>
            </a:r>
            <a:r>
              <a:rPr lang="en-GB" sz="2800" dirty="0" err="1" smtClean="0"/>
              <a:t>uninterpretable</a:t>
            </a:r>
            <a:r>
              <a:rPr lang="en-GB" sz="2800" dirty="0" smtClean="0"/>
              <a:t> features have no feature-values e.g. phi-features, which can be either interpretable (demonstratives, nouns) or </a:t>
            </a:r>
            <a:r>
              <a:rPr lang="en-GB" sz="2800" dirty="0" err="1" smtClean="0"/>
              <a:t>uninterpretable</a:t>
            </a:r>
            <a:r>
              <a:rPr lang="en-GB" sz="2800" dirty="0" smtClean="0"/>
              <a:t> (verb, tense markers).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3007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R &amp; R (2003): </a:t>
            </a:r>
            <a:r>
              <a:rPr lang="en-GB" sz="4000" dirty="0" err="1" smtClean="0"/>
              <a:t>grammaticalization</a:t>
            </a:r>
            <a:endParaRPr lang="en-GB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R &amp; R have discovered three types of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(R &amp; R (2003:198-199)):  </a:t>
            </a:r>
          </a:p>
          <a:p>
            <a:pPr marL="0" lvl="0" indent="0">
              <a:buNone/>
            </a:pPr>
            <a:r>
              <a:rPr lang="en-GB" sz="2800" dirty="0" smtClean="0"/>
              <a:t>1)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 + X [</a:t>
            </a:r>
            <a:r>
              <a:rPr lang="en-GB" sz="2800" baseline="-25000" dirty="0" smtClean="0"/>
              <a:t>YP</a:t>
            </a:r>
            <a:r>
              <a:rPr lang="en-GB" sz="2800" dirty="0" smtClean="0"/>
              <a:t>…</a:t>
            </a:r>
            <a:r>
              <a:rPr lang="en-GB" sz="2800" dirty="0" err="1" smtClean="0"/>
              <a:t>t</a:t>
            </a:r>
            <a:r>
              <a:rPr lang="en-GB" sz="2800" baseline="-25000" dirty="0" err="1" smtClean="0"/>
              <a:t>Y</a:t>
            </a:r>
            <a:r>
              <a:rPr lang="en-GB" sz="2800" dirty="0" smtClean="0"/>
              <a:t>…]] &gt;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Y=X [</a:t>
            </a:r>
            <a:r>
              <a:rPr lang="en-GB" sz="2800" baseline="-25000" dirty="0" smtClean="0"/>
              <a:t>YP</a:t>
            </a:r>
            <a:r>
              <a:rPr lang="en-GB" sz="2800" dirty="0" smtClean="0"/>
              <a:t>…Y…]]</a:t>
            </a:r>
          </a:p>
          <a:p>
            <a:pPr marL="0" lvl="0" indent="0">
              <a:buNone/>
            </a:pPr>
            <a:r>
              <a:rPr lang="en-GB" sz="2800" dirty="0" smtClean="0"/>
              <a:t>2)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X</a:t>
            </a:r>
            <a:r>
              <a:rPr lang="en-GB" sz="2800" baseline="-25000" dirty="0" smtClean="0"/>
              <a:t>F</a:t>
            </a:r>
            <a:r>
              <a:rPr lang="en-GB" sz="2800" dirty="0" smtClean="0"/>
              <a:t>… [</a:t>
            </a:r>
            <a:r>
              <a:rPr lang="en-GB" sz="2800" baseline="-25000" dirty="0" smtClean="0"/>
              <a:t>YP</a:t>
            </a:r>
            <a:r>
              <a:rPr lang="en-GB" sz="2800" dirty="0" smtClean="0"/>
              <a:t>…Y</a:t>
            </a:r>
            <a:r>
              <a:rPr lang="en-GB" sz="2800" baseline="-25000" dirty="0" smtClean="0"/>
              <a:t>F</a:t>
            </a:r>
            <a:r>
              <a:rPr lang="en-GB" sz="2800" dirty="0" smtClean="0"/>
              <a:t>…]] &gt;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X</a:t>
            </a:r>
            <a:r>
              <a:rPr lang="en-GB" sz="2800" baseline="-25000" dirty="0" smtClean="0"/>
              <a:t>F</a:t>
            </a:r>
            <a:r>
              <a:rPr lang="en-GB" sz="2800" dirty="0" smtClean="0"/>
              <a:t>… [</a:t>
            </a:r>
            <a:r>
              <a:rPr lang="en-GB" sz="2800" baseline="-25000" dirty="0" smtClean="0"/>
              <a:t>YP</a:t>
            </a:r>
            <a:r>
              <a:rPr lang="en-GB" sz="2800" dirty="0" smtClean="0"/>
              <a:t>…Y…]]</a:t>
            </a:r>
          </a:p>
          <a:p>
            <a:pPr marL="0" lvl="0" indent="0">
              <a:buNone/>
            </a:pPr>
            <a:r>
              <a:rPr lang="en-GB" sz="2800" dirty="0" smtClean="0"/>
              <a:t>3)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YP X … [ … </a:t>
            </a:r>
            <a:r>
              <a:rPr lang="en-GB" sz="2800" dirty="0" err="1" smtClean="0"/>
              <a:t>t</a:t>
            </a:r>
            <a:r>
              <a:rPr lang="en-GB" sz="2800" baseline="-25000" dirty="0" err="1" smtClean="0"/>
              <a:t>YP</a:t>
            </a:r>
            <a:r>
              <a:rPr lang="en-GB" sz="2800" dirty="0" smtClean="0"/>
              <a:t> … ]] &gt;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Y=X … [ … ]]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467544" y="342900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In the </a:t>
            </a:r>
            <a:r>
              <a:rPr lang="en-GB" sz="2800" dirty="0"/>
              <a:t>first </a:t>
            </a:r>
            <a:r>
              <a:rPr lang="en-GB" sz="2800" dirty="0" smtClean="0"/>
              <a:t>(1) and third types (3), the </a:t>
            </a:r>
            <a:r>
              <a:rPr lang="en-GB" sz="2800" dirty="0" err="1" smtClean="0"/>
              <a:t>grammaticalized</a:t>
            </a:r>
            <a:r>
              <a:rPr lang="en-GB" sz="2800" dirty="0" smtClean="0"/>
              <a:t> </a:t>
            </a:r>
            <a:r>
              <a:rPr lang="en-GB" sz="2800" dirty="0"/>
              <a:t>item </a:t>
            </a:r>
            <a:r>
              <a:rPr lang="en-GB" sz="2800" dirty="0" smtClean="0"/>
              <a:t>is being shifted upwards from trace (t) to (Y=X). 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467544" y="4293096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In the </a:t>
            </a:r>
            <a:r>
              <a:rPr lang="en-GB" sz="2800" dirty="0"/>
              <a:t>second </a:t>
            </a:r>
            <a:r>
              <a:rPr lang="en-GB" sz="2800" dirty="0" smtClean="0"/>
              <a:t>type, features </a:t>
            </a:r>
            <a:r>
              <a:rPr lang="en-GB" sz="2800" dirty="0"/>
              <a:t>are shifted upwards </a:t>
            </a:r>
            <a:r>
              <a:rPr lang="en-GB" sz="2800" dirty="0" smtClean="0"/>
              <a:t>from </a:t>
            </a:r>
            <a:r>
              <a:rPr lang="en-GB" sz="2800" dirty="0"/>
              <a:t>Y</a:t>
            </a:r>
            <a:r>
              <a:rPr lang="en-GB" sz="2800" baseline="-25000" dirty="0"/>
              <a:t>F</a:t>
            </a:r>
            <a:r>
              <a:rPr lang="en-GB" sz="2800" dirty="0" smtClean="0"/>
              <a:t> to X</a:t>
            </a:r>
            <a:r>
              <a:rPr lang="en-GB" sz="2800" baseline="-25000" dirty="0" smtClean="0"/>
              <a:t>F</a:t>
            </a:r>
            <a:r>
              <a:rPr lang="en-GB" sz="2800" dirty="0" smtClean="0"/>
              <a:t>.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467544" y="530120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R &amp; R (2003:200) therefore argue that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is an ‘upward shift of features’.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4450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2642</Words>
  <Application>Microsoft Office PowerPoint</Application>
  <PresentationFormat>On-screen Show (4:3)</PresentationFormat>
  <Paragraphs>219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新細明體</vt:lpstr>
      <vt:lpstr>Arial</vt:lpstr>
      <vt:lpstr>Calibri</vt:lpstr>
      <vt:lpstr>Office 佈景主題</vt:lpstr>
      <vt:lpstr>What is ‘lateral grammaticalization’? Chinese de and shi</vt:lpstr>
      <vt:lpstr>Grammaticalization, lateral grammaticalization, Minimalism</vt:lpstr>
      <vt:lpstr>Grammaticalization, lateral grammaticalization, Minimalism (2)</vt:lpstr>
      <vt:lpstr>Chinese de (lateral grammaticalization)</vt:lpstr>
      <vt:lpstr>Syntactic change and Minimalism </vt:lpstr>
      <vt:lpstr>Grammaticalization and Minimalism</vt:lpstr>
      <vt:lpstr>Roberts and Roussou (R &amp; R) (2003)</vt:lpstr>
      <vt:lpstr>‘Structural simplification’</vt:lpstr>
      <vt:lpstr>R &amp; R (2003): grammaticalization</vt:lpstr>
      <vt:lpstr>Chinese de (lateral grammaticalization)</vt:lpstr>
      <vt:lpstr>Chinese de (S &amp; W (2002:189))</vt:lpstr>
      <vt:lpstr>Chinese de (S &amp; W (2002:190))</vt:lpstr>
      <vt:lpstr>‘Lateral grammaticalization’ vs grammaticalization</vt:lpstr>
      <vt:lpstr>Chinese de vs Chinese liao &gt; le</vt:lpstr>
      <vt:lpstr>Chinese liao</vt:lpstr>
      <vt:lpstr>Chinese liao/le</vt:lpstr>
      <vt:lpstr>Chinese de vs Chinese liao/le</vt:lpstr>
      <vt:lpstr>‘Lateral grammaticalization’ and grammaticalization</vt:lpstr>
      <vt:lpstr>‘Cross-linguistic distribution’</vt:lpstr>
      <vt:lpstr>Chinese shi</vt:lpstr>
      <vt:lpstr>Chinese shi (1)</vt:lpstr>
      <vt:lpstr>Chinese shi (2)</vt:lpstr>
      <vt:lpstr>Chinese shi (3)</vt:lpstr>
      <vt:lpstr>‘Lateral grammaticalization’</vt:lpstr>
      <vt:lpstr>Conclusions (1)</vt:lpstr>
      <vt:lpstr>Conclusions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‘lateral grammaticalization’? Chinese de and shi</dc:title>
  <dc:creator>Keith Tse</dc:creator>
  <cp:lastModifiedBy>word</cp:lastModifiedBy>
  <cp:revision>26</cp:revision>
  <dcterms:created xsi:type="dcterms:W3CDTF">2012-08-20T20:14:05Z</dcterms:created>
  <dcterms:modified xsi:type="dcterms:W3CDTF">2020-10-30T11:43:05Z</dcterms:modified>
</cp:coreProperties>
</file>