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7" r:id="rId5"/>
    <p:sldId id="268" r:id="rId6"/>
    <p:sldId id="269" r:id="rId7"/>
    <p:sldId id="270" r:id="rId8"/>
    <p:sldId id="271" r:id="rId9"/>
    <p:sldId id="272" r:id="rId10"/>
    <p:sldId id="273" r:id="rId11"/>
    <p:sldId id="274" r:id="rId12"/>
    <p:sldId id="275"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en-GB"/>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GB"/>
          </a:p>
        </p:txBody>
      </p:sp>
      <p:sp>
        <p:nvSpPr>
          <p:cNvPr id="4" name="日期版面配置區 3"/>
          <p:cNvSpPr>
            <a:spLocks noGrp="1"/>
          </p:cNvSpPr>
          <p:nvPr>
            <p:ph type="dt" sz="half" idx="10"/>
          </p:nvPr>
        </p:nvSpPr>
        <p:spPr/>
        <p:txBody>
          <a:bodyPr/>
          <a:lstStyle/>
          <a:p>
            <a:fld id="{4B6BC256-5633-4D4E-A8FA-91487AC04BFE}" type="datetimeFigureOut">
              <a:rPr lang="en-GB" smtClean="0"/>
              <a:t>24/06/2012</a:t>
            </a:fld>
            <a:endParaRPr lang="en-GB"/>
          </a:p>
        </p:txBody>
      </p:sp>
      <p:sp>
        <p:nvSpPr>
          <p:cNvPr id="5" name="頁尾版面配置區 4"/>
          <p:cNvSpPr>
            <a:spLocks noGrp="1"/>
          </p:cNvSpPr>
          <p:nvPr>
            <p:ph type="ftr" sz="quarter" idx="11"/>
          </p:nvPr>
        </p:nvSpPr>
        <p:spPr/>
        <p:txBody>
          <a:bodyPr/>
          <a:lstStyle/>
          <a:p>
            <a:endParaRPr lang="en-GB"/>
          </a:p>
        </p:txBody>
      </p:sp>
      <p:sp>
        <p:nvSpPr>
          <p:cNvPr id="6" name="投影片編號版面配置區 5"/>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192232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GB"/>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日期版面配置區 3"/>
          <p:cNvSpPr>
            <a:spLocks noGrp="1"/>
          </p:cNvSpPr>
          <p:nvPr>
            <p:ph type="dt" sz="half" idx="10"/>
          </p:nvPr>
        </p:nvSpPr>
        <p:spPr/>
        <p:txBody>
          <a:bodyPr/>
          <a:lstStyle/>
          <a:p>
            <a:fld id="{4B6BC256-5633-4D4E-A8FA-91487AC04BFE}" type="datetimeFigureOut">
              <a:rPr lang="en-GB" smtClean="0"/>
              <a:t>24/06/2012</a:t>
            </a:fld>
            <a:endParaRPr lang="en-GB"/>
          </a:p>
        </p:txBody>
      </p:sp>
      <p:sp>
        <p:nvSpPr>
          <p:cNvPr id="5" name="頁尾版面配置區 4"/>
          <p:cNvSpPr>
            <a:spLocks noGrp="1"/>
          </p:cNvSpPr>
          <p:nvPr>
            <p:ph type="ftr" sz="quarter" idx="11"/>
          </p:nvPr>
        </p:nvSpPr>
        <p:spPr/>
        <p:txBody>
          <a:bodyPr/>
          <a:lstStyle/>
          <a:p>
            <a:endParaRPr lang="en-GB"/>
          </a:p>
        </p:txBody>
      </p:sp>
      <p:sp>
        <p:nvSpPr>
          <p:cNvPr id="6" name="投影片編號版面配置區 5"/>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96158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GB"/>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日期版面配置區 3"/>
          <p:cNvSpPr>
            <a:spLocks noGrp="1"/>
          </p:cNvSpPr>
          <p:nvPr>
            <p:ph type="dt" sz="half" idx="10"/>
          </p:nvPr>
        </p:nvSpPr>
        <p:spPr/>
        <p:txBody>
          <a:bodyPr/>
          <a:lstStyle/>
          <a:p>
            <a:fld id="{4B6BC256-5633-4D4E-A8FA-91487AC04BFE}" type="datetimeFigureOut">
              <a:rPr lang="en-GB" smtClean="0"/>
              <a:t>24/06/2012</a:t>
            </a:fld>
            <a:endParaRPr lang="en-GB"/>
          </a:p>
        </p:txBody>
      </p:sp>
      <p:sp>
        <p:nvSpPr>
          <p:cNvPr id="5" name="頁尾版面配置區 4"/>
          <p:cNvSpPr>
            <a:spLocks noGrp="1"/>
          </p:cNvSpPr>
          <p:nvPr>
            <p:ph type="ftr" sz="quarter" idx="11"/>
          </p:nvPr>
        </p:nvSpPr>
        <p:spPr/>
        <p:txBody>
          <a:bodyPr/>
          <a:lstStyle/>
          <a:p>
            <a:endParaRPr lang="en-GB"/>
          </a:p>
        </p:txBody>
      </p:sp>
      <p:sp>
        <p:nvSpPr>
          <p:cNvPr id="6" name="投影片編號版面配置區 5"/>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207476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GB"/>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日期版面配置區 3"/>
          <p:cNvSpPr>
            <a:spLocks noGrp="1"/>
          </p:cNvSpPr>
          <p:nvPr>
            <p:ph type="dt" sz="half" idx="10"/>
          </p:nvPr>
        </p:nvSpPr>
        <p:spPr/>
        <p:txBody>
          <a:bodyPr/>
          <a:lstStyle/>
          <a:p>
            <a:fld id="{4B6BC256-5633-4D4E-A8FA-91487AC04BFE}" type="datetimeFigureOut">
              <a:rPr lang="en-GB" smtClean="0"/>
              <a:t>24/06/2012</a:t>
            </a:fld>
            <a:endParaRPr lang="en-GB"/>
          </a:p>
        </p:txBody>
      </p:sp>
      <p:sp>
        <p:nvSpPr>
          <p:cNvPr id="5" name="頁尾版面配置區 4"/>
          <p:cNvSpPr>
            <a:spLocks noGrp="1"/>
          </p:cNvSpPr>
          <p:nvPr>
            <p:ph type="ftr" sz="quarter" idx="11"/>
          </p:nvPr>
        </p:nvSpPr>
        <p:spPr/>
        <p:txBody>
          <a:bodyPr/>
          <a:lstStyle/>
          <a:p>
            <a:endParaRPr lang="en-GB"/>
          </a:p>
        </p:txBody>
      </p:sp>
      <p:sp>
        <p:nvSpPr>
          <p:cNvPr id="6" name="投影片編號版面配置區 5"/>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339558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GB"/>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B6BC256-5633-4D4E-A8FA-91487AC04BFE}" type="datetimeFigureOut">
              <a:rPr lang="en-GB" smtClean="0"/>
              <a:t>24/06/2012</a:t>
            </a:fld>
            <a:endParaRPr lang="en-GB"/>
          </a:p>
        </p:txBody>
      </p:sp>
      <p:sp>
        <p:nvSpPr>
          <p:cNvPr id="5" name="頁尾版面配置區 4"/>
          <p:cNvSpPr>
            <a:spLocks noGrp="1"/>
          </p:cNvSpPr>
          <p:nvPr>
            <p:ph type="ftr" sz="quarter" idx="11"/>
          </p:nvPr>
        </p:nvSpPr>
        <p:spPr/>
        <p:txBody>
          <a:bodyPr/>
          <a:lstStyle/>
          <a:p>
            <a:endParaRPr lang="en-GB"/>
          </a:p>
        </p:txBody>
      </p:sp>
      <p:sp>
        <p:nvSpPr>
          <p:cNvPr id="6" name="投影片編號版面配置區 5"/>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2418826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GB"/>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日期版面配置區 4"/>
          <p:cNvSpPr>
            <a:spLocks noGrp="1"/>
          </p:cNvSpPr>
          <p:nvPr>
            <p:ph type="dt" sz="half" idx="10"/>
          </p:nvPr>
        </p:nvSpPr>
        <p:spPr/>
        <p:txBody>
          <a:bodyPr/>
          <a:lstStyle/>
          <a:p>
            <a:fld id="{4B6BC256-5633-4D4E-A8FA-91487AC04BFE}" type="datetimeFigureOut">
              <a:rPr lang="en-GB" smtClean="0"/>
              <a:t>24/06/2012</a:t>
            </a:fld>
            <a:endParaRPr lang="en-GB"/>
          </a:p>
        </p:txBody>
      </p:sp>
      <p:sp>
        <p:nvSpPr>
          <p:cNvPr id="6" name="頁尾版面配置區 5"/>
          <p:cNvSpPr>
            <a:spLocks noGrp="1"/>
          </p:cNvSpPr>
          <p:nvPr>
            <p:ph type="ftr" sz="quarter" idx="11"/>
          </p:nvPr>
        </p:nvSpPr>
        <p:spPr/>
        <p:txBody>
          <a:bodyPr/>
          <a:lstStyle/>
          <a:p>
            <a:endParaRPr lang="en-GB"/>
          </a:p>
        </p:txBody>
      </p:sp>
      <p:sp>
        <p:nvSpPr>
          <p:cNvPr id="7" name="投影片編號版面配置區 6"/>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412884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en-GB"/>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7" name="日期版面配置區 6"/>
          <p:cNvSpPr>
            <a:spLocks noGrp="1"/>
          </p:cNvSpPr>
          <p:nvPr>
            <p:ph type="dt" sz="half" idx="10"/>
          </p:nvPr>
        </p:nvSpPr>
        <p:spPr/>
        <p:txBody>
          <a:bodyPr/>
          <a:lstStyle/>
          <a:p>
            <a:fld id="{4B6BC256-5633-4D4E-A8FA-91487AC04BFE}" type="datetimeFigureOut">
              <a:rPr lang="en-GB" smtClean="0"/>
              <a:t>24/06/2012</a:t>
            </a:fld>
            <a:endParaRPr lang="en-GB"/>
          </a:p>
        </p:txBody>
      </p:sp>
      <p:sp>
        <p:nvSpPr>
          <p:cNvPr id="8" name="頁尾版面配置區 7"/>
          <p:cNvSpPr>
            <a:spLocks noGrp="1"/>
          </p:cNvSpPr>
          <p:nvPr>
            <p:ph type="ftr" sz="quarter" idx="11"/>
          </p:nvPr>
        </p:nvSpPr>
        <p:spPr/>
        <p:txBody>
          <a:bodyPr/>
          <a:lstStyle/>
          <a:p>
            <a:endParaRPr lang="en-GB"/>
          </a:p>
        </p:txBody>
      </p:sp>
      <p:sp>
        <p:nvSpPr>
          <p:cNvPr id="9" name="投影片編號版面配置區 8"/>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33422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GB"/>
          </a:p>
        </p:txBody>
      </p:sp>
      <p:sp>
        <p:nvSpPr>
          <p:cNvPr id="3" name="日期版面配置區 2"/>
          <p:cNvSpPr>
            <a:spLocks noGrp="1"/>
          </p:cNvSpPr>
          <p:nvPr>
            <p:ph type="dt" sz="half" idx="10"/>
          </p:nvPr>
        </p:nvSpPr>
        <p:spPr/>
        <p:txBody>
          <a:bodyPr/>
          <a:lstStyle/>
          <a:p>
            <a:fld id="{4B6BC256-5633-4D4E-A8FA-91487AC04BFE}" type="datetimeFigureOut">
              <a:rPr lang="en-GB" smtClean="0"/>
              <a:t>24/06/2012</a:t>
            </a:fld>
            <a:endParaRPr lang="en-GB"/>
          </a:p>
        </p:txBody>
      </p:sp>
      <p:sp>
        <p:nvSpPr>
          <p:cNvPr id="4" name="頁尾版面配置區 3"/>
          <p:cNvSpPr>
            <a:spLocks noGrp="1"/>
          </p:cNvSpPr>
          <p:nvPr>
            <p:ph type="ftr" sz="quarter" idx="11"/>
          </p:nvPr>
        </p:nvSpPr>
        <p:spPr/>
        <p:txBody>
          <a:bodyPr/>
          <a:lstStyle/>
          <a:p>
            <a:endParaRPr lang="en-GB"/>
          </a:p>
        </p:txBody>
      </p:sp>
      <p:sp>
        <p:nvSpPr>
          <p:cNvPr id="5" name="投影片編號版面配置區 4"/>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57821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B6BC256-5633-4D4E-A8FA-91487AC04BFE}" type="datetimeFigureOut">
              <a:rPr lang="en-GB" smtClean="0"/>
              <a:t>24/06/2012</a:t>
            </a:fld>
            <a:endParaRPr lang="en-GB"/>
          </a:p>
        </p:txBody>
      </p:sp>
      <p:sp>
        <p:nvSpPr>
          <p:cNvPr id="3" name="頁尾版面配置區 2"/>
          <p:cNvSpPr>
            <a:spLocks noGrp="1"/>
          </p:cNvSpPr>
          <p:nvPr>
            <p:ph type="ftr" sz="quarter" idx="11"/>
          </p:nvPr>
        </p:nvSpPr>
        <p:spPr/>
        <p:txBody>
          <a:bodyPr/>
          <a:lstStyle/>
          <a:p>
            <a:endParaRPr lang="en-GB"/>
          </a:p>
        </p:txBody>
      </p:sp>
      <p:sp>
        <p:nvSpPr>
          <p:cNvPr id="4" name="投影片編號版面配置區 3"/>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118950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en-GB"/>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B6BC256-5633-4D4E-A8FA-91487AC04BFE}" type="datetimeFigureOut">
              <a:rPr lang="en-GB" smtClean="0"/>
              <a:t>24/06/2012</a:t>
            </a:fld>
            <a:endParaRPr lang="en-GB"/>
          </a:p>
        </p:txBody>
      </p:sp>
      <p:sp>
        <p:nvSpPr>
          <p:cNvPr id="6" name="頁尾版面配置區 5"/>
          <p:cNvSpPr>
            <a:spLocks noGrp="1"/>
          </p:cNvSpPr>
          <p:nvPr>
            <p:ph type="ftr" sz="quarter" idx="11"/>
          </p:nvPr>
        </p:nvSpPr>
        <p:spPr/>
        <p:txBody>
          <a:bodyPr/>
          <a:lstStyle/>
          <a:p>
            <a:endParaRPr lang="en-GB"/>
          </a:p>
        </p:txBody>
      </p:sp>
      <p:sp>
        <p:nvSpPr>
          <p:cNvPr id="7" name="投影片編號版面配置區 6"/>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26823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en-GB"/>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B6BC256-5633-4D4E-A8FA-91487AC04BFE}" type="datetimeFigureOut">
              <a:rPr lang="en-GB" smtClean="0"/>
              <a:t>24/06/2012</a:t>
            </a:fld>
            <a:endParaRPr lang="en-GB"/>
          </a:p>
        </p:txBody>
      </p:sp>
      <p:sp>
        <p:nvSpPr>
          <p:cNvPr id="6" name="頁尾版面配置區 5"/>
          <p:cNvSpPr>
            <a:spLocks noGrp="1"/>
          </p:cNvSpPr>
          <p:nvPr>
            <p:ph type="ftr" sz="quarter" idx="11"/>
          </p:nvPr>
        </p:nvSpPr>
        <p:spPr/>
        <p:txBody>
          <a:bodyPr/>
          <a:lstStyle/>
          <a:p>
            <a:endParaRPr lang="en-GB"/>
          </a:p>
        </p:txBody>
      </p:sp>
      <p:sp>
        <p:nvSpPr>
          <p:cNvPr id="7" name="投影片編號版面配置區 6"/>
          <p:cNvSpPr>
            <a:spLocks noGrp="1"/>
          </p:cNvSpPr>
          <p:nvPr>
            <p:ph type="sldNum" sz="quarter" idx="12"/>
          </p:nvPr>
        </p:nvSpPr>
        <p:spPr/>
        <p:txBody>
          <a:bodyPr/>
          <a:lstStyle/>
          <a:p>
            <a:fld id="{C3681128-7E6C-4282-8851-0AE7AEED5B3E}" type="slidenum">
              <a:rPr lang="en-GB" smtClean="0"/>
              <a:t>‹#›</a:t>
            </a:fld>
            <a:endParaRPr lang="en-GB"/>
          </a:p>
        </p:txBody>
      </p:sp>
    </p:spTree>
    <p:extLst>
      <p:ext uri="{BB962C8B-B14F-4D97-AF65-F5344CB8AC3E}">
        <p14:creationId xmlns:p14="http://schemas.microsoft.com/office/powerpoint/2010/main" val="50198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en-GB"/>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BC256-5633-4D4E-A8FA-91487AC04BFE}" type="datetimeFigureOut">
              <a:rPr lang="en-GB" smtClean="0"/>
              <a:t>24/06/2012</a:t>
            </a:fld>
            <a:endParaRPr lang="en-GB"/>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81128-7E6C-4282-8851-0AE7AEED5B3E}" type="slidenum">
              <a:rPr lang="en-GB" smtClean="0"/>
              <a:t>‹#›</a:t>
            </a:fld>
            <a:endParaRPr lang="en-GB"/>
          </a:p>
        </p:txBody>
      </p:sp>
    </p:spTree>
    <p:extLst>
      <p:ext uri="{BB962C8B-B14F-4D97-AF65-F5344CB8AC3E}">
        <p14:creationId xmlns:p14="http://schemas.microsoft.com/office/powerpoint/2010/main" val="2915444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linguistics.berkeley.edu/~garrett/IEConvergence.pdf" TargetMode="External"/><Relationship Id="rId2" Type="http://schemas.openxmlformats.org/officeDocument/2006/relationships/hyperlink" Target="http://linguistics.berkeley.edu/~garrett/BLS1999.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GB" dirty="0" smtClean="0"/>
              <a:t>The </a:t>
            </a:r>
            <a:r>
              <a:rPr lang="en-GB" dirty="0" err="1" smtClean="0"/>
              <a:t>Italo</a:t>
            </a:r>
            <a:r>
              <a:rPr lang="en-GB" dirty="0" smtClean="0"/>
              <a:t>-Celtic question: did </a:t>
            </a:r>
            <a:r>
              <a:rPr lang="en-GB" dirty="0" err="1" smtClean="0"/>
              <a:t>Italo</a:t>
            </a:r>
            <a:r>
              <a:rPr lang="en-GB" dirty="0" smtClean="0"/>
              <a:t>-Celtic exist? </a:t>
            </a:r>
            <a:endParaRPr lang="en-GB" dirty="0"/>
          </a:p>
        </p:txBody>
      </p:sp>
      <p:sp>
        <p:nvSpPr>
          <p:cNvPr id="3" name="副標題 2"/>
          <p:cNvSpPr>
            <a:spLocks noGrp="1"/>
          </p:cNvSpPr>
          <p:nvPr>
            <p:ph type="subTitle" idx="1"/>
          </p:nvPr>
        </p:nvSpPr>
        <p:spPr/>
        <p:txBody>
          <a:bodyPr/>
          <a:lstStyle/>
          <a:p>
            <a:r>
              <a:rPr lang="en-GB" dirty="0" smtClean="0"/>
              <a:t>Keith </a:t>
            </a:r>
            <a:r>
              <a:rPr lang="en-GB" dirty="0" err="1" smtClean="0"/>
              <a:t>Tse</a:t>
            </a:r>
            <a:r>
              <a:rPr lang="en-GB" dirty="0" smtClean="0"/>
              <a:t> </a:t>
            </a:r>
          </a:p>
          <a:p>
            <a:r>
              <a:rPr lang="en-GB" dirty="0" smtClean="0"/>
              <a:t>7</a:t>
            </a:r>
            <a:r>
              <a:rPr lang="en-GB" baseline="30000" dirty="0" smtClean="0"/>
              <a:t>th</a:t>
            </a:r>
            <a:r>
              <a:rPr lang="en-GB" dirty="0" smtClean="0"/>
              <a:t> Celtic Linguistics Conference</a:t>
            </a:r>
          </a:p>
          <a:p>
            <a:r>
              <a:rPr lang="en-GB" dirty="0" smtClean="0"/>
              <a:t>(2012)</a:t>
            </a:r>
            <a:endParaRPr lang="en-GB" dirty="0"/>
          </a:p>
        </p:txBody>
      </p:sp>
    </p:spTree>
    <p:extLst>
      <p:ext uri="{BB962C8B-B14F-4D97-AF65-F5344CB8AC3E}">
        <p14:creationId xmlns:p14="http://schemas.microsoft.com/office/powerpoint/2010/main" val="217340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dirty="0" smtClean="0"/>
              <a:t>Chronological argument: late proto-features</a:t>
            </a:r>
            <a:endParaRPr lang="en-GB" dirty="0"/>
          </a:p>
        </p:txBody>
      </p:sp>
      <p:sp>
        <p:nvSpPr>
          <p:cNvPr id="6" name="內容版面配置區 2"/>
          <p:cNvSpPr>
            <a:spLocks noGrp="1"/>
          </p:cNvSpPr>
          <p:nvPr>
            <p:ph idx="1"/>
          </p:nvPr>
        </p:nvSpPr>
        <p:spPr>
          <a:xfrm>
            <a:off x="457200" y="1268760"/>
            <a:ext cx="8229600" cy="5141168"/>
          </a:xfrm>
        </p:spPr>
        <p:txBody>
          <a:bodyPr>
            <a:noAutofit/>
          </a:bodyPr>
          <a:lstStyle/>
          <a:p>
            <a:r>
              <a:rPr lang="en-GB" sz="2800" dirty="0" smtClean="0"/>
              <a:t>Yet some of these common innovations are not attested in the earliest available record e.g. </a:t>
            </a:r>
          </a:p>
          <a:p>
            <a:r>
              <a:rPr lang="en-GB" sz="2800" dirty="0" smtClean="0"/>
              <a:t>Thematic genitive singular –</a:t>
            </a:r>
            <a:r>
              <a:rPr lang="en-GB" sz="2800" i="1" dirty="0" err="1" smtClean="0"/>
              <a:t>i</a:t>
            </a:r>
            <a:r>
              <a:rPr lang="en-GB" sz="2800" dirty="0" smtClean="0"/>
              <a:t>, since in the earliest Latin/Italic record, it is </a:t>
            </a:r>
            <a:r>
              <a:rPr lang="en-GB" sz="2800" i="1" dirty="0" smtClean="0"/>
              <a:t>–</a:t>
            </a:r>
            <a:r>
              <a:rPr lang="en-GB" sz="2800" i="1" dirty="0" err="1" smtClean="0"/>
              <a:t>osio</a:t>
            </a:r>
            <a:r>
              <a:rPr lang="en-GB" sz="2800" i="1" dirty="0" smtClean="0"/>
              <a:t> </a:t>
            </a:r>
            <a:r>
              <a:rPr lang="en-GB" sz="2800" dirty="0" smtClean="0"/>
              <a:t>(</a:t>
            </a:r>
            <a:r>
              <a:rPr lang="en-GB" sz="2800" i="1" dirty="0" err="1" smtClean="0"/>
              <a:t>Valesiosio</a:t>
            </a:r>
            <a:r>
              <a:rPr lang="en-GB" sz="2800" i="1" dirty="0" smtClean="0"/>
              <a:t>, </a:t>
            </a:r>
            <a:r>
              <a:rPr lang="en-GB" sz="2800" i="1" dirty="0" err="1" smtClean="0"/>
              <a:t>Popliosio</a:t>
            </a:r>
            <a:r>
              <a:rPr lang="en-GB" sz="2800" dirty="0" smtClean="0"/>
              <a:t>), and in Celtic it is </a:t>
            </a:r>
            <a:r>
              <a:rPr lang="en-GB" sz="2800" i="1" dirty="0" smtClean="0"/>
              <a:t>–</a:t>
            </a:r>
            <a:r>
              <a:rPr lang="en-GB" sz="2800" i="1" dirty="0" err="1" smtClean="0"/>
              <a:t>oiso</a:t>
            </a:r>
            <a:r>
              <a:rPr lang="en-GB" sz="2800" i="1" dirty="0" smtClean="0"/>
              <a:t> </a:t>
            </a:r>
            <a:r>
              <a:rPr lang="en-GB" sz="2800" dirty="0" smtClean="0"/>
              <a:t>(</a:t>
            </a:r>
            <a:r>
              <a:rPr lang="en-GB" sz="2800" dirty="0" err="1" smtClean="0"/>
              <a:t>Lepontic</a:t>
            </a:r>
            <a:r>
              <a:rPr lang="en-GB" sz="2800" dirty="0" smtClean="0"/>
              <a:t> </a:t>
            </a:r>
            <a:r>
              <a:rPr lang="en-GB" sz="2800" i="1" dirty="0" err="1" smtClean="0"/>
              <a:t>xosioiso</a:t>
            </a:r>
            <a:r>
              <a:rPr lang="en-GB" sz="2800" i="1" dirty="0" smtClean="0"/>
              <a:t>, </a:t>
            </a:r>
            <a:r>
              <a:rPr lang="en-GB" sz="2800" i="1" dirty="0" err="1" smtClean="0"/>
              <a:t>Plioiso</a:t>
            </a:r>
            <a:r>
              <a:rPr lang="en-GB" sz="2800" dirty="0" smtClean="0"/>
              <a:t>) (</a:t>
            </a:r>
            <a:r>
              <a:rPr lang="en-GB" sz="2800" dirty="0" err="1" smtClean="0"/>
              <a:t>Baldi</a:t>
            </a:r>
            <a:r>
              <a:rPr lang="en-GB" sz="2800" dirty="0" smtClean="0"/>
              <a:t> (2002:187-188)); -</a:t>
            </a:r>
            <a:r>
              <a:rPr lang="en-GB" sz="2800" i="1" dirty="0" err="1" smtClean="0"/>
              <a:t>i</a:t>
            </a:r>
            <a:r>
              <a:rPr lang="en-GB" sz="2800" i="1" dirty="0" smtClean="0"/>
              <a:t> </a:t>
            </a:r>
            <a:r>
              <a:rPr lang="en-GB" sz="2800" dirty="0" smtClean="0"/>
              <a:t>is not generalised in Celtic till after 400 BC (</a:t>
            </a:r>
            <a:r>
              <a:rPr lang="en-GB" sz="2800" dirty="0" err="1" smtClean="0"/>
              <a:t>Clackson</a:t>
            </a:r>
            <a:r>
              <a:rPr lang="en-GB" sz="2800" dirty="0" smtClean="0"/>
              <a:t> (2007:32)). </a:t>
            </a:r>
          </a:p>
          <a:p>
            <a:r>
              <a:rPr lang="en-GB" sz="2800" dirty="0" smtClean="0"/>
              <a:t>This common innovation, therefore, must be the result of language contact (</a:t>
            </a:r>
            <a:r>
              <a:rPr lang="en-GB" sz="2800" dirty="0" err="1" smtClean="0"/>
              <a:t>Clackson</a:t>
            </a:r>
            <a:r>
              <a:rPr lang="en-GB" sz="2800" dirty="0" smtClean="0"/>
              <a:t> (2007:32-33)). </a:t>
            </a:r>
          </a:p>
          <a:p>
            <a:endParaRPr lang="en-GB" sz="2800" dirty="0" smtClean="0"/>
          </a:p>
        </p:txBody>
      </p:sp>
    </p:spTree>
    <p:extLst>
      <p:ext uri="{BB962C8B-B14F-4D97-AF65-F5344CB8AC3E}">
        <p14:creationId xmlns:p14="http://schemas.microsoft.com/office/powerpoint/2010/main" val="60517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97768"/>
            <a:ext cx="8229600" cy="1143000"/>
          </a:xfrm>
        </p:spPr>
        <p:txBody>
          <a:bodyPr>
            <a:normAutofit fontScale="90000"/>
          </a:bodyPr>
          <a:lstStyle/>
          <a:p>
            <a:r>
              <a:rPr lang="en-GB" dirty="0" smtClean="0"/>
              <a:t>Chronological argument: early dialectal features</a:t>
            </a:r>
            <a:endParaRPr lang="en-GB" dirty="0"/>
          </a:p>
        </p:txBody>
      </p:sp>
      <p:sp>
        <p:nvSpPr>
          <p:cNvPr id="5" name="內容版面配置區 2"/>
          <p:cNvSpPr>
            <a:spLocks noGrp="1"/>
          </p:cNvSpPr>
          <p:nvPr>
            <p:ph idx="1"/>
          </p:nvPr>
        </p:nvSpPr>
        <p:spPr>
          <a:xfrm>
            <a:off x="457200" y="1196752"/>
            <a:ext cx="8229600" cy="5141168"/>
          </a:xfrm>
        </p:spPr>
        <p:txBody>
          <a:bodyPr>
            <a:noAutofit/>
          </a:bodyPr>
          <a:lstStyle/>
          <a:p>
            <a:r>
              <a:rPr lang="en-GB" sz="2200" dirty="0" smtClean="0"/>
              <a:t>Some of the idiosyncratic dialectal differences between Italic and Celtic seem also to have Indo-European correspondences:</a:t>
            </a:r>
          </a:p>
          <a:p>
            <a:r>
              <a:rPr lang="en-GB" sz="2200" dirty="0" smtClean="0"/>
              <a:t>The earliest Latin/Celtic thematic genitive singular in –</a:t>
            </a:r>
            <a:r>
              <a:rPr lang="en-GB" sz="2200" i="1" dirty="0" err="1" smtClean="0"/>
              <a:t>osio</a:t>
            </a:r>
            <a:r>
              <a:rPr lang="en-GB" sz="2200" i="1" dirty="0" smtClean="0"/>
              <a:t>/-</a:t>
            </a:r>
            <a:r>
              <a:rPr lang="en-GB" sz="2200" i="1" dirty="0" err="1" smtClean="0"/>
              <a:t>oiso</a:t>
            </a:r>
            <a:r>
              <a:rPr lang="en-GB" sz="2200" i="1" dirty="0" smtClean="0"/>
              <a:t> </a:t>
            </a:r>
            <a:r>
              <a:rPr lang="en-GB" sz="2200" dirty="0" smtClean="0"/>
              <a:t>probably go back to Indo-European (</a:t>
            </a:r>
            <a:r>
              <a:rPr lang="en-GB" sz="2200" dirty="0" err="1" smtClean="0"/>
              <a:t>cf</a:t>
            </a:r>
            <a:r>
              <a:rPr lang="en-GB" sz="2200" dirty="0" smtClean="0"/>
              <a:t> Sanskrit –</a:t>
            </a:r>
            <a:r>
              <a:rPr lang="en-GB" sz="2200" i="1" dirty="0" err="1" smtClean="0"/>
              <a:t>asya</a:t>
            </a:r>
            <a:r>
              <a:rPr lang="en-GB" sz="2200" dirty="0" smtClean="0"/>
              <a:t>, Greek </a:t>
            </a:r>
            <a:r>
              <a:rPr lang="en-GB" sz="2200" i="1" dirty="0" smtClean="0"/>
              <a:t>-</a:t>
            </a:r>
            <a:r>
              <a:rPr lang="en-GB" sz="2200" i="1" dirty="0" err="1" smtClean="0"/>
              <a:t>oio</a:t>
            </a:r>
            <a:r>
              <a:rPr lang="en-GB" sz="2200" dirty="0" smtClean="0"/>
              <a:t>) </a:t>
            </a:r>
          </a:p>
          <a:p>
            <a:r>
              <a:rPr lang="en-GB" sz="2200" dirty="0" smtClean="0"/>
              <a:t>Q-Celtic/P-Celtic (Schmidt (1993:73)): IE *</a:t>
            </a:r>
            <a:r>
              <a:rPr lang="en-GB" sz="2200" i="1" dirty="0" smtClean="0"/>
              <a:t>kw &gt; p </a:t>
            </a:r>
            <a:r>
              <a:rPr lang="en-GB" sz="2200" dirty="0" smtClean="0"/>
              <a:t>in P-Celtic dialects (</a:t>
            </a:r>
            <a:r>
              <a:rPr lang="en-GB" sz="2200" dirty="0" err="1" smtClean="0"/>
              <a:t>Gaulish</a:t>
            </a:r>
            <a:r>
              <a:rPr lang="en-GB" sz="2200" dirty="0" smtClean="0"/>
              <a:t>, Brythonic, </a:t>
            </a:r>
            <a:r>
              <a:rPr lang="en-GB" sz="2200" dirty="0" err="1" smtClean="0"/>
              <a:t>Lepontic</a:t>
            </a:r>
            <a:r>
              <a:rPr lang="en-GB" sz="2200" dirty="0" smtClean="0"/>
              <a:t>) is paralleled in Greek: IE *</a:t>
            </a:r>
            <a:r>
              <a:rPr lang="en-GB" sz="2200" i="1" dirty="0" smtClean="0"/>
              <a:t>ek</a:t>
            </a:r>
            <a:r>
              <a:rPr lang="en-GB" sz="2200" i="1" baseline="30000" dirty="0" smtClean="0"/>
              <a:t>w</a:t>
            </a:r>
            <a:r>
              <a:rPr lang="en-GB" sz="2200" i="1" dirty="0" smtClean="0"/>
              <a:t>os </a:t>
            </a:r>
            <a:r>
              <a:rPr lang="en-GB" sz="2200" dirty="0" smtClean="0"/>
              <a:t>‘horse’ &gt; </a:t>
            </a:r>
            <a:r>
              <a:rPr lang="en-GB" sz="2200" dirty="0" err="1" smtClean="0"/>
              <a:t>Gaulish</a:t>
            </a:r>
            <a:r>
              <a:rPr lang="en-GB" sz="2200" dirty="0" smtClean="0"/>
              <a:t> </a:t>
            </a:r>
            <a:r>
              <a:rPr lang="en-GB" sz="2200" i="1" dirty="0" err="1" smtClean="0"/>
              <a:t>e</a:t>
            </a:r>
            <a:r>
              <a:rPr lang="en-GB" sz="2200" b="1" i="1" dirty="0" err="1" smtClean="0"/>
              <a:t>p</a:t>
            </a:r>
            <a:r>
              <a:rPr lang="en-GB" sz="2200" i="1" dirty="0" err="1" smtClean="0"/>
              <a:t>o</a:t>
            </a:r>
            <a:r>
              <a:rPr lang="en-GB" sz="2200" i="1" dirty="0" smtClean="0"/>
              <a:t>-</a:t>
            </a:r>
            <a:r>
              <a:rPr lang="en-GB" sz="2200" dirty="0" smtClean="0"/>
              <a:t>, Welsh </a:t>
            </a:r>
            <a:r>
              <a:rPr lang="en-GB" sz="2200" i="1" dirty="0" err="1" smtClean="0"/>
              <a:t>e</a:t>
            </a:r>
            <a:r>
              <a:rPr lang="en-GB" sz="2200" b="1" i="1" dirty="0" err="1" smtClean="0"/>
              <a:t>b</a:t>
            </a:r>
            <a:r>
              <a:rPr lang="en-GB" sz="2200" i="1" dirty="0" err="1" smtClean="0"/>
              <a:t>ol</a:t>
            </a:r>
            <a:r>
              <a:rPr lang="en-GB" sz="2200" i="1" dirty="0" smtClean="0"/>
              <a:t>, </a:t>
            </a:r>
            <a:r>
              <a:rPr lang="en-GB" sz="2200" dirty="0" smtClean="0"/>
              <a:t>Greek </a:t>
            </a:r>
            <a:r>
              <a:rPr lang="en-GB" sz="2200" i="1" dirty="0" smtClean="0"/>
              <a:t>hi</a:t>
            </a:r>
            <a:r>
              <a:rPr lang="en-GB" sz="2200" b="1" i="1" dirty="0" smtClean="0"/>
              <a:t>pp</a:t>
            </a:r>
            <a:r>
              <a:rPr lang="en-GB" sz="2200" i="1" dirty="0" smtClean="0"/>
              <a:t>os</a:t>
            </a:r>
            <a:r>
              <a:rPr lang="en-GB" sz="2200" dirty="0" smtClean="0"/>
              <a:t>; IE </a:t>
            </a:r>
            <a:r>
              <a:rPr lang="en-GB" sz="2200" i="1" dirty="0" smtClean="0"/>
              <a:t>k</a:t>
            </a:r>
            <a:r>
              <a:rPr lang="en-GB" sz="2200" i="1" baseline="30000" dirty="0" smtClean="0"/>
              <a:t>w</a:t>
            </a:r>
            <a:r>
              <a:rPr lang="en-GB" sz="2200" i="1" dirty="0" smtClean="0"/>
              <a:t>et</a:t>
            </a:r>
            <a:r>
              <a:rPr lang="en-GB" sz="2200" i="1" baseline="30000" dirty="0" smtClean="0"/>
              <a:t>w</a:t>
            </a:r>
            <a:r>
              <a:rPr lang="en-GB" sz="2200" i="1" dirty="0" smtClean="0"/>
              <a:t>ores </a:t>
            </a:r>
            <a:r>
              <a:rPr lang="en-GB" sz="2200" dirty="0" smtClean="0"/>
              <a:t>‘four’ </a:t>
            </a:r>
            <a:r>
              <a:rPr lang="en-GB" sz="2200" smtClean="0"/>
              <a:t>&gt; </a:t>
            </a:r>
            <a:r>
              <a:rPr lang="en-GB" sz="2200" smtClean="0"/>
              <a:t>Welsh </a:t>
            </a:r>
            <a:r>
              <a:rPr lang="en-GB" sz="2200" b="1" i="1" dirty="0" err="1" smtClean="0"/>
              <a:t>p</a:t>
            </a:r>
            <a:r>
              <a:rPr lang="en-GB" sz="2200" i="1" dirty="0" err="1" smtClean="0"/>
              <a:t>edwar</a:t>
            </a:r>
            <a:r>
              <a:rPr lang="en-GB" sz="2200" dirty="0" smtClean="0"/>
              <a:t>, Aeolic </a:t>
            </a:r>
            <a:r>
              <a:rPr lang="en-GB" sz="2200" b="1" i="1" dirty="0" err="1" smtClean="0"/>
              <a:t>p</a:t>
            </a:r>
            <a:r>
              <a:rPr lang="en-GB" sz="2200" i="1" dirty="0" err="1" smtClean="0"/>
              <a:t>essures</a:t>
            </a:r>
            <a:r>
              <a:rPr lang="en-GB" sz="2200" i="1" dirty="0" smtClean="0"/>
              <a:t>. </a:t>
            </a:r>
            <a:r>
              <a:rPr lang="en-GB" sz="2200" dirty="0" smtClean="0"/>
              <a:t> </a:t>
            </a:r>
          </a:p>
          <a:p>
            <a:r>
              <a:rPr lang="en-GB" sz="2200" dirty="0" smtClean="0"/>
              <a:t>Celtic reflexes of Indo-European vocalic *</a:t>
            </a:r>
            <a:r>
              <a:rPr lang="en-GB" sz="2200" i="1" dirty="0" smtClean="0"/>
              <a:t>m</a:t>
            </a:r>
            <a:r>
              <a:rPr lang="en-GB" sz="2200" dirty="0" smtClean="0"/>
              <a:t>: while Goidelic </a:t>
            </a:r>
            <a:r>
              <a:rPr lang="en-GB" sz="2200" i="1" dirty="0" err="1" smtClean="0"/>
              <a:t>em</a:t>
            </a:r>
            <a:r>
              <a:rPr lang="en-GB" sz="2200" dirty="0" smtClean="0"/>
              <a:t>/</a:t>
            </a:r>
            <a:r>
              <a:rPr lang="en-GB" sz="2200" i="1" dirty="0" smtClean="0"/>
              <a:t>en- </a:t>
            </a:r>
            <a:r>
              <a:rPr lang="en-GB" sz="2200" dirty="0" smtClean="0"/>
              <a:t>(e.g. Irish </a:t>
            </a:r>
            <a:r>
              <a:rPr lang="en-GB" sz="2200" i="1" dirty="0" err="1" smtClean="0"/>
              <a:t>imb</a:t>
            </a:r>
            <a:r>
              <a:rPr lang="en-GB" sz="2200" i="1" dirty="0" smtClean="0"/>
              <a:t> </a:t>
            </a:r>
            <a:r>
              <a:rPr lang="en-GB" sz="2200" dirty="0" smtClean="0"/>
              <a:t>‘around’) corresponds to Latin </a:t>
            </a:r>
            <a:r>
              <a:rPr lang="en-GB" sz="2200" i="1" dirty="0" smtClean="0"/>
              <a:t>(in-</a:t>
            </a:r>
            <a:r>
              <a:rPr lang="en-GB" sz="2200" i="1" dirty="0" err="1" smtClean="0"/>
              <a:t>iustus</a:t>
            </a:r>
            <a:r>
              <a:rPr lang="en-GB" sz="2200" i="1" dirty="0" smtClean="0"/>
              <a:t> </a:t>
            </a:r>
            <a:r>
              <a:rPr lang="en-GB" sz="2200" dirty="0" smtClean="0"/>
              <a:t>‘unjust’)</a:t>
            </a:r>
            <a:r>
              <a:rPr lang="en-GB" sz="2200" i="1" dirty="0" smtClean="0"/>
              <a:t>,</a:t>
            </a:r>
            <a:r>
              <a:rPr lang="en-GB" sz="2200" dirty="0" smtClean="0"/>
              <a:t> </a:t>
            </a:r>
            <a:r>
              <a:rPr lang="en-GB" sz="2200" dirty="0" err="1" smtClean="0"/>
              <a:t>Celtiberian</a:t>
            </a:r>
            <a:r>
              <a:rPr lang="en-GB" sz="2200" dirty="0" smtClean="0"/>
              <a:t>, Brythonic and </a:t>
            </a:r>
            <a:r>
              <a:rPr lang="en-GB" sz="2200" dirty="0" err="1" smtClean="0"/>
              <a:t>Gaulish</a:t>
            </a:r>
            <a:r>
              <a:rPr lang="en-GB" sz="2200" dirty="0" smtClean="0"/>
              <a:t> </a:t>
            </a:r>
            <a:r>
              <a:rPr lang="en-GB" sz="2200" i="1" dirty="0" smtClean="0"/>
              <a:t>am</a:t>
            </a:r>
            <a:r>
              <a:rPr lang="en-GB" sz="2200" dirty="0" smtClean="0"/>
              <a:t>/</a:t>
            </a:r>
            <a:r>
              <a:rPr lang="en-GB" sz="2200" i="1" dirty="0" smtClean="0"/>
              <a:t>an- </a:t>
            </a:r>
            <a:r>
              <a:rPr lang="en-GB" sz="2200" dirty="0" smtClean="0"/>
              <a:t>(e.g. </a:t>
            </a:r>
            <a:r>
              <a:rPr lang="en-GB" sz="2200" dirty="0" err="1" smtClean="0"/>
              <a:t>Gaulish</a:t>
            </a:r>
            <a:r>
              <a:rPr lang="en-GB" sz="2200" dirty="0" smtClean="0"/>
              <a:t> </a:t>
            </a:r>
            <a:r>
              <a:rPr lang="en-GB" sz="2200" i="1" dirty="0" err="1" smtClean="0"/>
              <a:t>ambi</a:t>
            </a:r>
            <a:r>
              <a:rPr lang="en-GB" sz="2200" i="1" dirty="0" smtClean="0"/>
              <a:t>, </a:t>
            </a:r>
            <a:r>
              <a:rPr lang="en-GB" sz="2200" dirty="0" smtClean="0"/>
              <a:t>Welsh </a:t>
            </a:r>
            <a:r>
              <a:rPr lang="en-GB" sz="2200" i="1" dirty="0" smtClean="0"/>
              <a:t>am </a:t>
            </a:r>
            <a:r>
              <a:rPr lang="en-GB" sz="2200" dirty="0" smtClean="0"/>
              <a:t>‘around’, Old Irish and Welsh </a:t>
            </a:r>
            <a:r>
              <a:rPr lang="en-GB" sz="2200" i="1" dirty="0" smtClean="0"/>
              <a:t>an </a:t>
            </a:r>
            <a:r>
              <a:rPr lang="en-GB" sz="2200" dirty="0" smtClean="0"/>
              <a:t>‘un-’) corresponds to Greek (</a:t>
            </a:r>
            <a:r>
              <a:rPr lang="en-GB" sz="2200" i="1" dirty="0" smtClean="0"/>
              <a:t>a-</a:t>
            </a:r>
            <a:r>
              <a:rPr lang="en-GB" sz="2200" i="1" dirty="0" err="1" smtClean="0"/>
              <a:t>dikos</a:t>
            </a:r>
            <a:r>
              <a:rPr lang="en-GB" sz="2200" i="1" dirty="0" smtClean="0"/>
              <a:t> </a:t>
            </a:r>
            <a:r>
              <a:rPr lang="en-GB" sz="2200" dirty="0" smtClean="0"/>
              <a:t>‘unjust). </a:t>
            </a:r>
            <a:endParaRPr lang="en-GB" sz="2200" dirty="0"/>
          </a:p>
          <a:p>
            <a:r>
              <a:rPr lang="en-GB" sz="2200" dirty="0" smtClean="0"/>
              <a:t>These Celtic dialects may have </a:t>
            </a:r>
            <a:r>
              <a:rPr lang="en-GB" sz="2200" dirty="0" err="1" smtClean="0"/>
              <a:t>prehistorical</a:t>
            </a:r>
            <a:r>
              <a:rPr lang="en-GB" sz="2200" dirty="0" smtClean="0"/>
              <a:t> existence already in Indo-European and do not originate from </a:t>
            </a:r>
            <a:r>
              <a:rPr lang="en-GB" sz="2200" dirty="0" err="1" smtClean="0"/>
              <a:t>Italo</a:t>
            </a:r>
            <a:r>
              <a:rPr lang="en-GB" sz="2200" dirty="0" smtClean="0"/>
              <a:t>-Celtic (or proto-Celtic).  </a:t>
            </a:r>
          </a:p>
        </p:txBody>
      </p:sp>
    </p:spTree>
    <p:extLst>
      <p:ext uri="{BB962C8B-B14F-4D97-AF65-F5344CB8AC3E}">
        <p14:creationId xmlns:p14="http://schemas.microsoft.com/office/powerpoint/2010/main" val="2238961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dirty="0" smtClean="0"/>
              <a:t>Qualitative argument: language contact or proto-language? </a:t>
            </a:r>
            <a:endParaRPr lang="en-GB" dirty="0"/>
          </a:p>
        </p:txBody>
      </p:sp>
      <p:sp>
        <p:nvSpPr>
          <p:cNvPr id="3" name="內容版面配置區 2"/>
          <p:cNvSpPr>
            <a:spLocks noGrp="1"/>
          </p:cNvSpPr>
          <p:nvPr>
            <p:ph idx="1"/>
          </p:nvPr>
        </p:nvSpPr>
        <p:spPr>
          <a:xfrm>
            <a:off x="457200" y="1268760"/>
            <a:ext cx="8229600" cy="4525963"/>
          </a:xfrm>
        </p:spPr>
        <p:txBody>
          <a:bodyPr>
            <a:noAutofit/>
          </a:bodyPr>
          <a:lstStyle/>
          <a:p>
            <a:r>
              <a:rPr lang="en-GB" sz="2200" dirty="0" smtClean="0"/>
              <a:t>As lexical, phonological and syntactic borrowings are common in language contact, morphological innovations can be given special importance in assessing historical relationships. </a:t>
            </a:r>
          </a:p>
          <a:p>
            <a:r>
              <a:rPr lang="en-GB" sz="2200" dirty="0" smtClean="0"/>
              <a:t>The remaining morphological innovations can be used to support </a:t>
            </a:r>
            <a:r>
              <a:rPr lang="en-GB" sz="2200" dirty="0" err="1" smtClean="0"/>
              <a:t>Italo</a:t>
            </a:r>
            <a:r>
              <a:rPr lang="en-GB" sz="2200" dirty="0" smtClean="0"/>
              <a:t>-Celtic, but there are complications: </a:t>
            </a:r>
          </a:p>
          <a:p>
            <a:r>
              <a:rPr lang="en-GB" sz="2200" dirty="0" smtClean="0"/>
              <a:t>Superlative adjectives in *-</a:t>
            </a:r>
            <a:r>
              <a:rPr lang="en-GB" sz="2200" i="1" dirty="0" err="1" smtClean="0"/>
              <a:t>samo</a:t>
            </a:r>
            <a:r>
              <a:rPr lang="en-GB" sz="2200" dirty="0" smtClean="0"/>
              <a:t>: yet both Latin and Celtic have other superlative endings in *-</a:t>
            </a:r>
            <a:r>
              <a:rPr lang="en-GB" sz="2200" i="1" dirty="0" err="1" smtClean="0"/>
              <a:t>mo</a:t>
            </a:r>
            <a:r>
              <a:rPr lang="en-GB" sz="2200" dirty="0" smtClean="0"/>
              <a:t>, *-</a:t>
            </a:r>
            <a:r>
              <a:rPr lang="en-GB" sz="2200" i="1" dirty="0" err="1" smtClean="0"/>
              <a:t>amo</a:t>
            </a:r>
            <a:r>
              <a:rPr lang="en-GB" sz="2200" dirty="0" smtClean="0"/>
              <a:t>, *-</a:t>
            </a:r>
            <a:r>
              <a:rPr lang="en-GB" sz="2200" i="1" dirty="0" err="1" smtClean="0"/>
              <a:t>tamo</a:t>
            </a:r>
            <a:r>
              <a:rPr lang="en-GB" sz="2200" i="1" dirty="0" smtClean="0"/>
              <a:t> </a:t>
            </a:r>
            <a:r>
              <a:rPr lang="en-GB" sz="2200" dirty="0" smtClean="0"/>
              <a:t>(Latin </a:t>
            </a:r>
            <a:r>
              <a:rPr lang="en-GB" sz="2200" i="1" dirty="0" err="1" smtClean="0"/>
              <a:t>imus</a:t>
            </a:r>
            <a:r>
              <a:rPr lang="en-GB" sz="2200" dirty="0" smtClean="0"/>
              <a:t>, </a:t>
            </a:r>
            <a:r>
              <a:rPr lang="en-GB" sz="2200" i="1" dirty="0" err="1" smtClean="0"/>
              <a:t>summus</a:t>
            </a:r>
            <a:r>
              <a:rPr lang="en-GB" sz="2200" i="1" dirty="0" smtClean="0"/>
              <a:t>, </a:t>
            </a:r>
            <a:r>
              <a:rPr lang="en-GB" sz="2200" i="1" dirty="0" err="1" smtClean="0"/>
              <a:t>infimus</a:t>
            </a:r>
            <a:r>
              <a:rPr lang="en-GB" sz="2200" dirty="0" smtClean="0"/>
              <a:t>, </a:t>
            </a:r>
            <a:r>
              <a:rPr lang="en-GB" sz="2200" i="1" dirty="0" err="1" smtClean="0"/>
              <a:t>optimus</a:t>
            </a:r>
            <a:r>
              <a:rPr lang="en-GB" sz="2200" dirty="0" smtClean="0"/>
              <a:t>, </a:t>
            </a:r>
            <a:r>
              <a:rPr lang="en-GB" sz="2200" i="1" dirty="0" err="1" smtClean="0"/>
              <a:t>ultimus</a:t>
            </a:r>
            <a:r>
              <a:rPr lang="en-GB" sz="2200" dirty="0" smtClean="0"/>
              <a:t>, Gaul. </a:t>
            </a:r>
            <a:r>
              <a:rPr lang="en-GB" sz="2200" i="1" dirty="0" err="1"/>
              <a:t>s</a:t>
            </a:r>
            <a:r>
              <a:rPr lang="en-GB" sz="2200" i="1" dirty="0" err="1" smtClean="0"/>
              <a:t>extametos</a:t>
            </a:r>
            <a:r>
              <a:rPr lang="en-GB" sz="2200" dirty="0" smtClean="0"/>
              <a:t>, </a:t>
            </a:r>
            <a:r>
              <a:rPr lang="en-GB" sz="2200" i="1" dirty="0" err="1" smtClean="0"/>
              <a:t>decametos</a:t>
            </a:r>
            <a:r>
              <a:rPr lang="en-GB" sz="2200" dirty="0" smtClean="0"/>
              <a:t>, Old Irish </a:t>
            </a:r>
            <a:r>
              <a:rPr lang="en-GB" sz="2200" i="1" dirty="0" err="1" smtClean="0"/>
              <a:t>sechtmad</a:t>
            </a:r>
            <a:r>
              <a:rPr lang="en-GB" sz="2200" dirty="0" smtClean="0"/>
              <a:t>, </a:t>
            </a:r>
            <a:r>
              <a:rPr lang="en-GB" sz="2200" i="1" dirty="0" err="1" smtClean="0"/>
              <a:t>dechmad</a:t>
            </a:r>
            <a:r>
              <a:rPr lang="en-GB" sz="2200" dirty="0" smtClean="0"/>
              <a:t>), all of which have Indo-European correspondences and may hence be ‘early dialectal features’ </a:t>
            </a:r>
            <a:r>
              <a:rPr lang="en-GB" sz="2200" dirty="0" err="1" smtClean="0"/>
              <a:t>cf</a:t>
            </a:r>
            <a:r>
              <a:rPr lang="en-GB" sz="2200" dirty="0" smtClean="0"/>
              <a:t> Sanskrit </a:t>
            </a:r>
            <a:r>
              <a:rPr lang="en-GB" sz="2200" i="1" dirty="0" err="1" smtClean="0"/>
              <a:t>saptamá</a:t>
            </a:r>
            <a:r>
              <a:rPr lang="en-GB" sz="2200" i="1" dirty="0" smtClean="0"/>
              <a:t>-</a:t>
            </a:r>
            <a:r>
              <a:rPr lang="en-GB" sz="2200" dirty="0" smtClean="0"/>
              <a:t>, </a:t>
            </a:r>
            <a:r>
              <a:rPr lang="en-GB" sz="2200" i="1" dirty="0" err="1" smtClean="0"/>
              <a:t>dasamá</a:t>
            </a:r>
            <a:r>
              <a:rPr lang="en-GB" sz="2200" i="1" dirty="0" smtClean="0"/>
              <a:t>-</a:t>
            </a:r>
            <a:r>
              <a:rPr lang="en-GB" sz="2200" dirty="0" smtClean="0"/>
              <a:t> (Latin </a:t>
            </a:r>
            <a:r>
              <a:rPr lang="en-GB" sz="2200" i="1" dirty="0" err="1" smtClean="0"/>
              <a:t>septimus</a:t>
            </a:r>
            <a:r>
              <a:rPr lang="en-GB" sz="2200" dirty="0" smtClean="0"/>
              <a:t>, </a:t>
            </a:r>
            <a:r>
              <a:rPr lang="en-GB" sz="2200" i="1" dirty="0" err="1" smtClean="0"/>
              <a:t>decimus</a:t>
            </a:r>
            <a:r>
              <a:rPr lang="en-GB" sz="2200" dirty="0" smtClean="0"/>
              <a:t>). </a:t>
            </a:r>
          </a:p>
          <a:p>
            <a:r>
              <a:rPr lang="en-GB" sz="2200" dirty="0" smtClean="0"/>
              <a:t>Passive/deponent verbal ending in –</a:t>
            </a:r>
            <a:r>
              <a:rPr lang="en-GB" sz="2200" i="1" dirty="0" smtClean="0"/>
              <a:t>r</a:t>
            </a:r>
            <a:r>
              <a:rPr lang="en-GB" sz="2200" dirty="0" smtClean="0"/>
              <a:t>: yet with the discovery of Tocharian and Hittite, which also have </a:t>
            </a:r>
            <a:r>
              <a:rPr lang="en-GB" sz="2200" i="1" dirty="0" smtClean="0"/>
              <a:t>–r </a:t>
            </a:r>
            <a:r>
              <a:rPr lang="en-GB" sz="2200" dirty="0" smtClean="0"/>
              <a:t>in the </a:t>
            </a:r>
            <a:r>
              <a:rPr lang="en-GB" sz="2200" dirty="0" err="1" smtClean="0"/>
              <a:t>medio</a:t>
            </a:r>
            <a:r>
              <a:rPr lang="en-GB" sz="2200" dirty="0" smtClean="0"/>
              <a:t>-passive, </a:t>
            </a:r>
            <a:r>
              <a:rPr lang="en-GB" sz="2200" i="1" dirty="0" smtClean="0"/>
              <a:t>-r </a:t>
            </a:r>
            <a:r>
              <a:rPr lang="en-GB" sz="2200" dirty="0" smtClean="0"/>
              <a:t>is now postulated for Indo-European in general (Beeler (1966:39), </a:t>
            </a:r>
            <a:r>
              <a:rPr lang="en-GB" sz="2200" dirty="0" err="1" smtClean="0"/>
              <a:t>Clackson</a:t>
            </a:r>
            <a:r>
              <a:rPr lang="en-GB" sz="2200" dirty="0" smtClean="0"/>
              <a:t> (2007:33)). This is perhaps not an innovation after all but a retention from Indo-European. </a:t>
            </a:r>
          </a:p>
          <a:p>
            <a:pPr marL="0" indent="0">
              <a:buNone/>
            </a:pPr>
            <a:endParaRPr lang="en-GB" sz="2200" dirty="0" smtClean="0"/>
          </a:p>
          <a:p>
            <a:endParaRPr lang="en-GB" sz="2200" dirty="0" smtClean="0"/>
          </a:p>
          <a:p>
            <a:endParaRPr lang="en-GB" sz="2200" dirty="0"/>
          </a:p>
        </p:txBody>
      </p:sp>
    </p:spTree>
    <p:extLst>
      <p:ext uri="{BB962C8B-B14F-4D97-AF65-F5344CB8AC3E}">
        <p14:creationId xmlns:p14="http://schemas.microsoft.com/office/powerpoint/2010/main" val="2973591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GB" dirty="0" smtClean="0"/>
              <a:t>Conclusions</a:t>
            </a:r>
            <a:endParaRPr lang="en-GB" dirty="0"/>
          </a:p>
        </p:txBody>
      </p:sp>
      <p:sp>
        <p:nvSpPr>
          <p:cNvPr id="3" name="內容版面配置區 2"/>
          <p:cNvSpPr>
            <a:spLocks noGrp="1"/>
          </p:cNvSpPr>
          <p:nvPr>
            <p:ph idx="1"/>
          </p:nvPr>
        </p:nvSpPr>
        <p:spPr>
          <a:xfrm>
            <a:off x="457200" y="1052736"/>
            <a:ext cx="8229600" cy="4525963"/>
          </a:xfrm>
        </p:spPr>
        <p:txBody>
          <a:bodyPr>
            <a:noAutofit/>
          </a:bodyPr>
          <a:lstStyle/>
          <a:p>
            <a:r>
              <a:rPr lang="en-GB" sz="2400" dirty="0" smtClean="0"/>
              <a:t>It is thus difficult to justify the existence of an </a:t>
            </a:r>
            <a:r>
              <a:rPr lang="en-GB" sz="2400" dirty="0" err="1" smtClean="0"/>
              <a:t>Italo</a:t>
            </a:r>
            <a:r>
              <a:rPr lang="en-GB" sz="2400" dirty="0" smtClean="0"/>
              <a:t>-Celtic branch in historical Indo-European linguistics. </a:t>
            </a:r>
          </a:p>
          <a:p>
            <a:r>
              <a:rPr lang="en-GB" sz="2400" dirty="0" smtClean="0"/>
              <a:t>The common innovations between Italic and Celtic either do not support genetic inheritance, being common in language contact (lexical, phonological and syntactic) or, being rare in language contact (morphological), have complicated geneses that may not be innovations after all. </a:t>
            </a:r>
          </a:p>
          <a:p>
            <a:r>
              <a:rPr lang="en-GB" sz="2400" dirty="0"/>
              <a:t>There are both ‘late proto-features’ and ‘early dialectal features’ in Italic and Celtic, </a:t>
            </a:r>
            <a:r>
              <a:rPr lang="en-GB" sz="2400" dirty="0" smtClean="0"/>
              <a:t>and such chronological discrepancies conform to the lack of sure evidence for postulating </a:t>
            </a:r>
            <a:r>
              <a:rPr lang="en-GB" sz="2400" dirty="0" err="1" smtClean="0"/>
              <a:t>Italo</a:t>
            </a:r>
            <a:r>
              <a:rPr lang="en-GB" sz="2400" dirty="0" smtClean="0"/>
              <a:t>-Celtic. </a:t>
            </a:r>
          </a:p>
          <a:p>
            <a:r>
              <a:rPr lang="en-GB" sz="2400" dirty="0" smtClean="0"/>
              <a:t>Garrett’s chronological and qualitative arguments can therefore cohere and be combined, and the application of Garrett’s phylogeny to </a:t>
            </a:r>
            <a:r>
              <a:rPr lang="en-GB" sz="2400" dirty="0" err="1" smtClean="0"/>
              <a:t>Italo</a:t>
            </a:r>
            <a:r>
              <a:rPr lang="en-GB" sz="2400" dirty="0" smtClean="0"/>
              <a:t>-Celtic produces negative conclusions. </a:t>
            </a:r>
          </a:p>
        </p:txBody>
      </p:sp>
    </p:spTree>
    <p:extLst>
      <p:ext uri="{BB962C8B-B14F-4D97-AF65-F5344CB8AC3E}">
        <p14:creationId xmlns:p14="http://schemas.microsoft.com/office/powerpoint/2010/main" val="2695876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GB" dirty="0" smtClean="0"/>
              <a:t>References</a:t>
            </a:r>
            <a:endParaRPr lang="en-GB" dirty="0"/>
          </a:p>
        </p:txBody>
      </p:sp>
      <p:sp>
        <p:nvSpPr>
          <p:cNvPr id="3" name="內容版面配置區 2"/>
          <p:cNvSpPr>
            <a:spLocks noGrp="1"/>
          </p:cNvSpPr>
          <p:nvPr>
            <p:ph idx="1"/>
          </p:nvPr>
        </p:nvSpPr>
        <p:spPr>
          <a:xfrm>
            <a:off x="457200" y="1124744"/>
            <a:ext cx="8229600" cy="4525963"/>
          </a:xfrm>
        </p:spPr>
        <p:txBody>
          <a:bodyPr>
            <a:noAutofit/>
          </a:bodyPr>
          <a:lstStyle/>
          <a:p>
            <a:r>
              <a:rPr lang="en-GB" sz="1600" dirty="0" err="1" smtClean="0"/>
              <a:t>Baldi</a:t>
            </a:r>
            <a:r>
              <a:rPr lang="en-GB" sz="1600" dirty="0" smtClean="0"/>
              <a:t> (2002): </a:t>
            </a:r>
            <a:r>
              <a:rPr lang="en-GB" sz="1600" i="1" dirty="0" smtClean="0"/>
              <a:t>The Foundations of Latin. </a:t>
            </a:r>
            <a:r>
              <a:rPr lang="en-GB" sz="1600" dirty="0" smtClean="0"/>
              <a:t>Mouton de </a:t>
            </a:r>
            <a:r>
              <a:rPr lang="en-GB" sz="1600" dirty="0" err="1" smtClean="0"/>
              <a:t>Gruyter</a:t>
            </a:r>
            <a:r>
              <a:rPr lang="en-GB" sz="1600" dirty="0" smtClean="0"/>
              <a:t>. </a:t>
            </a:r>
          </a:p>
          <a:p>
            <a:r>
              <a:rPr lang="en-GB" sz="1600" dirty="0" smtClean="0"/>
              <a:t>Beeler (1966): ‘The Interrelationships Within Italic’ </a:t>
            </a:r>
            <a:r>
              <a:rPr lang="en-GB" sz="1600" dirty="0"/>
              <a:t>in Birnbaum and </a:t>
            </a:r>
            <a:r>
              <a:rPr lang="en-GB" sz="1600" dirty="0" err="1"/>
              <a:t>Puhvel</a:t>
            </a:r>
            <a:r>
              <a:rPr lang="en-GB" sz="1600" dirty="0"/>
              <a:t> (</a:t>
            </a:r>
            <a:r>
              <a:rPr lang="en-GB" sz="1600" dirty="0" err="1"/>
              <a:t>eds</a:t>
            </a:r>
            <a:r>
              <a:rPr lang="en-GB" sz="1600" dirty="0"/>
              <a:t>), </a:t>
            </a:r>
            <a:r>
              <a:rPr lang="en-GB" sz="1600" i="1" dirty="0"/>
              <a:t>Ancient Indo-European Dialects</a:t>
            </a:r>
            <a:r>
              <a:rPr lang="en-GB" sz="1600" dirty="0"/>
              <a:t>, pp. </a:t>
            </a:r>
            <a:r>
              <a:rPr lang="en-GB" sz="1600" dirty="0" smtClean="0"/>
              <a:t>51-58. </a:t>
            </a:r>
          </a:p>
          <a:p>
            <a:r>
              <a:rPr lang="en-GB" sz="1600" dirty="0" err="1" smtClean="0"/>
              <a:t>Clackson</a:t>
            </a:r>
            <a:r>
              <a:rPr lang="en-GB" sz="1600" dirty="0" smtClean="0"/>
              <a:t> (1994): </a:t>
            </a:r>
            <a:r>
              <a:rPr lang="en-GB" sz="1600" i="1" dirty="0" smtClean="0"/>
              <a:t>The Linguistic Relationship between Armenian and Greek. </a:t>
            </a:r>
            <a:r>
              <a:rPr lang="en-GB" sz="1600" dirty="0" smtClean="0"/>
              <a:t>Publications of the Philological Society. </a:t>
            </a:r>
          </a:p>
          <a:p>
            <a:r>
              <a:rPr lang="en-GB" sz="1600" dirty="0" err="1" smtClean="0"/>
              <a:t>Clackson</a:t>
            </a:r>
            <a:r>
              <a:rPr lang="en-GB" sz="1600" dirty="0" smtClean="0"/>
              <a:t> (2007): </a:t>
            </a:r>
            <a:r>
              <a:rPr lang="en-GB" sz="1600" i="1" dirty="0" smtClean="0"/>
              <a:t>The Blackwell History of the Latin Language. </a:t>
            </a:r>
            <a:r>
              <a:rPr lang="en-GB" sz="1600" dirty="0" smtClean="0"/>
              <a:t>Blackwell Publishing. </a:t>
            </a:r>
          </a:p>
          <a:p>
            <a:r>
              <a:rPr lang="en-GB" sz="1600" dirty="0" smtClean="0"/>
              <a:t>Garrett</a:t>
            </a:r>
            <a:r>
              <a:rPr lang="en-GB" sz="1600" dirty="0"/>
              <a:t>, A. (1999): ‘</a:t>
            </a:r>
            <a:r>
              <a:rPr lang="en-GB" sz="1600" dirty="0">
                <a:hlinkClick r:id="rId2"/>
              </a:rPr>
              <a:t>A new model of Indo-European subgrouping and dispersal</a:t>
            </a:r>
            <a:r>
              <a:rPr lang="en-GB" sz="1600" dirty="0"/>
              <a:t>’, in Chang, S. S., </a:t>
            </a:r>
            <a:r>
              <a:rPr lang="en-GB" sz="1600" dirty="0" err="1"/>
              <a:t>Liaw</a:t>
            </a:r>
            <a:r>
              <a:rPr lang="en-GB" sz="1600" dirty="0"/>
              <a:t>, L., and </a:t>
            </a:r>
            <a:r>
              <a:rPr lang="en-GB" sz="1600" dirty="0" err="1"/>
              <a:t>Ruppenhofer</a:t>
            </a:r>
            <a:r>
              <a:rPr lang="en-GB" sz="1600" dirty="0"/>
              <a:t>, J. (</a:t>
            </a:r>
            <a:r>
              <a:rPr lang="en-GB" sz="1600" dirty="0" err="1"/>
              <a:t>eds</a:t>
            </a:r>
            <a:r>
              <a:rPr lang="en-GB" sz="1600" dirty="0"/>
              <a:t>) </a:t>
            </a:r>
            <a:r>
              <a:rPr lang="en-GB" sz="1600" i="1" dirty="0"/>
              <a:t>Proceedings of the Twenty-Fifth Annual Meeting of the Berkeley Linguistics Society, February 12-15, 1999</a:t>
            </a:r>
            <a:r>
              <a:rPr lang="en-GB" sz="1600" dirty="0"/>
              <a:t>, (Berkeley: Berkeley Linguistics Society, 1999), pp. 146-156.</a:t>
            </a:r>
          </a:p>
          <a:p>
            <a:r>
              <a:rPr lang="en-GB" sz="1600" dirty="0"/>
              <a:t>Garrett, A. (2006): ‘</a:t>
            </a:r>
            <a:r>
              <a:rPr lang="en-GB" sz="1600" dirty="0">
                <a:hlinkClick r:id="rId3"/>
              </a:rPr>
              <a:t>Convergence in the formation of Indo-European subgroups: Phylogeny and chronology</a:t>
            </a:r>
            <a:r>
              <a:rPr lang="en-GB" sz="1600" dirty="0"/>
              <a:t>’, in Forster, P. and Renfrew, C.</a:t>
            </a:r>
            <a:r>
              <a:rPr lang="en-GB" sz="1600" i="1" dirty="0"/>
              <a:t> </a:t>
            </a:r>
            <a:r>
              <a:rPr lang="en-GB" sz="1600" dirty="0"/>
              <a:t>(</a:t>
            </a:r>
            <a:r>
              <a:rPr lang="en-GB" sz="1600" dirty="0" err="1"/>
              <a:t>eds</a:t>
            </a:r>
            <a:r>
              <a:rPr lang="en-GB" sz="1600" dirty="0"/>
              <a:t>) </a:t>
            </a:r>
            <a:r>
              <a:rPr lang="en-GB" sz="1600" i="1" dirty="0"/>
              <a:t>Phylogenetic methods and the prehistory of languages</a:t>
            </a:r>
            <a:r>
              <a:rPr lang="en-GB" sz="1600" dirty="0"/>
              <a:t>, pp. 139-151. </a:t>
            </a:r>
            <a:endParaRPr lang="en-GB" sz="1600" dirty="0" smtClean="0"/>
          </a:p>
          <a:p>
            <a:r>
              <a:rPr lang="en-GB" sz="1600" dirty="0" err="1" smtClean="0"/>
              <a:t>Horrocks</a:t>
            </a:r>
            <a:r>
              <a:rPr lang="en-GB" sz="1600" dirty="0" smtClean="0"/>
              <a:t>, G. (1997): </a:t>
            </a:r>
            <a:r>
              <a:rPr lang="en-GB" sz="1600" i="1" dirty="0" smtClean="0"/>
              <a:t>Greek: a history of the language and its speakers. </a:t>
            </a:r>
            <a:r>
              <a:rPr lang="en-GB" sz="1600" dirty="0" smtClean="0"/>
              <a:t>Longman. </a:t>
            </a:r>
          </a:p>
          <a:p>
            <a:r>
              <a:rPr lang="en-GB" sz="1600" dirty="0" err="1" smtClean="0"/>
              <a:t>Meillet</a:t>
            </a:r>
            <a:r>
              <a:rPr lang="en-GB" sz="1600" dirty="0" smtClean="0"/>
              <a:t> (1908): </a:t>
            </a:r>
            <a:r>
              <a:rPr lang="en-GB" sz="1600" i="1" dirty="0" smtClean="0"/>
              <a:t>Les </a:t>
            </a:r>
            <a:r>
              <a:rPr lang="en-GB" sz="1600" i="1" dirty="0" err="1" smtClean="0"/>
              <a:t>dialectes</a:t>
            </a:r>
            <a:r>
              <a:rPr lang="en-GB" sz="1600" i="1" dirty="0" smtClean="0"/>
              <a:t> Indo-</a:t>
            </a:r>
            <a:r>
              <a:rPr lang="en-GB" sz="1600" i="1" dirty="0" err="1" smtClean="0"/>
              <a:t>Européens</a:t>
            </a:r>
            <a:r>
              <a:rPr lang="en-GB" sz="1600" i="1" dirty="0" smtClean="0"/>
              <a:t>. </a:t>
            </a:r>
            <a:r>
              <a:rPr lang="en-GB" sz="1600" dirty="0" smtClean="0"/>
              <a:t>Paris: </a:t>
            </a:r>
            <a:r>
              <a:rPr lang="en-GB" sz="1600" dirty="0" err="1" smtClean="0"/>
              <a:t>Libraire</a:t>
            </a:r>
            <a:r>
              <a:rPr lang="en-GB" sz="1600" dirty="0" smtClean="0"/>
              <a:t> de la </a:t>
            </a:r>
            <a:r>
              <a:rPr lang="en-GB" sz="1600" dirty="0" err="1" smtClean="0"/>
              <a:t>Société</a:t>
            </a:r>
            <a:r>
              <a:rPr lang="en-GB" sz="1600" dirty="0" smtClean="0"/>
              <a:t> de </a:t>
            </a:r>
            <a:r>
              <a:rPr lang="en-GB" sz="1600" dirty="0" err="1" smtClean="0"/>
              <a:t>Linguistique</a:t>
            </a:r>
            <a:r>
              <a:rPr lang="en-GB" sz="1600" dirty="0" smtClean="0"/>
              <a:t> de Paris. </a:t>
            </a:r>
          </a:p>
          <a:p>
            <a:r>
              <a:rPr lang="en-GB" sz="1600" dirty="0" err="1" smtClean="0"/>
              <a:t>Meillet</a:t>
            </a:r>
            <a:r>
              <a:rPr lang="en-GB" sz="1600" dirty="0" smtClean="0"/>
              <a:t> (1975): </a:t>
            </a:r>
            <a:r>
              <a:rPr lang="en-GB" sz="1600" i="1" dirty="0" smtClean="0"/>
              <a:t>Apercu </a:t>
            </a:r>
            <a:r>
              <a:rPr lang="en-GB" sz="1600" i="1" dirty="0" err="1" smtClean="0"/>
              <a:t>d’une</a:t>
            </a:r>
            <a:r>
              <a:rPr lang="en-GB" sz="1600" i="1" dirty="0" smtClean="0"/>
              <a:t> histoire de la langue </a:t>
            </a:r>
            <a:r>
              <a:rPr lang="en-GB" sz="1600" i="1" dirty="0" err="1" smtClean="0"/>
              <a:t>grecque</a:t>
            </a:r>
            <a:r>
              <a:rPr lang="en-GB" sz="1600" i="1" dirty="0" smtClean="0"/>
              <a:t>. </a:t>
            </a:r>
            <a:r>
              <a:rPr lang="en-GB" sz="1600" dirty="0" smtClean="0"/>
              <a:t>Paris: </a:t>
            </a:r>
            <a:r>
              <a:rPr lang="en-GB" sz="1600" dirty="0" err="1" smtClean="0"/>
              <a:t>Klincksieck</a:t>
            </a:r>
            <a:r>
              <a:rPr lang="en-GB" sz="1600" dirty="0" smtClean="0"/>
              <a:t>. </a:t>
            </a:r>
          </a:p>
          <a:p>
            <a:r>
              <a:rPr lang="en-GB" sz="1600" dirty="0" err="1" smtClean="0"/>
              <a:t>Meillet</a:t>
            </a:r>
            <a:r>
              <a:rPr lang="en-GB" sz="1600" dirty="0" smtClean="0"/>
              <a:t> (2004): </a:t>
            </a:r>
            <a:r>
              <a:rPr lang="en-GB" sz="1600" i="1" dirty="0" err="1" smtClean="0"/>
              <a:t>Esquisse</a:t>
            </a:r>
            <a:r>
              <a:rPr lang="en-GB" sz="1600" i="1" dirty="0" smtClean="0"/>
              <a:t> </a:t>
            </a:r>
            <a:r>
              <a:rPr lang="en-GB" sz="1600" i="1" dirty="0" err="1" smtClean="0"/>
              <a:t>d’une</a:t>
            </a:r>
            <a:r>
              <a:rPr lang="en-GB" sz="1600" i="1" dirty="0" smtClean="0"/>
              <a:t> histoire de la langue </a:t>
            </a:r>
            <a:r>
              <a:rPr lang="en-GB" sz="1600" i="1" dirty="0" err="1" smtClean="0"/>
              <a:t>latine</a:t>
            </a:r>
            <a:r>
              <a:rPr lang="en-GB" sz="1600" i="1" dirty="0" smtClean="0"/>
              <a:t>. </a:t>
            </a:r>
            <a:r>
              <a:rPr lang="en-GB" sz="1600" dirty="0" smtClean="0"/>
              <a:t>Paris: </a:t>
            </a:r>
            <a:r>
              <a:rPr lang="en-GB" sz="1600" dirty="0" err="1" smtClean="0"/>
              <a:t>Klincksieck</a:t>
            </a:r>
            <a:r>
              <a:rPr lang="en-GB" sz="1600" dirty="0" smtClean="0"/>
              <a:t>. </a:t>
            </a:r>
          </a:p>
          <a:p>
            <a:r>
              <a:rPr lang="en-GB" sz="1600" dirty="0" smtClean="0"/>
              <a:t>Watkins (1966): ‘</a:t>
            </a:r>
            <a:r>
              <a:rPr lang="en-GB" sz="1600" dirty="0" err="1" smtClean="0"/>
              <a:t>Italo</a:t>
            </a:r>
            <a:r>
              <a:rPr lang="en-GB" sz="1600" dirty="0" smtClean="0"/>
              <a:t>-Celtic Revisited’ in Birnbaum and </a:t>
            </a:r>
            <a:r>
              <a:rPr lang="en-GB" sz="1600" dirty="0" err="1" smtClean="0"/>
              <a:t>Puhvel</a:t>
            </a:r>
            <a:r>
              <a:rPr lang="en-GB" sz="1600" dirty="0" smtClean="0"/>
              <a:t> (</a:t>
            </a:r>
            <a:r>
              <a:rPr lang="en-GB" sz="1600" dirty="0" err="1" smtClean="0"/>
              <a:t>eds</a:t>
            </a:r>
            <a:r>
              <a:rPr lang="en-GB" sz="1600" dirty="0" smtClean="0"/>
              <a:t>), </a:t>
            </a:r>
            <a:r>
              <a:rPr lang="en-GB" sz="1600" i="1" dirty="0" smtClean="0"/>
              <a:t>Ancient Indo-European Dialects</a:t>
            </a:r>
            <a:r>
              <a:rPr lang="en-GB" sz="1600" dirty="0" smtClean="0"/>
              <a:t>, pp. 29-50. </a:t>
            </a:r>
          </a:p>
          <a:p>
            <a:endParaRPr lang="en-GB" sz="1600" dirty="0"/>
          </a:p>
          <a:p>
            <a:endParaRPr lang="en-GB" sz="1600" dirty="0"/>
          </a:p>
        </p:txBody>
      </p:sp>
    </p:spTree>
    <p:extLst>
      <p:ext uri="{BB962C8B-B14F-4D97-AF65-F5344CB8AC3E}">
        <p14:creationId xmlns:p14="http://schemas.microsoft.com/office/powerpoint/2010/main" val="114665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476672"/>
            <a:ext cx="7024744" cy="1143000"/>
          </a:xfrm>
        </p:spPr>
        <p:txBody>
          <a:bodyPr>
            <a:normAutofit fontScale="90000"/>
          </a:bodyPr>
          <a:lstStyle/>
          <a:p>
            <a:r>
              <a:rPr lang="en-GB" dirty="0" smtClean="0"/>
              <a:t>Traditional methods of linguistic reconstruction and dialectal grouping (1)</a:t>
            </a:r>
            <a:endParaRPr lang="en-GB" dirty="0"/>
          </a:p>
        </p:txBody>
      </p:sp>
      <p:sp>
        <p:nvSpPr>
          <p:cNvPr id="3" name="內容版面配置區 2"/>
          <p:cNvSpPr>
            <a:spLocks noGrp="1"/>
          </p:cNvSpPr>
          <p:nvPr>
            <p:ph idx="1"/>
          </p:nvPr>
        </p:nvSpPr>
        <p:spPr>
          <a:xfrm>
            <a:off x="395536" y="1844824"/>
            <a:ext cx="8229600" cy="4968552"/>
          </a:xfrm>
        </p:spPr>
        <p:txBody>
          <a:bodyPr>
            <a:normAutofit fontScale="92500"/>
          </a:bodyPr>
          <a:lstStyle/>
          <a:p>
            <a:pPr marL="0" indent="0">
              <a:buNone/>
            </a:pPr>
            <a:r>
              <a:rPr lang="en-GB" dirty="0" smtClean="0"/>
              <a:t>1) the comparative method: identify the similarities between the daughter languages e.g. lexicon (‘brother’) and then project it back to the proto-L</a:t>
            </a:r>
          </a:p>
          <a:p>
            <a:pPr marL="2743200" lvl="6" indent="0">
              <a:buNone/>
            </a:pPr>
            <a:r>
              <a:rPr lang="fr-FR" dirty="0" smtClean="0"/>
              <a:t>Proto-language e.g. (Proto-Indo-European)</a:t>
            </a:r>
            <a:endParaRPr lang="en-GB" dirty="0" smtClean="0"/>
          </a:p>
          <a:p>
            <a:pPr marL="0" indent="0">
              <a:buNone/>
            </a:pPr>
            <a:r>
              <a:rPr lang="fr-FR" dirty="0" smtClean="0"/>
              <a:t>			         </a:t>
            </a:r>
            <a:r>
              <a:rPr lang="fr-FR" sz="1600" dirty="0" smtClean="0"/>
              <a:t>‘brother’</a:t>
            </a:r>
          </a:p>
          <a:p>
            <a:pPr marL="0" indent="0">
              <a:buNone/>
            </a:pPr>
            <a:endParaRPr lang="fr-FR" dirty="0"/>
          </a:p>
          <a:p>
            <a:pPr marL="0" indent="0">
              <a:buNone/>
            </a:pPr>
            <a:endParaRPr lang="fr-FR" dirty="0" smtClean="0"/>
          </a:p>
          <a:p>
            <a:pPr marL="0" indent="0">
              <a:buNone/>
            </a:pPr>
            <a:endParaRPr lang="fr-FR" sz="1700" dirty="0" smtClean="0"/>
          </a:p>
          <a:p>
            <a:pPr marL="0" indent="0">
              <a:buNone/>
            </a:pPr>
            <a:endParaRPr lang="fr-FR" sz="1700" dirty="0" smtClean="0"/>
          </a:p>
          <a:p>
            <a:pPr marL="0" indent="0">
              <a:buNone/>
            </a:pPr>
            <a:r>
              <a:rPr lang="fr-FR" sz="1700" dirty="0"/>
              <a:t> </a:t>
            </a:r>
            <a:r>
              <a:rPr lang="fr-FR" sz="1700" dirty="0" smtClean="0"/>
              <a:t>      </a:t>
            </a:r>
          </a:p>
          <a:p>
            <a:pPr marL="0" indent="0">
              <a:buNone/>
            </a:pPr>
            <a:r>
              <a:rPr lang="fr-FR" sz="1700" dirty="0"/>
              <a:t> </a:t>
            </a:r>
            <a:r>
              <a:rPr lang="fr-FR" sz="1700" dirty="0" smtClean="0"/>
              <a:t>      Daughter A	   Daughter B	 Daughter C	   Daughter D</a:t>
            </a:r>
          </a:p>
          <a:p>
            <a:pPr marL="0" indent="0">
              <a:buNone/>
            </a:pPr>
            <a:r>
              <a:rPr lang="fr-FR" sz="1700" dirty="0"/>
              <a:t> </a:t>
            </a:r>
            <a:r>
              <a:rPr lang="fr-FR" sz="1700" dirty="0" smtClean="0"/>
              <a:t>          Latin </a:t>
            </a:r>
            <a:r>
              <a:rPr lang="fr-FR" sz="1700" i="1" dirty="0" smtClean="0"/>
              <a:t>frater</a:t>
            </a:r>
            <a:r>
              <a:rPr lang="fr-FR" sz="1700" dirty="0" smtClean="0"/>
              <a:t>	      Oscan </a:t>
            </a:r>
            <a:r>
              <a:rPr lang="fr-FR" sz="1700" i="1" dirty="0" smtClean="0"/>
              <a:t>frater</a:t>
            </a:r>
            <a:r>
              <a:rPr lang="fr-FR" sz="1700" dirty="0" smtClean="0"/>
              <a:t> 	  Greek </a:t>
            </a:r>
            <a:r>
              <a:rPr lang="fr-FR" sz="1700" i="1" dirty="0" smtClean="0"/>
              <a:t>phrater</a:t>
            </a:r>
            <a:r>
              <a:rPr lang="fr-FR" sz="1700" dirty="0" smtClean="0"/>
              <a:t>	    Sanskrit </a:t>
            </a:r>
            <a:r>
              <a:rPr lang="fr-FR" sz="1700" i="1" dirty="0" smtClean="0"/>
              <a:t>bhrater</a:t>
            </a:r>
            <a:r>
              <a:rPr lang="fr-FR" sz="1700" dirty="0" smtClean="0"/>
              <a:t>     </a:t>
            </a:r>
            <a:endParaRPr lang="en-GB" sz="1700" dirty="0"/>
          </a:p>
        </p:txBody>
      </p:sp>
      <p:sp>
        <p:nvSpPr>
          <p:cNvPr id="20" name="橢圓 19"/>
          <p:cNvSpPr/>
          <p:nvPr/>
        </p:nvSpPr>
        <p:spPr>
          <a:xfrm>
            <a:off x="1187624" y="5733256"/>
            <a:ext cx="432048"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rgbClr val="92D050"/>
              </a:solidFill>
            </a:endParaRPr>
          </a:p>
        </p:txBody>
      </p:sp>
      <p:sp>
        <p:nvSpPr>
          <p:cNvPr id="21" name="橢圓 20"/>
          <p:cNvSpPr/>
          <p:nvPr/>
        </p:nvSpPr>
        <p:spPr>
          <a:xfrm>
            <a:off x="2860703" y="5733256"/>
            <a:ext cx="432048"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2" name="橢圓 21"/>
          <p:cNvSpPr/>
          <p:nvPr/>
        </p:nvSpPr>
        <p:spPr>
          <a:xfrm>
            <a:off x="4535996" y="5661248"/>
            <a:ext cx="504056" cy="4320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3" name="橢圓 22"/>
          <p:cNvSpPr/>
          <p:nvPr/>
        </p:nvSpPr>
        <p:spPr>
          <a:xfrm>
            <a:off x="6372200" y="5661248"/>
            <a:ext cx="504056" cy="4320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5" name="直線接點 4"/>
          <p:cNvCxnSpPr/>
          <p:nvPr/>
        </p:nvCxnSpPr>
        <p:spPr>
          <a:xfrm flipV="1">
            <a:off x="1511660" y="4077072"/>
            <a:ext cx="2808312" cy="1800200"/>
          </a:xfrm>
          <a:prstGeom prst="line">
            <a:avLst/>
          </a:prstGeom>
        </p:spPr>
        <p:style>
          <a:lnRef idx="1">
            <a:schemeClr val="dk1"/>
          </a:lnRef>
          <a:fillRef idx="0">
            <a:schemeClr val="dk1"/>
          </a:fillRef>
          <a:effectRef idx="0">
            <a:schemeClr val="dk1"/>
          </a:effectRef>
          <a:fontRef idx="minor">
            <a:schemeClr val="tx1"/>
          </a:fontRef>
        </p:style>
      </p:cxnSp>
      <p:cxnSp>
        <p:nvCxnSpPr>
          <p:cNvPr id="7" name="直線接點 6"/>
          <p:cNvCxnSpPr/>
          <p:nvPr/>
        </p:nvCxnSpPr>
        <p:spPr>
          <a:xfrm flipV="1">
            <a:off x="3095836" y="4077072"/>
            <a:ext cx="1224136" cy="1800200"/>
          </a:xfrm>
          <a:prstGeom prst="line">
            <a:avLst/>
          </a:prstGeom>
        </p:spPr>
        <p:style>
          <a:lnRef idx="1">
            <a:schemeClr val="dk1"/>
          </a:lnRef>
          <a:fillRef idx="0">
            <a:schemeClr val="dk1"/>
          </a:fillRef>
          <a:effectRef idx="0">
            <a:schemeClr val="dk1"/>
          </a:effectRef>
          <a:fontRef idx="minor">
            <a:schemeClr val="tx1"/>
          </a:fontRef>
        </p:style>
      </p:cxnSp>
      <p:cxnSp>
        <p:nvCxnSpPr>
          <p:cNvPr id="9" name="直線接點 8"/>
          <p:cNvCxnSpPr/>
          <p:nvPr/>
        </p:nvCxnSpPr>
        <p:spPr>
          <a:xfrm>
            <a:off x="4319972" y="4077072"/>
            <a:ext cx="468052" cy="1800200"/>
          </a:xfrm>
          <a:prstGeom prst="line">
            <a:avLst/>
          </a:prstGeom>
        </p:spPr>
        <p:style>
          <a:lnRef idx="1">
            <a:schemeClr val="dk1"/>
          </a:lnRef>
          <a:fillRef idx="0">
            <a:schemeClr val="dk1"/>
          </a:fillRef>
          <a:effectRef idx="0">
            <a:schemeClr val="dk1"/>
          </a:effectRef>
          <a:fontRef idx="minor">
            <a:schemeClr val="tx1"/>
          </a:fontRef>
        </p:style>
      </p:cxnSp>
      <p:cxnSp>
        <p:nvCxnSpPr>
          <p:cNvPr id="11" name="直線接點 10"/>
          <p:cNvCxnSpPr/>
          <p:nvPr/>
        </p:nvCxnSpPr>
        <p:spPr>
          <a:xfrm>
            <a:off x="4319972" y="4077072"/>
            <a:ext cx="2304256" cy="18002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3887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Effect transition="in" filter="fade">
                                      <p:cBhvr>
                                        <p:cTn id="5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59624" y="476672"/>
            <a:ext cx="7024744" cy="1143000"/>
          </a:xfrm>
        </p:spPr>
        <p:txBody>
          <a:bodyPr>
            <a:normAutofit fontScale="90000"/>
          </a:bodyPr>
          <a:lstStyle/>
          <a:p>
            <a:r>
              <a:rPr lang="en-GB" dirty="0" smtClean="0"/>
              <a:t>Traditional methods of linguistic reconstruction and dialectal grouping (2)</a:t>
            </a:r>
            <a:endParaRPr lang="en-GB" dirty="0"/>
          </a:p>
        </p:txBody>
      </p:sp>
      <p:sp>
        <p:nvSpPr>
          <p:cNvPr id="3" name="內容版面配置區 2"/>
          <p:cNvSpPr>
            <a:spLocks noGrp="1"/>
          </p:cNvSpPr>
          <p:nvPr>
            <p:ph idx="1"/>
          </p:nvPr>
        </p:nvSpPr>
        <p:spPr>
          <a:xfrm>
            <a:off x="395536" y="1916832"/>
            <a:ext cx="8229600" cy="4968552"/>
          </a:xfrm>
        </p:spPr>
        <p:txBody>
          <a:bodyPr>
            <a:normAutofit fontScale="77500" lnSpcReduction="20000"/>
          </a:bodyPr>
          <a:lstStyle/>
          <a:p>
            <a:pPr marL="0" indent="0">
              <a:buNone/>
            </a:pPr>
            <a:r>
              <a:rPr lang="en-GB" sz="3000" dirty="0" smtClean="0"/>
              <a:t>2) identify dialectal groups by ‘common innovations’, which are projected back to an intermediate language, as if it were the proto-language for the dialects in question (</a:t>
            </a:r>
            <a:r>
              <a:rPr lang="en-GB" sz="3000" dirty="0" err="1" smtClean="0"/>
              <a:t>Clackson</a:t>
            </a:r>
            <a:r>
              <a:rPr lang="en-GB" sz="3000" dirty="0" smtClean="0"/>
              <a:t> (1994:15-19)). </a:t>
            </a:r>
          </a:p>
          <a:p>
            <a:pPr marL="0" indent="0">
              <a:buNone/>
            </a:pPr>
            <a:r>
              <a:rPr lang="en-GB" sz="3000" dirty="0"/>
              <a:t>	</a:t>
            </a:r>
            <a:r>
              <a:rPr lang="en-GB" sz="3000" dirty="0" smtClean="0"/>
              <a:t>	</a:t>
            </a:r>
            <a:r>
              <a:rPr lang="fr-FR" dirty="0" smtClean="0"/>
              <a:t> PIE ‘brother’ *</a:t>
            </a:r>
            <a:r>
              <a:rPr lang="fr-FR" b="1" dirty="0" smtClean="0"/>
              <a:t>bh</a:t>
            </a:r>
            <a:r>
              <a:rPr lang="fr-FR" dirty="0" smtClean="0"/>
              <a:t>rater</a:t>
            </a:r>
          </a:p>
          <a:p>
            <a:pPr marL="0" indent="0">
              <a:buNone/>
            </a:pPr>
            <a:endParaRPr lang="fr-FR" dirty="0"/>
          </a:p>
          <a:p>
            <a:pPr marL="0" indent="0">
              <a:buNone/>
            </a:pPr>
            <a:endParaRPr lang="fr-FR" dirty="0" smtClean="0"/>
          </a:p>
          <a:p>
            <a:pPr marL="0" indent="0">
              <a:buNone/>
            </a:pPr>
            <a:endParaRPr lang="fr-FR" dirty="0" smtClean="0"/>
          </a:p>
          <a:p>
            <a:pPr marL="0" indent="0">
              <a:buNone/>
            </a:pPr>
            <a:endParaRPr lang="fr-FR" sz="1700" dirty="0" smtClean="0"/>
          </a:p>
          <a:p>
            <a:pPr marL="0" indent="0">
              <a:buNone/>
            </a:pPr>
            <a:r>
              <a:rPr lang="fr-FR" sz="1700" dirty="0" smtClean="0"/>
              <a:t>		Italic /f/</a:t>
            </a:r>
          </a:p>
          <a:p>
            <a:pPr marL="0" indent="0">
              <a:buNone/>
            </a:pPr>
            <a:r>
              <a:rPr lang="fr-FR" sz="1700" dirty="0" smtClean="0"/>
              <a:t>		*</a:t>
            </a:r>
            <a:r>
              <a:rPr lang="fr-FR" sz="1700" b="1" i="1" dirty="0" smtClean="0"/>
              <a:t>f</a:t>
            </a:r>
            <a:r>
              <a:rPr lang="fr-FR" sz="1700" i="1" dirty="0" smtClean="0"/>
              <a:t>rater</a:t>
            </a:r>
            <a:r>
              <a:rPr lang="fr-FR" sz="1700" dirty="0" smtClean="0"/>
              <a:t>     </a:t>
            </a:r>
          </a:p>
          <a:p>
            <a:pPr marL="0" indent="0">
              <a:buNone/>
            </a:pPr>
            <a:endParaRPr lang="fr-FR" sz="1700" dirty="0"/>
          </a:p>
          <a:p>
            <a:pPr marL="0" indent="0">
              <a:buNone/>
            </a:pPr>
            <a:endParaRPr lang="fr-FR" sz="1700" dirty="0" smtClean="0"/>
          </a:p>
          <a:p>
            <a:pPr marL="0" indent="0">
              <a:buNone/>
            </a:pPr>
            <a:r>
              <a:rPr lang="fr-FR" sz="1700" dirty="0" smtClean="0"/>
              <a:t>  </a:t>
            </a:r>
          </a:p>
          <a:p>
            <a:pPr marL="0" indent="0">
              <a:buNone/>
            </a:pPr>
            <a:r>
              <a:rPr lang="fr-FR" sz="1700" dirty="0" smtClean="0"/>
              <a:t> </a:t>
            </a:r>
          </a:p>
          <a:p>
            <a:pPr marL="0" indent="0">
              <a:buNone/>
            </a:pPr>
            <a:r>
              <a:rPr lang="fr-FR" sz="1700" dirty="0"/>
              <a:t> </a:t>
            </a:r>
            <a:r>
              <a:rPr lang="fr-FR" sz="1700" dirty="0" smtClean="0"/>
              <a:t>    </a:t>
            </a:r>
          </a:p>
          <a:p>
            <a:pPr marL="0" indent="0">
              <a:buNone/>
            </a:pPr>
            <a:r>
              <a:rPr lang="fr-FR" sz="1700" dirty="0" smtClean="0"/>
              <a:t>           Daughter A	        Daughter B	     Daughter C	  </a:t>
            </a:r>
            <a:r>
              <a:rPr lang="fr-FR" sz="1700" dirty="0"/>
              <a:t> </a:t>
            </a:r>
            <a:r>
              <a:rPr lang="fr-FR" sz="1700" dirty="0" smtClean="0"/>
              <a:t>      Daughter D</a:t>
            </a:r>
          </a:p>
          <a:p>
            <a:pPr marL="0" indent="0">
              <a:buNone/>
            </a:pPr>
            <a:r>
              <a:rPr lang="fr-FR" sz="1700" dirty="0"/>
              <a:t> </a:t>
            </a:r>
            <a:r>
              <a:rPr lang="fr-FR" sz="1700" dirty="0" smtClean="0"/>
              <a:t>          Latin /f/	        Oscan /f/ 	     Greek /ph/	         Sanskrit /bh/     </a:t>
            </a:r>
          </a:p>
          <a:p>
            <a:pPr marL="0" indent="0">
              <a:buNone/>
            </a:pPr>
            <a:r>
              <a:rPr lang="fr-FR" sz="1700" dirty="0"/>
              <a:t> </a:t>
            </a:r>
            <a:r>
              <a:rPr lang="fr-FR" sz="1700" dirty="0" smtClean="0"/>
              <a:t>           </a:t>
            </a:r>
            <a:r>
              <a:rPr lang="fr-FR" sz="1700" b="1" i="1" dirty="0" smtClean="0"/>
              <a:t>f</a:t>
            </a:r>
            <a:r>
              <a:rPr lang="fr-FR" sz="1700" i="1" dirty="0" smtClean="0"/>
              <a:t>rater	        	        </a:t>
            </a:r>
            <a:r>
              <a:rPr lang="fr-FR" sz="1700" b="1" i="1" dirty="0" smtClean="0"/>
              <a:t>f</a:t>
            </a:r>
            <a:r>
              <a:rPr lang="fr-FR" sz="1700" i="1" dirty="0" smtClean="0"/>
              <a:t>rater	     	     </a:t>
            </a:r>
            <a:r>
              <a:rPr lang="fr-FR" sz="1700" b="1" i="1" dirty="0" smtClean="0"/>
              <a:t>ph</a:t>
            </a:r>
            <a:r>
              <a:rPr lang="fr-FR" sz="1700" i="1" dirty="0" smtClean="0"/>
              <a:t>rater	      	         </a:t>
            </a:r>
            <a:r>
              <a:rPr lang="fr-FR" sz="1700" b="1" i="1" dirty="0" smtClean="0"/>
              <a:t>bh</a:t>
            </a:r>
            <a:r>
              <a:rPr lang="fr-FR" sz="1700" i="1" dirty="0" smtClean="0"/>
              <a:t>rater</a:t>
            </a:r>
            <a:endParaRPr lang="en-GB" sz="1700" dirty="0"/>
          </a:p>
        </p:txBody>
      </p:sp>
      <p:sp>
        <p:nvSpPr>
          <p:cNvPr id="20" name="橢圓 19"/>
          <p:cNvSpPr/>
          <p:nvPr/>
        </p:nvSpPr>
        <p:spPr>
          <a:xfrm>
            <a:off x="1081681" y="5517232"/>
            <a:ext cx="432048"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1" name="橢圓 20"/>
          <p:cNvSpPr/>
          <p:nvPr/>
        </p:nvSpPr>
        <p:spPr>
          <a:xfrm>
            <a:off x="2915816" y="5445224"/>
            <a:ext cx="432048"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2" name="橢圓 21"/>
          <p:cNvSpPr/>
          <p:nvPr/>
        </p:nvSpPr>
        <p:spPr>
          <a:xfrm>
            <a:off x="4559642" y="5373216"/>
            <a:ext cx="504056" cy="4320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3" name="橢圓 22"/>
          <p:cNvSpPr/>
          <p:nvPr/>
        </p:nvSpPr>
        <p:spPr>
          <a:xfrm>
            <a:off x="6516216" y="5373216"/>
            <a:ext cx="504056" cy="4320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9" name="直線接點 8"/>
          <p:cNvCxnSpPr/>
          <p:nvPr/>
        </p:nvCxnSpPr>
        <p:spPr>
          <a:xfrm>
            <a:off x="3923928" y="3140968"/>
            <a:ext cx="900100" cy="2448272"/>
          </a:xfrm>
          <a:prstGeom prst="line">
            <a:avLst/>
          </a:prstGeom>
        </p:spPr>
        <p:style>
          <a:lnRef idx="1">
            <a:schemeClr val="dk1"/>
          </a:lnRef>
          <a:fillRef idx="0">
            <a:schemeClr val="dk1"/>
          </a:fillRef>
          <a:effectRef idx="0">
            <a:schemeClr val="dk1"/>
          </a:effectRef>
          <a:fontRef idx="minor">
            <a:schemeClr val="tx1"/>
          </a:fontRef>
        </p:style>
      </p:cxnSp>
      <p:cxnSp>
        <p:nvCxnSpPr>
          <p:cNvPr id="11" name="直線接點 10"/>
          <p:cNvCxnSpPr/>
          <p:nvPr/>
        </p:nvCxnSpPr>
        <p:spPr>
          <a:xfrm>
            <a:off x="3923928" y="3140968"/>
            <a:ext cx="2844316" cy="2448272"/>
          </a:xfrm>
          <a:prstGeom prst="line">
            <a:avLst/>
          </a:prstGeom>
        </p:spPr>
        <p:style>
          <a:lnRef idx="1">
            <a:schemeClr val="dk1"/>
          </a:lnRef>
          <a:fillRef idx="0">
            <a:schemeClr val="dk1"/>
          </a:fillRef>
          <a:effectRef idx="0">
            <a:schemeClr val="dk1"/>
          </a:effectRef>
          <a:fontRef idx="minor">
            <a:schemeClr val="tx1"/>
          </a:fontRef>
        </p:style>
      </p:cxnSp>
      <p:cxnSp>
        <p:nvCxnSpPr>
          <p:cNvPr id="6" name="直線接點 5"/>
          <p:cNvCxnSpPr/>
          <p:nvPr/>
        </p:nvCxnSpPr>
        <p:spPr>
          <a:xfrm flipH="1">
            <a:off x="2674604" y="3140968"/>
            <a:ext cx="1249324" cy="1224136"/>
          </a:xfrm>
          <a:prstGeom prst="line">
            <a:avLst/>
          </a:prstGeom>
        </p:spPr>
        <p:style>
          <a:lnRef idx="1">
            <a:schemeClr val="dk1"/>
          </a:lnRef>
          <a:fillRef idx="0">
            <a:schemeClr val="dk1"/>
          </a:fillRef>
          <a:effectRef idx="0">
            <a:schemeClr val="dk1"/>
          </a:effectRef>
          <a:fontRef idx="minor">
            <a:schemeClr val="tx1"/>
          </a:fontRef>
        </p:style>
      </p:cxnSp>
      <p:cxnSp>
        <p:nvCxnSpPr>
          <p:cNvPr id="10" name="直線接點 9"/>
          <p:cNvCxnSpPr/>
          <p:nvPr/>
        </p:nvCxnSpPr>
        <p:spPr>
          <a:xfrm flipH="1">
            <a:off x="1297706" y="4365104"/>
            <a:ext cx="1376898" cy="1332148"/>
          </a:xfrm>
          <a:prstGeom prst="line">
            <a:avLst/>
          </a:prstGeom>
        </p:spPr>
        <p:style>
          <a:lnRef idx="1">
            <a:schemeClr val="dk1"/>
          </a:lnRef>
          <a:fillRef idx="0">
            <a:schemeClr val="dk1"/>
          </a:fillRef>
          <a:effectRef idx="0">
            <a:schemeClr val="dk1"/>
          </a:effectRef>
          <a:fontRef idx="minor">
            <a:schemeClr val="tx1"/>
          </a:fontRef>
        </p:style>
      </p:cxnSp>
      <p:cxnSp>
        <p:nvCxnSpPr>
          <p:cNvPr id="13" name="直線接點 12"/>
          <p:cNvCxnSpPr/>
          <p:nvPr/>
        </p:nvCxnSpPr>
        <p:spPr>
          <a:xfrm>
            <a:off x="2674604" y="4365104"/>
            <a:ext cx="457236" cy="1260140"/>
          </a:xfrm>
          <a:prstGeom prst="line">
            <a:avLst/>
          </a:prstGeom>
        </p:spPr>
        <p:style>
          <a:lnRef idx="1">
            <a:schemeClr val="dk1"/>
          </a:lnRef>
          <a:fillRef idx="0">
            <a:schemeClr val="dk1"/>
          </a:fillRef>
          <a:effectRef idx="0">
            <a:schemeClr val="dk1"/>
          </a:effectRef>
          <a:fontRef idx="minor">
            <a:schemeClr val="tx1"/>
          </a:fontRef>
        </p:style>
      </p:cxnSp>
      <p:sp>
        <p:nvSpPr>
          <p:cNvPr id="15" name="橢圓 14"/>
          <p:cNvSpPr/>
          <p:nvPr/>
        </p:nvSpPr>
        <p:spPr>
          <a:xfrm>
            <a:off x="2458580" y="4185084"/>
            <a:ext cx="432048" cy="3600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311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490" y="836712"/>
            <a:ext cx="7024744" cy="745152"/>
          </a:xfrm>
        </p:spPr>
        <p:txBody>
          <a:bodyPr>
            <a:normAutofit fontScale="90000"/>
          </a:bodyPr>
          <a:lstStyle/>
          <a:p>
            <a:r>
              <a:rPr lang="en-GB" dirty="0" smtClean="0"/>
              <a:t>Garrett (1999, 2006): Greek dialects (1)</a:t>
            </a:r>
            <a:endParaRPr lang="en-GB" dirty="0"/>
          </a:p>
        </p:txBody>
      </p:sp>
      <p:sp>
        <p:nvSpPr>
          <p:cNvPr id="3" name="內容版面配置區 2"/>
          <p:cNvSpPr>
            <a:spLocks noGrp="1"/>
          </p:cNvSpPr>
          <p:nvPr>
            <p:ph idx="1"/>
          </p:nvPr>
        </p:nvSpPr>
        <p:spPr>
          <a:xfrm>
            <a:off x="1043608" y="1844824"/>
            <a:ext cx="6777317" cy="4275837"/>
          </a:xfrm>
        </p:spPr>
        <p:txBody>
          <a:bodyPr>
            <a:noAutofit/>
          </a:bodyPr>
          <a:lstStyle/>
          <a:p>
            <a:pPr marL="68580" indent="0">
              <a:buNone/>
            </a:pPr>
            <a:r>
              <a:rPr lang="en-GB" sz="1700" dirty="0" smtClean="0"/>
              <a:t>Ancient Greek dialects (classified according to </a:t>
            </a:r>
            <a:r>
              <a:rPr lang="en-GB" sz="1700" i="1" dirty="0" err="1" smtClean="0"/>
              <a:t>ti</a:t>
            </a:r>
            <a:r>
              <a:rPr lang="en-GB" sz="1700" i="1" dirty="0" smtClean="0"/>
              <a:t> </a:t>
            </a:r>
            <a:r>
              <a:rPr lang="en-GB" sz="1700" dirty="0" smtClean="0"/>
              <a:t>&gt; </a:t>
            </a:r>
            <a:r>
              <a:rPr lang="en-GB" sz="1700" i="1" dirty="0" err="1" smtClean="0"/>
              <a:t>si</a:t>
            </a:r>
            <a:r>
              <a:rPr lang="en-GB" sz="1700" i="1" dirty="0" smtClean="0"/>
              <a:t> </a:t>
            </a:r>
            <a:r>
              <a:rPr lang="en-GB" sz="1700" dirty="0" smtClean="0"/>
              <a:t>(</a:t>
            </a:r>
            <a:r>
              <a:rPr lang="en-GB" sz="1700" dirty="0" err="1" smtClean="0"/>
              <a:t>Horrocks</a:t>
            </a:r>
            <a:r>
              <a:rPr lang="en-GB" sz="1700" dirty="0" smtClean="0"/>
              <a:t> (1997))</a:t>
            </a:r>
          </a:p>
          <a:p>
            <a:pPr marL="0" indent="0">
              <a:buNone/>
            </a:pPr>
            <a:r>
              <a:rPr lang="en-GB" sz="1700" dirty="0" smtClean="0"/>
              <a:t>		</a:t>
            </a:r>
            <a:r>
              <a:rPr lang="en-GB" sz="1700" dirty="0"/>
              <a:t>	</a:t>
            </a:r>
            <a:r>
              <a:rPr lang="en-GB" sz="1700" dirty="0" smtClean="0"/>
              <a:t>Proto-Greek (-</a:t>
            </a:r>
            <a:r>
              <a:rPr lang="en-GB" sz="1700" dirty="0" err="1" smtClean="0"/>
              <a:t>ti</a:t>
            </a:r>
            <a:r>
              <a:rPr lang="en-GB" sz="1700" dirty="0" smtClean="0"/>
              <a:t>)</a:t>
            </a:r>
            <a:r>
              <a:rPr lang="en-GB" sz="1700" dirty="0"/>
              <a:t>	</a:t>
            </a:r>
            <a:r>
              <a:rPr lang="en-GB" sz="1700" dirty="0" smtClean="0"/>
              <a:t>							</a:t>
            </a:r>
          </a:p>
          <a:p>
            <a:pPr marL="0" indent="0">
              <a:buNone/>
            </a:pPr>
            <a:endParaRPr lang="en-GB" sz="1700" dirty="0"/>
          </a:p>
          <a:p>
            <a:pPr marL="0" indent="0">
              <a:buNone/>
            </a:pPr>
            <a:r>
              <a:rPr lang="en-GB" sz="1700" dirty="0"/>
              <a:t> </a:t>
            </a:r>
            <a:r>
              <a:rPr lang="en-GB" sz="1700" dirty="0" smtClean="0"/>
              <a:t>   North Greek (-</a:t>
            </a:r>
            <a:r>
              <a:rPr lang="en-GB" sz="1700" dirty="0" err="1" smtClean="0"/>
              <a:t>ti</a:t>
            </a:r>
            <a:r>
              <a:rPr lang="en-GB" sz="1700" dirty="0" smtClean="0"/>
              <a:t>)				South Greek (-</a:t>
            </a:r>
            <a:r>
              <a:rPr lang="en-GB" sz="1700" dirty="0" err="1" smtClean="0"/>
              <a:t>si</a:t>
            </a:r>
            <a:r>
              <a:rPr lang="en-GB" sz="1700" dirty="0" smtClean="0"/>
              <a:t>)</a:t>
            </a:r>
          </a:p>
          <a:p>
            <a:pPr marL="0" indent="0">
              <a:buNone/>
            </a:pPr>
            <a:endParaRPr lang="en-GB" sz="1700" dirty="0"/>
          </a:p>
          <a:p>
            <a:pPr marL="0" indent="0">
              <a:buNone/>
            </a:pPr>
            <a:r>
              <a:rPr lang="en-GB" sz="1700" dirty="0" smtClean="0"/>
              <a:t>					Mycenaean (-</a:t>
            </a:r>
            <a:r>
              <a:rPr lang="en-GB" sz="1700" dirty="0" err="1" smtClean="0"/>
              <a:t>si</a:t>
            </a:r>
            <a:r>
              <a:rPr lang="en-GB" sz="1700" dirty="0" smtClean="0"/>
              <a:t>) 		</a:t>
            </a:r>
            <a:endParaRPr lang="en-GB" sz="1700" dirty="0"/>
          </a:p>
          <a:p>
            <a:pPr marL="0" indent="0">
              <a:buNone/>
            </a:pPr>
            <a:r>
              <a:rPr lang="en-GB" sz="1700" dirty="0" smtClean="0"/>
              <a:t>Doric (-</a:t>
            </a:r>
            <a:r>
              <a:rPr lang="en-GB" sz="1700" dirty="0" err="1" smtClean="0"/>
              <a:t>ti</a:t>
            </a:r>
            <a:r>
              <a:rPr lang="en-GB" sz="1700" dirty="0" smtClean="0"/>
              <a:t>)             Aeolic (-</a:t>
            </a:r>
            <a:r>
              <a:rPr lang="en-GB" sz="1700" dirty="0" err="1" smtClean="0"/>
              <a:t>ti</a:t>
            </a:r>
            <a:r>
              <a:rPr lang="en-GB" sz="1700" dirty="0" smtClean="0"/>
              <a:t>)		     Attic-Ionic        </a:t>
            </a:r>
            <a:r>
              <a:rPr lang="en-GB" sz="1700" dirty="0" err="1" smtClean="0"/>
              <a:t>Arcado</a:t>
            </a:r>
            <a:r>
              <a:rPr lang="en-GB" sz="1700" dirty="0" smtClean="0"/>
              <a:t>-Cypriot</a:t>
            </a:r>
          </a:p>
          <a:p>
            <a:pPr marL="0" indent="0">
              <a:buNone/>
            </a:pPr>
            <a:endParaRPr lang="en-GB" sz="1700" dirty="0"/>
          </a:p>
          <a:p>
            <a:pPr marL="0" indent="0">
              <a:buNone/>
            </a:pPr>
            <a:endParaRPr lang="en-GB" sz="1700" dirty="0" smtClean="0"/>
          </a:p>
          <a:p>
            <a:pPr marL="0" indent="0">
              <a:buNone/>
            </a:pPr>
            <a:endParaRPr lang="en-GB" sz="1700" dirty="0"/>
          </a:p>
          <a:p>
            <a:pPr marL="0" indent="0">
              <a:buNone/>
            </a:pPr>
            <a:r>
              <a:rPr lang="en-GB" sz="1700" dirty="0" smtClean="0"/>
              <a:t>D dialects </a:t>
            </a:r>
            <a:r>
              <a:rPr lang="en-GB" sz="1700" dirty="0" err="1" smtClean="0"/>
              <a:t>Lesb</a:t>
            </a:r>
            <a:r>
              <a:rPr lang="en-GB" sz="1700" dirty="0" smtClean="0"/>
              <a:t>    </a:t>
            </a:r>
            <a:r>
              <a:rPr lang="en-GB" sz="1700" dirty="0" err="1" smtClean="0"/>
              <a:t>Thess</a:t>
            </a:r>
            <a:r>
              <a:rPr lang="en-GB" sz="1700" dirty="0" smtClean="0"/>
              <a:t>          </a:t>
            </a:r>
            <a:r>
              <a:rPr lang="en-GB" sz="1700" dirty="0" err="1" smtClean="0"/>
              <a:t>Boeo</a:t>
            </a:r>
            <a:r>
              <a:rPr lang="en-GB" sz="1700" dirty="0" smtClean="0"/>
              <a:t>     	     Attic     Ionic          Arc      </a:t>
            </a:r>
            <a:r>
              <a:rPr lang="en-GB" sz="1700" dirty="0" err="1" smtClean="0"/>
              <a:t>Cyp</a:t>
            </a:r>
            <a:endParaRPr lang="en-GB" sz="1700" dirty="0" smtClean="0"/>
          </a:p>
          <a:p>
            <a:pPr marL="0" indent="0">
              <a:buNone/>
            </a:pPr>
            <a:r>
              <a:rPr lang="en-GB" sz="1700" dirty="0" smtClean="0"/>
              <a:t>    (-</a:t>
            </a:r>
            <a:r>
              <a:rPr lang="en-GB" sz="1700" dirty="0" err="1" smtClean="0"/>
              <a:t>ti</a:t>
            </a:r>
            <a:r>
              <a:rPr lang="en-GB" sz="1700" dirty="0" smtClean="0"/>
              <a:t>)          (-</a:t>
            </a:r>
            <a:r>
              <a:rPr lang="en-GB" sz="1700" dirty="0" err="1" smtClean="0"/>
              <a:t>ti</a:t>
            </a:r>
            <a:r>
              <a:rPr lang="en-GB" sz="1700" dirty="0" smtClean="0"/>
              <a:t>)       (-</a:t>
            </a:r>
            <a:r>
              <a:rPr lang="en-GB" sz="1700" dirty="0" err="1" smtClean="0"/>
              <a:t>ti</a:t>
            </a:r>
            <a:r>
              <a:rPr lang="en-GB" sz="1700" dirty="0" smtClean="0"/>
              <a:t>)            (-</a:t>
            </a:r>
            <a:r>
              <a:rPr lang="en-GB" sz="1700" dirty="0" err="1" smtClean="0"/>
              <a:t>ti</a:t>
            </a:r>
            <a:r>
              <a:rPr lang="en-GB" sz="1700" dirty="0" smtClean="0"/>
              <a:t>)	     (-</a:t>
            </a:r>
            <a:r>
              <a:rPr lang="en-GB" sz="1700" dirty="0" err="1" smtClean="0"/>
              <a:t>si</a:t>
            </a:r>
            <a:r>
              <a:rPr lang="en-GB" sz="1700" dirty="0" smtClean="0"/>
              <a:t>)       (-</a:t>
            </a:r>
            <a:r>
              <a:rPr lang="en-GB" sz="1700" dirty="0" err="1" smtClean="0"/>
              <a:t>si</a:t>
            </a:r>
            <a:r>
              <a:rPr lang="en-GB" sz="1700" dirty="0" smtClean="0"/>
              <a:t>)      	(-</a:t>
            </a:r>
            <a:r>
              <a:rPr lang="en-GB" sz="1700" dirty="0" err="1" smtClean="0"/>
              <a:t>si</a:t>
            </a:r>
            <a:r>
              <a:rPr lang="en-GB" sz="1700" dirty="0" smtClean="0"/>
              <a:t>)     (-</a:t>
            </a:r>
            <a:r>
              <a:rPr lang="en-GB" sz="1700" dirty="0" err="1" smtClean="0"/>
              <a:t>si</a:t>
            </a:r>
            <a:r>
              <a:rPr lang="en-GB" sz="1700" dirty="0" smtClean="0"/>
              <a:t>)</a:t>
            </a:r>
            <a:endParaRPr lang="en-GB" sz="1700" dirty="0"/>
          </a:p>
        </p:txBody>
      </p:sp>
      <p:cxnSp>
        <p:nvCxnSpPr>
          <p:cNvPr id="5" name="直線接點 4"/>
          <p:cNvCxnSpPr/>
          <p:nvPr/>
        </p:nvCxnSpPr>
        <p:spPr>
          <a:xfrm flipH="1">
            <a:off x="2150550" y="4581128"/>
            <a:ext cx="746938" cy="984738"/>
          </a:xfrm>
          <a:prstGeom prst="line">
            <a:avLst/>
          </a:prstGeom>
        </p:spPr>
        <p:style>
          <a:lnRef idx="1">
            <a:schemeClr val="dk1"/>
          </a:lnRef>
          <a:fillRef idx="0">
            <a:schemeClr val="dk1"/>
          </a:fillRef>
          <a:effectRef idx="0">
            <a:schemeClr val="dk1"/>
          </a:effectRef>
          <a:fontRef idx="minor">
            <a:schemeClr val="tx1"/>
          </a:fontRef>
        </p:style>
      </p:cxnSp>
      <p:cxnSp>
        <p:nvCxnSpPr>
          <p:cNvPr id="7" name="直線接點 6"/>
          <p:cNvCxnSpPr/>
          <p:nvPr/>
        </p:nvCxnSpPr>
        <p:spPr>
          <a:xfrm>
            <a:off x="2897488" y="4581128"/>
            <a:ext cx="189166" cy="984738"/>
          </a:xfrm>
          <a:prstGeom prst="line">
            <a:avLst/>
          </a:prstGeom>
        </p:spPr>
        <p:style>
          <a:lnRef idx="1">
            <a:schemeClr val="dk1"/>
          </a:lnRef>
          <a:fillRef idx="0">
            <a:schemeClr val="dk1"/>
          </a:fillRef>
          <a:effectRef idx="0">
            <a:schemeClr val="dk1"/>
          </a:effectRef>
          <a:fontRef idx="minor">
            <a:schemeClr val="tx1"/>
          </a:fontRef>
        </p:style>
      </p:cxnSp>
      <p:cxnSp>
        <p:nvCxnSpPr>
          <p:cNvPr id="9" name="直線接點 8"/>
          <p:cNvCxnSpPr/>
          <p:nvPr/>
        </p:nvCxnSpPr>
        <p:spPr>
          <a:xfrm>
            <a:off x="2897488" y="4581128"/>
            <a:ext cx="882424" cy="949134"/>
          </a:xfrm>
          <a:prstGeom prst="line">
            <a:avLst/>
          </a:prstGeom>
        </p:spPr>
        <p:style>
          <a:lnRef idx="1">
            <a:schemeClr val="dk1"/>
          </a:lnRef>
          <a:fillRef idx="0">
            <a:schemeClr val="dk1"/>
          </a:fillRef>
          <a:effectRef idx="0">
            <a:schemeClr val="dk1"/>
          </a:effectRef>
          <a:fontRef idx="minor">
            <a:schemeClr val="tx1"/>
          </a:fontRef>
        </p:style>
      </p:cxnSp>
      <p:cxnSp>
        <p:nvCxnSpPr>
          <p:cNvPr id="11" name="直線接點 10"/>
          <p:cNvCxnSpPr/>
          <p:nvPr/>
        </p:nvCxnSpPr>
        <p:spPr>
          <a:xfrm flipH="1">
            <a:off x="5151530" y="4581128"/>
            <a:ext cx="360040" cy="990872"/>
          </a:xfrm>
          <a:prstGeom prst="line">
            <a:avLst/>
          </a:prstGeom>
        </p:spPr>
        <p:style>
          <a:lnRef idx="1">
            <a:schemeClr val="dk1"/>
          </a:lnRef>
          <a:fillRef idx="0">
            <a:schemeClr val="dk1"/>
          </a:fillRef>
          <a:effectRef idx="0">
            <a:schemeClr val="dk1"/>
          </a:effectRef>
          <a:fontRef idx="minor">
            <a:schemeClr val="tx1"/>
          </a:fontRef>
        </p:style>
      </p:cxnSp>
      <p:cxnSp>
        <p:nvCxnSpPr>
          <p:cNvPr id="13" name="直線接點 12"/>
          <p:cNvCxnSpPr/>
          <p:nvPr/>
        </p:nvCxnSpPr>
        <p:spPr>
          <a:xfrm>
            <a:off x="5511570" y="4581128"/>
            <a:ext cx="301497" cy="990872"/>
          </a:xfrm>
          <a:prstGeom prst="line">
            <a:avLst/>
          </a:prstGeom>
        </p:spPr>
        <p:style>
          <a:lnRef idx="1">
            <a:schemeClr val="dk1"/>
          </a:lnRef>
          <a:fillRef idx="0">
            <a:schemeClr val="dk1"/>
          </a:fillRef>
          <a:effectRef idx="0">
            <a:schemeClr val="dk1"/>
          </a:effectRef>
          <a:fontRef idx="minor">
            <a:schemeClr val="tx1"/>
          </a:fontRef>
        </p:style>
      </p:cxnSp>
      <p:cxnSp>
        <p:nvCxnSpPr>
          <p:cNvPr id="15" name="直線接點 14"/>
          <p:cNvCxnSpPr/>
          <p:nvPr/>
        </p:nvCxnSpPr>
        <p:spPr>
          <a:xfrm flipH="1">
            <a:off x="6660232" y="4581128"/>
            <a:ext cx="432048" cy="1032121"/>
          </a:xfrm>
          <a:prstGeom prst="line">
            <a:avLst/>
          </a:prstGeom>
        </p:spPr>
        <p:style>
          <a:lnRef idx="1">
            <a:schemeClr val="dk1"/>
          </a:lnRef>
          <a:fillRef idx="0">
            <a:schemeClr val="dk1"/>
          </a:fillRef>
          <a:effectRef idx="0">
            <a:schemeClr val="dk1"/>
          </a:effectRef>
          <a:fontRef idx="minor">
            <a:schemeClr val="tx1"/>
          </a:fontRef>
        </p:style>
      </p:cxnSp>
      <p:cxnSp>
        <p:nvCxnSpPr>
          <p:cNvPr id="17" name="直線接點 16"/>
          <p:cNvCxnSpPr/>
          <p:nvPr/>
        </p:nvCxnSpPr>
        <p:spPr>
          <a:xfrm>
            <a:off x="7092280" y="4581128"/>
            <a:ext cx="288032" cy="1003085"/>
          </a:xfrm>
          <a:prstGeom prst="line">
            <a:avLst/>
          </a:prstGeom>
        </p:spPr>
        <p:style>
          <a:lnRef idx="1">
            <a:schemeClr val="dk1"/>
          </a:lnRef>
          <a:fillRef idx="0">
            <a:schemeClr val="dk1"/>
          </a:fillRef>
          <a:effectRef idx="0">
            <a:schemeClr val="dk1"/>
          </a:effectRef>
          <a:fontRef idx="minor">
            <a:schemeClr val="tx1"/>
          </a:fontRef>
        </p:style>
      </p:cxnSp>
      <p:cxnSp>
        <p:nvCxnSpPr>
          <p:cNvPr id="20" name="直線接點 19"/>
          <p:cNvCxnSpPr/>
          <p:nvPr/>
        </p:nvCxnSpPr>
        <p:spPr>
          <a:xfrm>
            <a:off x="1475656" y="4581128"/>
            <a:ext cx="0" cy="949134"/>
          </a:xfrm>
          <a:prstGeom prst="line">
            <a:avLst/>
          </a:prstGeom>
        </p:spPr>
        <p:style>
          <a:lnRef idx="1">
            <a:schemeClr val="dk1"/>
          </a:lnRef>
          <a:fillRef idx="0">
            <a:schemeClr val="dk1"/>
          </a:fillRef>
          <a:effectRef idx="0">
            <a:schemeClr val="dk1"/>
          </a:effectRef>
          <a:fontRef idx="minor">
            <a:schemeClr val="tx1"/>
          </a:fontRef>
        </p:style>
      </p:cxnSp>
      <p:cxnSp>
        <p:nvCxnSpPr>
          <p:cNvPr id="22" name="直線接點 21"/>
          <p:cNvCxnSpPr/>
          <p:nvPr/>
        </p:nvCxnSpPr>
        <p:spPr>
          <a:xfrm flipH="1">
            <a:off x="1475656" y="3405626"/>
            <a:ext cx="504056" cy="864096"/>
          </a:xfrm>
          <a:prstGeom prst="line">
            <a:avLst/>
          </a:prstGeom>
        </p:spPr>
        <p:style>
          <a:lnRef idx="1">
            <a:schemeClr val="dk1"/>
          </a:lnRef>
          <a:fillRef idx="0">
            <a:schemeClr val="dk1"/>
          </a:fillRef>
          <a:effectRef idx="0">
            <a:schemeClr val="dk1"/>
          </a:effectRef>
          <a:fontRef idx="minor">
            <a:schemeClr val="tx1"/>
          </a:fontRef>
        </p:style>
      </p:cxnSp>
      <p:cxnSp>
        <p:nvCxnSpPr>
          <p:cNvPr id="24" name="直線接點 23"/>
          <p:cNvCxnSpPr/>
          <p:nvPr/>
        </p:nvCxnSpPr>
        <p:spPr>
          <a:xfrm>
            <a:off x="2006534" y="3405626"/>
            <a:ext cx="864096" cy="819853"/>
          </a:xfrm>
          <a:prstGeom prst="line">
            <a:avLst/>
          </a:prstGeom>
        </p:spPr>
        <p:style>
          <a:lnRef idx="1">
            <a:schemeClr val="dk1"/>
          </a:lnRef>
          <a:fillRef idx="0">
            <a:schemeClr val="dk1"/>
          </a:fillRef>
          <a:effectRef idx="0">
            <a:schemeClr val="dk1"/>
          </a:effectRef>
          <a:fontRef idx="minor">
            <a:schemeClr val="tx1"/>
          </a:fontRef>
        </p:style>
      </p:cxnSp>
      <p:cxnSp>
        <p:nvCxnSpPr>
          <p:cNvPr id="26" name="直線接點 25"/>
          <p:cNvCxnSpPr/>
          <p:nvPr/>
        </p:nvCxnSpPr>
        <p:spPr>
          <a:xfrm flipH="1">
            <a:off x="2146267" y="2520208"/>
            <a:ext cx="2088232" cy="548752"/>
          </a:xfrm>
          <a:prstGeom prst="line">
            <a:avLst/>
          </a:prstGeom>
        </p:spPr>
        <p:style>
          <a:lnRef idx="1">
            <a:schemeClr val="dk1"/>
          </a:lnRef>
          <a:fillRef idx="0">
            <a:schemeClr val="dk1"/>
          </a:fillRef>
          <a:effectRef idx="0">
            <a:schemeClr val="dk1"/>
          </a:effectRef>
          <a:fontRef idx="minor">
            <a:schemeClr val="tx1"/>
          </a:fontRef>
        </p:style>
      </p:cxnSp>
      <p:cxnSp>
        <p:nvCxnSpPr>
          <p:cNvPr id="28" name="直線接點 27"/>
          <p:cNvCxnSpPr/>
          <p:nvPr/>
        </p:nvCxnSpPr>
        <p:spPr>
          <a:xfrm>
            <a:off x="4234499" y="2524980"/>
            <a:ext cx="2304256" cy="543980"/>
          </a:xfrm>
          <a:prstGeom prst="line">
            <a:avLst/>
          </a:prstGeom>
        </p:spPr>
        <p:style>
          <a:lnRef idx="1">
            <a:schemeClr val="dk1"/>
          </a:lnRef>
          <a:fillRef idx="0">
            <a:schemeClr val="dk1"/>
          </a:fillRef>
          <a:effectRef idx="0">
            <a:schemeClr val="dk1"/>
          </a:effectRef>
          <a:fontRef idx="minor">
            <a:schemeClr val="tx1"/>
          </a:fontRef>
        </p:style>
      </p:cxnSp>
      <p:cxnSp>
        <p:nvCxnSpPr>
          <p:cNvPr id="30" name="直線接點 29"/>
          <p:cNvCxnSpPr/>
          <p:nvPr/>
        </p:nvCxnSpPr>
        <p:spPr>
          <a:xfrm flipH="1">
            <a:off x="5525036" y="3405626"/>
            <a:ext cx="847164" cy="839471"/>
          </a:xfrm>
          <a:prstGeom prst="line">
            <a:avLst/>
          </a:prstGeom>
        </p:spPr>
        <p:style>
          <a:lnRef idx="1">
            <a:schemeClr val="dk1"/>
          </a:lnRef>
          <a:fillRef idx="0">
            <a:schemeClr val="dk1"/>
          </a:fillRef>
          <a:effectRef idx="0">
            <a:schemeClr val="dk1"/>
          </a:effectRef>
          <a:fontRef idx="minor">
            <a:schemeClr val="tx1"/>
          </a:fontRef>
        </p:style>
      </p:cxnSp>
      <p:cxnSp>
        <p:nvCxnSpPr>
          <p:cNvPr id="32" name="直線接點 31"/>
          <p:cNvCxnSpPr/>
          <p:nvPr/>
        </p:nvCxnSpPr>
        <p:spPr>
          <a:xfrm>
            <a:off x="6372200" y="3405626"/>
            <a:ext cx="720080" cy="870230"/>
          </a:xfrm>
          <a:prstGeom prst="line">
            <a:avLst/>
          </a:prstGeom>
        </p:spPr>
        <p:style>
          <a:lnRef idx="1">
            <a:schemeClr val="dk1"/>
          </a:lnRef>
          <a:fillRef idx="0">
            <a:schemeClr val="dk1"/>
          </a:fillRef>
          <a:effectRef idx="0">
            <a:schemeClr val="dk1"/>
          </a:effectRef>
          <a:fontRef idx="minor">
            <a:schemeClr val="tx1"/>
          </a:fontRef>
        </p:style>
      </p:cxnSp>
      <p:sp>
        <p:nvSpPr>
          <p:cNvPr id="43" name="內容版面配置區 2"/>
          <p:cNvSpPr txBox="1">
            <a:spLocks/>
          </p:cNvSpPr>
          <p:nvPr/>
        </p:nvSpPr>
        <p:spPr>
          <a:xfrm>
            <a:off x="457200" y="6093296"/>
            <a:ext cx="8229600" cy="5760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600" dirty="0" smtClean="0"/>
              <a:t>Mycenaean is the earliest attested Greek, and it is crucially not proto-Greek but a dialect, since it has undergone </a:t>
            </a:r>
            <a:r>
              <a:rPr lang="en-GB" sz="1600" i="1" dirty="0" err="1" smtClean="0"/>
              <a:t>ti</a:t>
            </a:r>
            <a:r>
              <a:rPr lang="en-GB" sz="1600" i="1" dirty="0" smtClean="0"/>
              <a:t> </a:t>
            </a:r>
            <a:r>
              <a:rPr lang="en-GB" sz="1600" dirty="0" smtClean="0"/>
              <a:t>&gt; </a:t>
            </a:r>
            <a:r>
              <a:rPr lang="en-GB" sz="1600" i="1" dirty="0" err="1" smtClean="0"/>
              <a:t>si</a:t>
            </a:r>
            <a:r>
              <a:rPr lang="en-GB" sz="1600" i="1" dirty="0" smtClean="0"/>
              <a:t> </a:t>
            </a:r>
            <a:r>
              <a:rPr lang="en-GB" sz="1600" dirty="0" smtClean="0"/>
              <a:t>when some later dialects, namely northern ones, have not (Garrett (1999:148)).</a:t>
            </a:r>
            <a:endParaRPr lang="en-GB" sz="1600" dirty="0"/>
          </a:p>
        </p:txBody>
      </p:sp>
    </p:spTree>
    <p:extLst>
      <p:ext uri="{BB962C8B-B14F-4D97-AF65-F5344CB8AC3E}">
        <p14:creationId xmlns:p14="http://schemas.microsoft.com/office/powerpoint/2010/main" val="388418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116632"/>
            <a:ext cx="7024744" cy="673144"/>
          </a:xfrm>
        </p:spPr>
        <p:txBody>
          <a:bodyPr>
            <a:normAutofit fontScale="90000"/>
          </a:bodyPr>
          <a:lstStyle/>
          <a:p>
            <a:r>
              <a:rPr lang="en-GB" dirty="0" smtClean="0"/>
              <a:t>Garrett (1999, 2006): Greek dialects (2)</a:t>
            </a:r>
            <a:endParaRPr lang="en-GB" dirty="0"/>
          </a:p>
        </p:txBody>
      </p:sp>
      <p:sp>
        <p:nvSpPr>
          <p:cNvPr id="3" name="內容版面配置區 2"/>
          <p:cNvSpPr>
            <a:spLocks noGrp="1"/>
          </p:cNvSpPr>
          <p:nvPr>
            <p:ph idx="1"/>
          </p:nvPr>
        </p:nvSpPr>
        <p:spPr>
          <a:xfrm>
            <a:off x="457200" y="836712"/>
            <a:ext cx="8229600" cy="5445224"/>
          </a:xfrm>
        </p:spPr>
        <p:txBody>
          <a:bodyPr>
            <a:noAutofit/>
          </a:bodyPr>
          <a:lstStyle/>
          <a:p>
            <a:pPr marL="0" indent="0">
              <a:buNone/>
            </a:pPr>
            <a:r>
              <a:rPr lang="en-GB" sz="1700" dirty="0" smtClean="0"/>
              <a:t>Yet pan-Greek features need not go back to proto-Greek, since some of them are not attested in Mycenaean, a super-early Greek </a:t>
            </a:r>
            <a:r>
              <a:rPr lang="en-GB" sz="1700" b="1" dirty="0" smtClean="0"/>
              <a:t>dialect. </a:t>
            </a:r>
            <a:r>
              <a:rPr lang="en-GB" sz="1700" dirty="0" smtClean="0"/>
              <a:t>These formerly pan-Greek features (see </a:t>
            </a:r>
            <a:r>
              <a:rPr lang="en-GB" sz="1700" dirty="0" err="1" smtClean="0"/>
              <a:t>Meillet</a:t>
            </a:r>
            <a:r>
              <a:rPr lang="en-GB" sz="1700" dirty="0" smtClean="0"/>
              <a:t> (1975)) must have been transmitted through subsequent dialect contact rather than from genetic inheritance from proto-Greek. The existence of proto-Greek is therefore weakened, and these features are best thought of as ‘late proto-features’ (without implying the existence of proto-Greek).</a:t>
            </a:r>
          </a:p>
          <a:p>
            <a:pPr marL="0" indent="0">
              <a:buNone/>
            </a:pPr>
            <a:endParaRPr lang="en-GB" sz="1700" dirty="0"/>
          </a:p>
          <a:p>
            <a:pPr marL="0" indent="0">
              <a:buNone/>
            </a:pPr>
            <a:endParaRPr lang="en-GB" sz="1700" dirty="0" smtClean="0"/>
          </a:p>
          <a:p>
            <a:pPr marL="0" indent="0">
              <a:buNone/>
            </a:pPr>
            <a:endParaRPr lang="en-GB" sz="1700" dirty="0"/>
          </a:p>
          <a:p>
            <a:pPr marL="0" indent="0">
              <a:buNone/>
            </a:pPr>
            <a:endParaRPr lang="en-GB" sz="1700" dirty="0" smtClean="0"/>
          </a:p>
          <a:p>
            <a:pPr marL="0" indent="0">
              <a:buNone/>
            </a:pPr>
            <a:endParaRPr lang="en-GB" sz="1700" dirty="0"/>
          </a:p>
          <a:p>
            <a:pPr marL="0" indent="0">
              <a:buNone/>
            </a:pPr>
            <a:endParaRPr lang="en-GB" sz="1700" dirty="0" smtClean="0"/>
          </a:p>
          <a:p>
            <a:pPr marL="0" indent="0">
              <a:buNone/>
            </a:pPr>
            <a:endParaRPr lang="en-GB" sz="1700" dirty="0"/>
          </a:p>
          <a:p>
            <a:pPr marL="0" indent="0">
              <a:buNone/>
            </a:pPr>
            <a:endParaRPr lang="en-GB" sz="1700" dirty="0" smtClean="0"/>
          </a:p>
          <a:p>
            <a:pPr marL="0" indent="0">
              <a:buNone/>
            </a:pPr>
            <a:endParaRPr lang="en-GB" sz="1700" dirty="0" smtClean="0"/>
          </a:p>
          <a:p>
            <a:pPr marL="0" indent="0">
              <a:buNone/>
            </a:pPr>
            <a:endParaRPr lang="en-GB" sz="1700" dirty="0"/>
          </a:p>
          <a:p>
            <a:pPr marL="0" indent="0">
              <a:buNone/>
            </a:pPr>
            <a:endParaRPr lang="en-GB" sz="1700" dirty="0" smtClean="0"/>
          </a:p>
          <a:p>
            <a:pPr marL="0" indent="0">
              <a:buNone/>
            </a:pPr>
            <a:r>
              <a:rPr lang="en-GB" sz="1700" dirty="0" smtClean="0"/>
              <a:t>All later dialects have undergone labiovelars &gt; labials, loss of intervocalic </a:t>
            </a:r>
            <a:r>
              <a:rPr lang="en-GB" sz="1700" i="1" dirty="0" smtClean="0"/>
              <a:t>h</a:t>
            </a:r>
            <a:r>
              <a:rPr lang="en-GB" sz="1700" dirty="0" smtClean="0"/>
              <a:t> and </a:t>
            </a:r>
            <a:r>
              <a:rPr lang="en-GB" sz="1700" i="1" dirty="0" smtClean="0"/>
              <a:t>y</a:t>
            </a:r>
            <a:r>
              <a:rPr lang="en-GB" sz="1700" dirty="0" smtClean="0"/>
              <a:t>, loss of </a:t>
            </a:r>
            <a:r>
              <a:rPr lang="en-GB" sz="1700" dirty="0" err="1" smtClean="0"/>
              <a:t>postconsonantal</a:t>
            </a:r>
            <a:r>
              <a:rPr lang="en-GB" sz="1700" dirty="0" smtClean="0"/>
              <a:t> </a:t>
            </a:r>
            <a:r>
              <a:rPr lang="en-GB" sz="1700" i="1" dirty="0" smtClean="0"/>
              <a:t>y</a:t>
            </a:r>
            <a:r>
              <a:rPr lang="en-GB" sz="1700" dirty="0" smtClean="0"/>
              <a:t>. They have also merged the Indo-European locative, instrumental and ablative cases with the dative case. Mycenaean has not undergone any of these (Garrett (1999:148-149, 2006:140-142)).  </a:t>
            </a:r>
          </a:p>
          <a:p>
            <a:pPr marL="0" indent="0">
              <a:buNone/>
            </a:pPr>
            <a:endParaRPr lang="en-GB" sz="1700" dirty="0"/>
          </a:p>
        </p:txBody>
      </p:sp>
      <p:sp>
        <p:nvSpPr>
          <p:cNvPr id="20" name="內容版面配置區 2"/>
          <p:cNvSpPr txBox="1">
            <a:spLocks/>
          </p:cNvSpPr>
          <p:nvPr/>
        </p:nvSpPr>
        <p:spPr>
          <a:xfrm>
            <a:off x="1043492" y="1745451"/>
            <a:ext cx="6777317" cy="42758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580" indent="0">
              <a:buFont typeface="Arial" pitchFamily="34" charset="0"/>
              <a:buNone/>
            </a:pPr>
            <a:r>
              <a:rPr lang="en-GB" sz="1700" dirty="0" smtClean="0"/>
              <a:t>		 </a:t>
            </a:r>
          </a:p>
          <a:p>
            <a:pPr marL="0" indent="0">
              <a:buFont typeface="Arial" pitchFamily="34" charset="0"/>
              <a:buNone/>
            </a:pPr>
            <a:r>
              <a:rPr lang="en-GB" sz="1700" dirty="0" smtClean="0"/>
              <a:t>			Proto-Greek (-</a:t>
            </a:r>
            <a:r>
              <a:rPr lang="en-GB" sz="1700" dirty="0" err="1" smtClean="0"/>
              <a:t>ti</a:t>
            </a:r>
            <a:r>
              <a:rPr lang="en-GB" sz="1700" dirty="0" smtClean="0"/>
              <a:t>)								</a:t>
            </a:r>
          </a:p>
          <a:p>
            <a:pPr marL="0" indent="0">
              <a:buFont typeface="Arial" pitchFamily="34" charset="0"/>
              <a:buNone/>
            </a:pPr>
            <a:endParaRPr lang="en-GB" sz="1700" dirty="0" smtClean="0"/>
          </a:p>
          <a:p>
            <a:pPr marL="0" indent="0">
              <a:buFont typeface="Arial" pitchFamily="34" charset="0"/>
              <a:buNone/>
            </a:pPr>
            <a:r>
              <a:rPr lang="en-GB" sz="1700" dirty="0" smtClean="0"/>
              <a:t>    North Greek (-</a:t>
            </a:r>
            <a:r>
              <a:rPr lang="en-GB" sz="1700" dirty="0" err="1" smtClean="0"/>
              <a:t>ti</a:t>
            </a:r>
            <a:r>
              <a:rPr lang="en-GB" sz="1700" dirty="0" smtClean="0"/>
              <a:t>)				South Greek (-</a:t>
            </a:r>
            <a:r>
              <a:rPr lang="en-GB" sz="1700" dirty="0" err="1" smtClean="0"/>
              <a:t>si</a:t>
            </a:r>
            <a:r>
              <a:rPr lang="en-GB" sz="1700" dirty="0" smtClean="0"/>
              <a:t>)</a:t>
            </a:r>
          </a:p>
          <a:p>
            <a:pPr marL="0" indent="0">
              <a:buFont typeface="Arial" pitchFamily="34" charset="0"/>
              <a:buNone/>
            </a:pPr>
            <a:endParaRPr lang="en-GB" sz="1700" dirty="0" smtClean="0"/>
          </a:p>
          <a:p>
            <a:pPr marL="0" indent="0">
              <a:buFont typeface="Arial" pitchFamily="34" charset="0"/>
              <a:buNone/>
            </a:pPr>
            <a:r>
              <a:rPr lang="en-GB" sz="1700" dirty="0" smtClean="0"/>
              <a:t>					Mycenaean (-</a:t>
            </a:r>
            <a:r>
              <a:rPr lang="en-GB" sz="1700" dirty="0" err="1" smtClean="0"/>
              <a:t>si</a:t>
            </a:r>
            <a:r>
              <a:rPr lang="en-GB" sz="1700" dirty="0" smtClean="0"/>
              <a:t>) 		</a:t>
            </a:r>
          </a:p>
          <a:p>
            <a:pPr marL="0" indent="0">
              <a:buFont typeface="Arial" pitchFamily="34" charset="0"/>
              <a:buNone/>
            </a:pPr>
            <a:r>
              <a:rPr lang="en-GB" sz="1700" dirty="0" smtClean="0"/>
              <a:t>Doric (-</a:t>
            </a:r>
            <a:r>
              <a:rPr lang="en-GB" sz="1700" dirty="0" err="1" smtClean="0"/>
              <a:t>ti</a:t>
            </a:r>
            <a:r>
              <a:rPr lang="en-GB" sz="1700" dirty="0" smtClean="0"/>
              <a:t>)             Aeolic (-</a:t>
            </a:r>
            <a:r>
              <a:rPr lang="en-GB" sz="1700" dirty="0" err="1" smtClean="0"/>
              <a:t>ti</a:t>
            </a:r>
            <a:r>
              <a:rPr lang="en-GB" sz="1700" dirty="0" smtClean="0"/>
              <a:t>)		     Attic-Ionic        </a:t>
            </a:r>
            <a:r>
              <a:rPr lang="en-GB" sz="1700" dirty="0" err="1" smtClean="0"/>
              <a:t>Arcado</a:t>
            </a:r>
            <a:r>
              <a:rPr lang="en-GB" sz="1700" dirty="0" smtClean="0"/>
              <a:t>-Cypriot</a:t>
            </a:r>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r>
              <a:rPr lang="en-GB" sz="1700" dirty="0" smtClean="0"/>
              <a:t>D dialects </a:t>
            </a:r>
            <a:r>
              <a:rPr lang="en-GB" sz="1700" dirty="0" err="1" smtClean="0"/>
              <a:t>Lesb</a:t>
            </a:r>
            <a:r>
              <a:rPr lang="en-GB" sz="1700" dirty="0" smtClean="0"/>
              <a:t>    </a:t>
            </a:r>
            <a:r>
              <a:rPr lang="en-GB" sz="1700" dirty="0" err="1" smtClean="0"/>
              <a:t>Thess</a:t>
            </a:r>
            <a:r>
              <a:rPr lang="en-GB" sz="1700" dirty="0" smtClean="0"/>
              <a:t>          </a:t>
            </a:r>
            <a:r>
              <a:rPr lang="en-GB" sz="1700" dirty="0" err="1" smtClean="0"/>
              <a:t>Boeo</a:t>
            </a:r>
            <a:r>
              <a:rPr lang="en-GB" sz="1700" dirty="0" smtClean="0"/>
              <a:t>     	     Attic     Ionic          Arc      </a:t>
            </a:r>
            <a:r>
              <a:rPr lang="en-GB" sz="1700" dirty="0" err="1" smtClean="0"/>
              <a:t>Cyp</a:t>
            </a:r>
            <a:endParaRPr lang="en-GB" sz="1700" dirty="0" smtClean="0"/>
          </a:p>
          <a:p>
            <a:pPr marL="0" indent="0">
              <a:buFont typeface="Arial" pitchFamily="34" charset="0"/>
              <a:buNone/>
            </a:pPr>
            <a:r>
              <a:rPr lang="en-GB" sz="1700" dirty="0" smtClean="0"/>
              <a:t>    (-</a:t>
            </a:r>
            <a:r>
              <a:rPr lang="en-GB" sz="1700" dirty="0" err="1" smtClean="0"/>
              <a:t>ti</a:t>
            </a:r>
            <a:r>
              <a:rPr lang="en-GB" sz="1700" dirty="0" smtClean="0"/>
              <a:t>)          (-</a:t>
            </a:r>
            <a:r>
              <a:rPr lang="en-GB" sz="1700" dirty="0" err="1" smtClean="0"/>
              <a:t>ti</a:t>
            </a:r>
            <a:r>
              <a:rPr lang="en-GB" sz="1700" dirty="0" smtClean="0"/>
              <a:t>)       (-</a:t>
            </a:r>
            <a:r>
              <a:rPr lang="en-GB" sz="1700" dirty="0" err="1" smtClean="0"/>
              <a:t>ti</a:t>
            </a:r>
            <a:r>
              <a:rPr lang="en-GB" sz="1700" dirty="0" smtClean="0"/>
              <a:t>)            (-</a:t>
            </a:r>
            <a:r>
              <a:rPr lang="en-GB" sz="1700" dirty="0" err="1" smtClean="0"/>
              <a:t>ti</a:t>
            </a:r>
            <a:r>
              <a:rPr lang="en-GB" sz="1700" dirty="0" smtClean="0"/>
              <a:t>)	     (-</a:t>
            </a:r>
            <a:r>
              <a:rPr lang="en-GB" sz="1700" dirty="0" err="1" smtClean="0"/>
              <a:t>si</a:t>
            </a:r>
            <a:r>
              <a:rPr lang="en-GB" sz="1700" dirty="0" smtClean="0"/>
              <a:t>)       (-</a:t>
            </a:r>
            <a:r>
              <a:rPr lang="en-GB" sz="1700" dirty="0" err="1" smtClean="0"/>
              <a:t>si</a:t>
            </a:r>
            <a:r>
              <a:rPr lang="en-GB" sz="1700" dirty="0" smtClean="0"/>
              <a:t>)      	(-</a:t>
            </a:r>
            <a:r>
              <a:rPr lang="en-GB" sz="1700" dirty="0" err="1" smtClean="0"/>
              <a:t>si</a:t>
            </a:r>
            <a:r>
              <a:rPr lang="en-GB" sz="1700" dirty="0" smtClean="0"/>
              <a:t>)     (-</a:t>
            </a:r>
            <a:r>
              <a:rPr lang="en-GB" sz="1700" dirty="0" err="1" smtClean="0"/>
              <a:t>si</a:t>
            </a:r>
            <a:r>
              <a:rPr lang="en-GB" sz="1700" dirty="0" smtClean="0"/>
              <a:t>)</a:t>
            </a:r>
            <a:endParaRPr lang="en-GB" sz="1700" dirty="0"/>
          </a:p>
        </p:txBody>
      </p:sp>
      <p:cxnSp>
        <p:nvCxnSpPr>
          <p:cNvPr id="22" name="直線接點 21"/>
          <p:cNvCxnSpPr/>
          <p:nvPr/>
        </p:nvCxnSpPr>
        <p:spPr>
          <a:xfrm flipH="1">
            <a:off x="2150550" y="4437112"/>
            <a:ext cx="746938" cy="984738"/>
          </a:xfrm>
          <a:prstGeom prst="line">
            <a:avLst/>
          </a:prstGeom>
        </p:spPr>
        <p:style>
          <a:lnRef idx="1">
            <a:schemeClr val="dk1"/>
          </a:lnRef>
          <a:fillRef idx="0">
            <a:schemeClr val="dk1"/>
          </a:fillRef>
          <a:effectRef idx="0">
            <a:schemeClr val="dk1"/>
          </a:effectRef>
          <a:fontRef idx="minor">
            <a:schemeClr val="tx1"/>
          </a:fontRef>
        </p:style>
      </p:cxnSp>
      <p:cxnSp>
        <p:nvCxnSpPr>
          <p:cNvPr id="24" name="直線接點 23"/>
          <p:cNvCxnSpPr/>
          <p:nvPr/>
        </p:nvCxnSpPr>
        <p:spPr>
          <a:xfrm>
            <a:off x="2897488" y="4437112"/>
            <a:ext cx="189166" cy="984738"/>
          </a:xfrm>
          <a:prstGeom prst="line">
            <a:avLst/>
          </a:prstGeom>
        </p:spPr>
        <p:style>
          <a:lnRef idx="1">
            <a:schemeClr val="dk1"/>
          </a:lnRef>
          <a:fillRef idx="0">
            <a:schemeClr val="dk1"/>
          </a:fillRef>
          <a:effectRef idx="0">
            <a:schemeClr val="dk1"/>
          </a:effectRef>
          <a:fontRef idx="minor">
            <a:schemeClr val="tx1"/>
          </a:fontRef>
        </p:style>
      </p:cxnSp>
      <p:cxnSp>
        <p:nvCxnSpPr>
          <p:cNvPr id="26" name="直線接點 25"/>
          <p:cNvCxnSpPr/>
          <p:nvPr/>
        </p:nvCxnSpPr>
        <p:spPr>
          <a:xfrm>
            <a:off x="2897488" y="4437112"/>
            <a:ext cx="882424" cy="949134"/>
          </a:xfrm>
          <a:prstGeom prst="line">
            <a:avLst/>
          </a:prstGeom>
        </p:spPr>
        <p:style>
          <a:lnRef idx="1">
            <a:schemeClr val="dk1"/>
          </a:lnRef>
          <a:fillRef idx="0">
            <a:schemeClr val="dk1"/>
          </a:fillRef>
          <a:effectRef idx="0">
            <a:schemeClr val="dk1"/>
          </a:effectRef>
          <a:fontRef idx="minor">
            <a:schemeClr val="tx1"/>
          </a:fontRef>
        </p:style>
      </p:cxnSp>
      <p:cxnSp>
        <p:nvCxnSpPr>
          <p:cNvPr id="28" name="直線接點 27"/>
          <p:cNvCxnSpPr/>
          <p:nvPr/>
        </p:nvCxnSpPr>
        <p:spPr>
          <a:xfrm flipH="1">
            <a:off x="5151530" y="4437112"/>
            <a:ext cx="360040" cy="990872"/>
          </a:xfrm>
          <a:prstGeom prst="line">
            <a:avLst/>
          </a:prstGeom>
        </p:spPr>
        <p:style>
          <a:lnRef idx="1">
            <a:schemeClr val="dk1"/>
          </a:lnRef>
          <a:fillRef idx="0">
            <a:schemeClr val="dk1"/>
          </a:fillRef>
          <a:effectRef idx="0">
            <a:schemeClr val="dk1"/>
          </a:effectRef>
          <a:fontRef idx="minor">
            <a:schemeClr val="tx1"/>
          </a:fontRef>
        </p:style>
      </p:cxnSp>
      <p:cxnSp>
        <p:nvCxnSpPr>
          <p:cNvPr id="30" name="直線接點 29"/>
          <p:cNvCxnSpPr/>
          <p:nvPr/>
        </p:nvCxnSpPr>
        <p:spPr>
          <a:xfrm>
            <a:off x="5511570" y="4437112"/>
            <a:ext cx="301497" cy="990872"/>
          </a:xfrm>
          <a:prstGeom prst="line">
            <a:avLst/>
          </a:prstGeom>
        </p:spPr>
        <p:style>
          <a:lnRef idx="1">
            <a:schemeClr val="dk1"/>
          </a:lnRef>
          <a:fillRef idx="0">
            <a:schemeClr val="dk1"/>
          </a:fillRef>
          <a:effectRef idx="0">
            <a:schemeClr val="dk1"/>
          </a:effectRef>
          <a:fontRef idx="minor">
            <a:schemeClr val="tx1"/>
          </a:fontRef>
        </p:style>
      </p:cxnSp>
      <p:cxnSp>
        <p:nvCxnSpPr>
          <p:cNvPr id="32" name="直線接點 31"/>
          <p:cNvCxnSpPr/>
          <p:nvPr/>
        </p:nvCxnSpPr>
        <p:spPr>
          <a:xfrm flipH="1">
            <a:off x="6660232" y="4437112"/>
            <a:ext cx="432048" cy="1032121"/>
          </a:xfrm>
          <a:prstGeom prst="line">
            <a:avLst/>
          </a:prstGeom>
        </p:spPr>
        <p:style>
          <a:lnRef idx="1">
            <a:schemeClr val="dk1"/>
          </a:lnRef>
          <a:fillRef idx="0">
            <a:schemeClr val="dk1"/>
          </a:fillRef>
          <a:effectRef idx="0">
            <a:schemeClr val="dk1"/>
          </a:effectRef>
          <a:fontRef idx="minor">
            <a:schemeClr val="tx1"/>
          </a:fontRef>
        </p:style>
      </p:cxnSp>
      <p:cxnSp>
        <p:nvCxnSpPr>
          <p:cNvPr id="34" name="直線接點 33"/>
          <p:cNvCxnSpPr/>
          <p:nvPr/>
        </p:nvCxnSpPr>
        <p:spPr>
          <a:xfrm>
            <a:off x="7092280" y="4437112"/>
            <a:ext cx="288032" cy="1003085"/>
          </a:xfrm>
          <a:prstGeom prst="line">
            <a:avLst/>
          </a:prstGeom>
        </p:spPr>
        <p:style>
          <a:lnRef idx="1">
            <a:schemeClr val="dk1"/>
          </a:lnRef>
          <a:fillRef idx="0">
            <a:schemeClr val="dk1"/>
          </a:fillRef>
          <a:effectRef idx="0">
            <a:schemeClr val="dk1"/>
          </a:effectRef>
          <a:fontRef idx="minor">
            <a:schemeClr val="tx1"/>
          </a:fontRef>
        </p:style>
      </p:cxnSp>
      <p:cxnSp>
        <p:nvCxnSpPr>
          <p:cNvPr id="35" name="直線接點 34"/>
          <p:cNvCxnSpPr/>
          <p:nvPr/>
        </p:nvCxnSpPr>
        <p:spPr>
          <a:xfrm>
            <a:off x="1475656" y="4437112"/>
            <a:ext cx="0" cy="949134"/>
          </a:xfrm>
          <a:prstGeom prst="line">
            <a:avLst/>
          </a:prstGeom>
        </p:spPr>
        <p:style>
          <a:lnRef idx="1">
            <a:schemeClr val="dk1"/>
          </a:lnRef>
          <a:fillRef idx="0">
            <a:schemeClr val="dk1"/>
          </a:fillRef>
          <a:effectRef idx="0">
            <a:schemeClr val="dk1"/>
          </a:effectRef>
          <a:fontRef idx="minor">
            <a:schemeClr val="tx1"/>
          </a:fontRef>
        </p:style>
      </p:cxnSp>
      <p:cxnSp>
        <p:nvCxnSpPr>
          <p:cNvPr id="36" name="直線接點 35"/>
          <p:cNvCxnSpPr/>
          <p:nvPr/>
        </p:nvCxnSpPr>
        <p:spPr>
          <a:xfrm flipH="1">
            <a:off x="1475656" y="3284984"/>
            <a:ext cx="504056" cy="864096"/>
          </a:xfrm>
          <a:prstGeom prst="line">
            <a:avLst/>
          </a:prstGeom>
        </p:spPr>
        <p:style>
          <a:lnRef idx="1">
            <a:schemeClr val="dk1"/>
          </a:lnRef>
          <a:fillRef idx="0">
            <a:schemeClr val="dk1"/>
          </a:fillRef>
          <a:effectRef idx="0">
            <a:schemeClr val="dk1"/>
          </a:effectRef>
          <a:fontRef idx="minor">
            <a:schemeClr val="tx1"/>
          </a:fontRef>
        </p:style>
      </p:cxnSp>
      <p:cxnSp>
        <p:nvCxnSpPr>
          <p:cNvPr id="37" name="直線接點 36"/>
          <p:cNvCxnSpPr/>
          <p:nvPr/>
        </p:nvCxnSpPr>
        <p:spPr>
          <a:xfrm>
            <a:off x="2006534" y="3284984"/>
            <a:ext cx="864096" cy="819853"/>
          </a:xfrm>
          <a:prstGeom prst="line">
            <a:avLst/>
          </a:prstGeom>
        </p:spPr>
        <p:style>
          <a:lnRef idx="1">
            <a:schemeClr val="dk1"/>
          </a:lnRef>
          <a:fillRef idx="0">
            <a:schemeClr val="dk1"/>
          </a:fillRef>
          <a:effectRef idx="0">
            <a:schemeClr val="dk1"/>
          </a:effectRef>
          <a:fontRef idx="minor">
            <a:schemeClr val="tx1"/>
          </a:fontRef>
        </p:style>
      </p:cxnSp>
      <p:cxnSp>
        <p:nvCxnSpPr>
          <p:cNvPr id="38" name="直線接點 37"/>
          <p:cNvCxnSpPr/>
          <p:nvPr/>
        </p:nvCxnSpPr>
        <p:spPr>
          <a:xfrm flipH="1">
            <a:off x="2146267" y="2376192"/>
            <a:ext cx="2088232" cy="548752"/>
          </a:xfrm>
          <a:prstGeom prst="line">
            <a:avLst/>
          </a:prstGeom>
        </p:spPr>
        <p:style>
          <a:lnRef idx="1">
            <a:schemeClr val="dk1"/>
          </a:lnRef>
          <a:fillRef idx="0">
            <a:schemeClr val="dk1"/>
          </a:fillRef>
          <a:effectRef idx="0">
            <a:schemeClr val="dk1"/>
          </a:effectRef>
          <a:fontRef idx="minor">
            <a:schemeClr val="tx1"/>
          </a:fontRef>
        </p:style>
      </p:cxnSp>
      <p:cxnSp>
        <p:nvCxnSpPr>
          <p:cNvPr id="39" name="直線接點 38"/>
          <p:cNvCxnSpPr/>
          <p:nvPr/>
        </p:nvCxnSpPr>
        <p:spPr>
          <a:xfrm>
            <a:off x="4234499" y="2380964"/>
            <a:ext cx="2304256" cy="543980"/>
          </a:xfrm>
          <a:prstGeom prst="line">
            <a:avLst/>
          </a:prstGeom>
        </p:spPr>
        <p:style>
          <a:lnRef idx="1">
            <a:schemeClr val="dk1"/>
          </a:lnRef>
          <a:fillRef idx="0">
            <a:schemeClr val="dk1"/>
          </a:fillRef>
          <a:effectRef idx="0">
            <a:schemeClr val="dk1"/>
          </a:effectRef>
          <a:fontRef idx="minor">
            <a:schemeClr val="tx1"/>
          </a:fontRef>
        </p:style>
      </p:cxnSp>
      <p:cxnSp>
        <p:nvCxnSpPr>
          <p:cNvPr id="40" name="直線接點 39"/>
          <p:cNvCxnSpPr/>
          <p:nvPr/>
        </p:nvCxnSpPr>
        <p:spPr>
          <a:xfrm flipH="1">
            <a:off x="5525036" y="3284984"/>
            <a:ext cx="847164" cy="839471"/>
          </a:xfrm>
          <a:prstGeom prst="line">
            <a:avLst/>
          </a:prstGeom>
        </p:spPr>
        <p:style>
          <a:lnRef idx="1">
            <a:schemeClr val="dk1"/>
          </a:lnRef>
          <a:fillRef idx="0">
            <a:schemeClr val="dk1"/>
          </a:fillRef>
          <a:effectRef idx="0">
            <a:schemeClr val="dk1"/>
          </a:effectRef>
          <a:fontRef idx="minor">
            <a:schemeClr val="tx1"/>
          </a:fontRef>
        </p:style>
      </p:cxnSp>
      <p:cxnSp>
        <p:nvCxnSpPr>
          <p:cNvPr id="41" name="直線接點 40"/>
          <p:cNvCxnSpPr/>
          <p:nvPr/>
        </p:nvCxnSpPr>
        <p:spPr>
          <a:xfrm>
            <a:off x="6372200" y="3284984"/>
            <a:ext cx="720080" cy="87023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2940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xEl>
                                              <p:pRg st="5" end="5"/>
                                            </p:txEl>
                                          </p:spTgt>
                                        </p:tgtEl>
                                        <p:attrNameLst>
                                          <p:attrName>style.visibility</p:attrName>
                                        </p:attrNameLst>
                                      </p:cBhvr>
                                      <p:to>
                                        <p:strVal val="visible"/>
                                      </p:to>
                                    </p:set>
                                    <p:anim calcmode="lin" valueType="num">
                                      <p:cBhvr additive="base">
                                        <p:cTn id="7"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xEl>
                                              <p:pRg st="1" end="1"/>
                                            </p:txEl>
                                          </p:spTgt>
                                        </p:tgtEl>
                                        <p:attrNameLst>
                                          <p:attrName>style.visibility</p:attrName>
                                        </p:attrNameLst>
                                      </p:cBhvr>
                                      <p:to>
                                        <p:strVal val="visible"/>
                                      </p:to>
                                    </p:set>
                                    <p:anim calcmode="lin" valueType="num">
                                      <p:cBhvr additive="base">
                                        <p:cTn id="13"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anim calcmode="lin" valueType="num">
                                      <p:cBhvr additive="base">
                                        <p:cTn id="19"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
                                            <p:txEl>
                                              <p:pRg st="6" end="6"/>
                                            </p:txEl>
                                          </p:spTgt>
                                        </p:tgtEl>
                                        <p:attrNameLst>
                                          <p:attrName>style.visibility</p:attrName>
                                        </p:attrNameLst>
                                      </p:cBhvr>
                                      <p:to>
                                        <p:strVal val="visible"/>
                                      </p:to>
                                    </p:set>
                                    <p:anim calcmode="lin" valueType="num">
                                      <p:cBhvr additive="base">
                                        <p:cTn id="25" dur="500" fill="hold"/>
                                        <p:tgtEl>
                                          <p:spTgt spid="2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
                                            <p:txEl>
                                              <p:pRg st="10" end="10"/>
                                            </p:txEl>
                                          </p:spTgt>
                                        </p:tgtEl>
                                        <p:attrNameLst>
                                          <p:attrName>style.visibility</p:attrName>
                                        </p:attrNameLst>
                                      </p:cBhvr>
                                      <p:to>
                                        <p:strVal val="visible"/>
                                      </p:to>
                                    </p:set>
                                    <p:anim calcmode="lin" valueType="num">
                                      <p:cBhvr additive="base">
                                        <p:cTn id="31" dur="500" fill="hold"/>
                                        <p:tgtEl>
                                          <p:spTgt spid="20">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0">
                                            <p:txEl>
                                              <p:pRg st="11" end="11"/>
                                            </p:txEl>
                                          </p:spTgt>
                                        </p:tgtEl>
                                        <p:attrNameLst>
                                          <p:attrName>style.visibility</p:attrName>
                                        </p:attrNameLst>
                                      </p:cBhvr>
                                      <p:to>
                                        <p:strVal val="visible"/>
                                      </p:to>
                                    </p:set>
                                    <p:anim calcmode="lin" valueType="num">
                                      <p:cBhvr additive="base">
                                        <p:cTn id="35" dur="500" fill="hold"/>
                                        <p:tgtEl>
                                          <p:spTgt spid="20">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163568"/>
            <a:ext cx="7024744" cy="673144"/>
          </a:xfrm>
        </p:spPr>
        <p:txBody>
          <a:bodyPr>
            <a:normAutofit fontScale="90000"/>
          </a:bodyPr>
          <a:lstStyle/>
          <a:p>
            <a:r>
              <a:rPr lang="en-GB" dirty="0" smtClean="0"/>
              <a:t>Garrett (1999, 2006): Greek dialects (3)</a:t>
            </a:r>
            <a:endParaRPr lang="en-GB" dirty="0"/>
          </a:p>
        </p:txBody>
      </p:sp>
      <p:sp>
        <p:nvSpPr>
          <p:cNvPr id="24" name="內容版面配置區 2"/>
          <p:cNvSpPr>
            <a:spLocks noGrp="1"/>
          </p:cNvSpPr>
          <p:nvPr>
            <p:ph idx="1"/>
          </p:nvPr>
        </p:nvSpPr>
        <p:spPr>
          <a:xfrm>
            <a:off x="1043608" y="1556792"/>
            <a:ext cx="6777317" cy="4563869"/>
          </a:xfrm>
        </p:spPr>
        <p:txBody>
          <a:bodyPr>
            <a:noAutofit/>
          </a:bodyPr>
          <a:lstStyle/>
          <a:p>
            <a:pPr marL="68580" indent="0">
              <a:buNone/>
            </a:pPr>
            <a:endParaRPr lang="en-GB" sz="1700" dirty="0" smtClean="0"/>
          </a:p>
          <a:p>
            <a:pPr marL="68580" indent="0">
              <a:buNone/>
            </a:pPr>
            <a:r>
              <a:rPr lang="en-GB" sz="1700" dirty="0" smtClean="0"/>
              <a:t>Latin (–</a:t>
            </a:r>
            <a:r>
              <a:rPr lang="en-GB" sz="1700" dirty="0" err="1" smtClean="0"/>
              <a:t>mus</a:t>
            </a:r>
            <a:r>
              <a:rPr lang="en-GB" sz="1700" dirty="0" smtClean="0"/>
              <a:t>)				             Hittite (-wen)			</a:t>
            </a:r>
            <a:r>
              <a:rPr lang="en-GB" sz="1700" dirty="0"/>
              <a:t>	</a:t>
            </a:r>
            <a:r>
              <a:rPr lang="en-GB" sz="1700" dirty="0" smtClean="0"/>
              <a:t>Proto-Greek </a:t>
            </a:r>
            <a:r>
              <a:rPr lang="en-GB" sz="1700" dirty="0"/>
              <a:t>	</a:t>
            </a:r>
            <a:r>
              <a:rPr lang="en-GB" sz="1700" dirty="0" smtClean="0"/>
              <a:t>							</a:t>
            </a:r>
          </a:p>
          <a:p>
            <a:pPr marL="0" indent="0">
              <a:buNone/>
            </a:pPr>
            <a:endParaRPr lang="en-GB" sz="1700" dirty="0"/>
          </a:p>
          <a:p>
            <a:pPr marL="0" indent="0">
              <a:buNone/>
            </a:pPr>
            <a:r>
              <a:rPr lang="en-GB" sz="1700" dirty="0"/>
              <a:t> </a:t>
            </a:r>
            <a:r>
              <a:rPr lang="en-GB" sz="1700" dirty="0" smtClean="0"/>
              <a:t>   North Greek 				South Greek </a:t>
            </a:r>
          </a:p>
          <a:p>
            <a:pPr marL="0" indent="0">
              <a:buNone/>
            </a:pPr>
            <a:endParaRPr lang="en-GB" sz="1700" dirty="0"/>
          </a:p>
          <a:p>
            <a:pPr marL="0" indent="0">
              <a:buNone/>
            </a:pPr>
            <a:r>
              <a:rPr lang="en-GB" sz="1700" dirty="0" smtClean="0"/>
              <a:t>					Mycenaean  		</a:t>
            </a:r>
            <a:endParaRPr lang="en-GB" sz="1700" dirty="0"/>
          </a:p>
          <a:p>
            <a:pPr marL="0" indent="0">
              <a:buNone/>
            </a:pPr>
            <a:r>
              <a:rPr lang="en-GB" sz="1700" dirty="0" smtClean="0"/>
              <a:t>Doric (-</a:t>
            </a:r>
            <a:r>
              <a:rPr lang="en-GB" sz="1700" dirty="0" err="1" smtClean="0"/>
              <a:t>mes</a:t>
            </a:r>
            <a:r>
              <a:rPr lang="en-GB" sz="1700" dirty="0" smtClean="0"/>
              <a:t>)             Aeolic (-men)	     Attic-Ionic        </a:t>
            </a:r>
            <a:r>
              <a:rPr lang="en-GB" sz="1700" dirty="0" err="1" smtClean="0"/>
              <a:t>Arcado</a:t>
            </a:r>
            <a:r>
              <a:rPr lang="en-GB" sz="1700" dirty="0" smtClean="0"/>
              <a:t>-Cypriot</a:t>
            </a:r>
          </a:p>
          <a:p>
            <a:pPr marL="0" indent="0">
              <a:buNone/>
            </a:pPr>
            <a:endParaRPr lang="en-GB" sz="1700" dirty="0"/>
          </a:p>
          <a:p>
            <a:pPr marL="0" indent="0">
              <a:buNone/>
            </a:pPr>
            <a:endParaRPr lang="en-GB" sz="1700" dirty="0" smtClean="0"/>
          </a:p>
          <a:p>
            <a:pPr marL="0" indent="0">
              <a:buNone/>
            </a:pPr>
            <a:endParaRPr lang="en-GB" sz="1700" dirty="0"/>
          </a:p>
          <a:p>
            <a:pPr marL="0" indent="0">
              <a:buNone/>
            </a:pPr>
            <a:r>
              <a:rPr lang="en-GB" sz="1700" dirty="0" smtClean="0"/>
              <a:t>D dialects </a:t>
            </a:r>
            <a:r>
              <a:rPr lang="en-GB" sz="1700" dirty="0" err="1" smtClean="0"/>
              <a:t>Lesb</a:t>
            </a:r>
            <a:r>
              <a:rPr lang="en-GB" sz="1700" dirty="0" smtClean="0"/>
              <a:t>    </a:t>
            </a:r>
            <a:r>
              <a:rPr lang="en-GB" sz="1700" dirty="0" err="1" smtClean="0"/>
              <a:t>Thess</a:t>
            </a:r>
            <a:r>
              <a:rPr lang="en-GB" sz="1700" dirty="0" smtClean="0"/>
              <a:t>          </a:t>
            </a:r>
            <a:r>
              <a:rPr lang="en-GB" sz="1700" dirty="0" err="1" smtClean="0"/>
              <a:t>Boeo</a:t>
            </a:r>
            <a:r>
              <a:rPr lang="en-GB" sz="1700" dirty="0" smtClean="0"/>
              <a:t>     	     Attic     Ionic          Arc      </a:t>
            </a:r>
            <a:r>
              <a:rPr lang="en-GB" sz="1700" dirty="0" err="1" smtClean="0"/>
              <a:t>Cyp</a:t>
            </a:r>
            <a:endParaRPr lang="en-GB" sz="1700" dirty="0" smtClean="0"/>
          </a:p>
          <a:p>
            <a:pPr marL="0" indent="0">
              <a:buNone/>
            </a:pPr>
            <a:r>
              <a:rPr lang="en-GB" sz="1700" dirty="0" smtClean="0"/>
              <a:t>    (-</a:t>
            </a:r>
            <a:r>
              <a:rPr lang="en-GB" sz="1700" dirty="0" err="1" smtClean="0"/>
              <a:t>mes</a:t>
            </a:r>
            <a:r>
              <a:rPr lang="en-GB" sz="1700" dirty="0" smtClean="0"/>
              <a:t>)    (-men)  (-men)       (-men)	     (-men) (-men)    (-men) (-men)</a:t>
            </a:r>
            <a:endParaRPr lang="en-GB" sz="1700" dirty="0"/>
          </a:p>
        </p:txBody>
      </p:sp>
      <p:cxnSp>
        <p:nvCxnSpPr>
          <p:cNvPr id="26" name="直線接點 25"/>
          <p:cNvCxnSpPr/>
          <p:nvPr/>
        </p:nvCxnSpPr>
        <p:spPr>
          <a:xfrm flipH="1">
            <a:off x="2150550" y="4581128"/>
            <a:ext cx="746938" cy="984738"/>
          </a:xfrm>
          <a:prstGeom prst="line">
            <a:avLst/>
          </a:prstGeom>
        </p:spPr>
        <p:style>
          <a:lnRef idx="1">
            <a:schemeClr val="dk1"/>
          </a:lnRef>
          <a:fillRef idx="0">
            <a:schemeClr val="dk1"/>
          </a:fillRef>
          <a:effectRef idx="0">
            <a:schemeClr val="dk1"/>
          </a:effectRef>
          <a:fontRef idx="minor">
            <a:schemeClr val="tx1"/>
          </a:fontRef>
        </p:style>
      </p:cxnSp>
      <p:cxnSp>
        <p:nvCxnSpPr>
          <p:cNvPr id="28" name="直線接點 27"/>
          <p:cNvCxnSpPr/>
          <p:nvPr/>
        </p:nvCxnSpPr>
        <p:spPr>
          <a:xfrm>
            <a:off x="2897488" y="4581128"/>
            <a:ext cx="189166" cy="984738"/>
          </a:xfrm>
          <a:prstGeom prst="line">
            <a:avLst/>
          </a:prstGeom>
        </p:spPr>
        <p:style>
          <a:lnRef idx="1">
            <a:schemeClr val="dk1"/>
          </a:lnRef>
          <a:fillRef idx="0">
            <a:schemeClr val="dk1"/>
          </a:fillRef>
          <a:effectRef idx="0">
            <a:schemeClr val="dk1"/>
          </a:effectRef>
          <a:fontRef idx="minor">
            <a:schemeClr val="tx1"/>
          </a:fontRef>
        </p:style>
      </p:cxnSp>
      <p:cxnSp>
        <p:nvCxnSpPr>
          <p:cNvPr id="30" name="直線接點 29"/>
          <p:cNvCxnSpPr/>
          <p:nvPr/>
        </p:nvCxnSpPr>
        <p:spPr>
          <a:xfrm>
            <a:off x="2897488" y="4581128"/>
            <a:ext cx="882424" cy="949134"/>
          </a:xfrm>
          <a:prstGeom prst="line">
            <a:avLst/>
          </a:prstGeom>
        </p:spPr>
        <p:style>
          <a:lnRef idx="1">
            <a:schemeClr val="dk1"/>
          </a:lnRef>
          <a:fillRef idx="0">
            <a:schemeClr val="dk1"/>
          </a:fillRef>
          <a:effectRef idx="0">
            <a:schemeClr val="dk1"/>
          </a:effectRef>
          <a:fontRef idx="minor">
            <a:schemeClr val="tx1"/>
          </a:fontRef>
        </p:style>
      </p:cxnSp>
      <p:cxnSp>
        <p:nvCxnSpPr>
          <p:cNvPr id="32" name="直線接點 31"/>
          <p:cNvCxnSpPr/>
          <p:nvPr/>
        </p:nvCxnSpPr>
        <p:spPr>
          <a:xfrm flipH="1">
            <a:off x="5151530" y="4581128"/>
            <a:ext cx="360040" cy="990872"/>
          </a:xfrm>
          <a:prstGeom prst="line">
            <a:avLst/>
          </a:prstGeom>
        </p:spPr>
        <p:style>
          <a:lnRef idx="1">
            <a:schemeClr val="dk1"/>
          </a:lnRef>
          <a:fillRef idx="0">
            <a:schemeClr val="dk1"/>
          </a:fillRef>
          <a:effectRef idx="0">
            <a:schemeClr val="dk1"/>
          </a:effectRef>
          <a:fontRef idx="minor">
            <a:schemeClr val="tx1"/>
          </a:fontRef>
        </p:style>
      </p:cxnSp>
      <p:cxnSp>
        <p:nvCxnSpPr>
          <p:cNvPr id="34" name="直線接點 33"/>
          <p:cNvCxnSpPr/>
          <p:nvPr/>
        </p:nvCxnSpPr>
        <p:spPr>
          <a:xfrm>
            <a:off x="5511570" y="4581128"/>
            <a:ext cx="301497" cy="990872"/>
          </a:xfrm>
          <a:prstGeom prst="line">
            <a:avLst/>
          </a:prstGeom>
        </p:spPr>
        <p:style>
          <a:lnRef idx="1">
            <a:schemeClr val="dk1"/>
          </a:lnRef>
          <a:fillRef idx="0">
            <a:schemeClr val="dk1"/>
          </a:fillRef>
          <a:effectRef idx="0">
            <a:schemeClr val="dk1"/>
          </a:effectRef>
          <a:fontRef idx="minor">
            <a:schemeClr val="tx1"/>
          </a:fontRef>
        </p:style>
      </p:cxnSp>
      <p:cxnSp>
        <p:nvCxnSpPr>
          <p:cNvPr id="35" name="直線接點 34"/>
          <p:cNvCxnSpPr/>
          <p:nvPr/>
        </p:nvCxnSpPr>
        <p:spPr>
          <a:xfrm flipH="1">
            <a:off x="6660232" y="4581128"/>
            <a:ext cx="432048" cy="1032121"/>
          </a:xfrm>
          <a:prstGeom prst="line">
            <a:avLst/>
          </a:prstGeom>
        </p:spPr>
        <p:style>
          <a:lnRef idx="1">
            <a:schemeClr val="dk1"/>
          </a:lnRef>
          <a:fillRef idx="0">
            <a:schemeClr val="dk1"/>
          </a:fillRef>
          <a:effectRef idx="0">
            <a:schemeClr val="dk1"/>
          </a:effectRef>
          <a:fontRef idx="minor">
            <a:schemeClr val="tx1"/>
          </a:fontRef>
        </p:style>
      </p:cxnSp>
      <p:cxnSp>
        <p:nvCxnSpPr>
          <p:cNvPr id="36" name="直線接點 35"/>
          <p:cNvCxnSpPr/>
          <p:nvPr/>
        </p:nvCxnSpPr>
        <p:spPr>
          <a:xfrm>
            <a:off x="7092280" y="4581128"/>
            <a:ext cx="288032" cy="1003085"/>
          </a:xfrm>
          <a:prstGeom prst="line">
            <a:avLst/>
          </a:prstGeom>
        </p:spPr>
        <p:style>
          <a:lnRef idx="1">
            <a:schemeClr val="dk1"/>
          </a:lnRef>
          <a:fillRef idx="0">
            <a:schemeClr val="dk1"/>
          </a:fillRef>
          <a:effectRef idx="0">
            <a:schemeClr val="dk1"/>
          </a:effectRef>
          <a:fontRef idx="minor">
            <a:schemeClr val="tx1"/>
          </a:fontRef>
        </p:style>
      </p:cxnSp>
      <p:cxnSp>
        <p:nvCxnSpPr>
          <p:cNvPr id="37" name="直線接點 36"/>
          <p:cNvCxnSpPr/>
          <p:nvPr/>
        </p:nvCxnSpPr>
        <p:spPr>
          <a:xfrm>
            <a:off x="1475656" y="4581128"/>
            <a:ext cx="0" cy="949134"/>
          </a:xfrm>
          <a:prstGeom prst="line">
            <a:avLst/>
          </a:prstGeom>
        </p:spPr>
        <p:style>
          <a:lnRef idx="1">
            <a:schemeClr val="dk1"/>
          </a:lnRef>
          <a:fillRef idx="0">
            <a:schemeClr val="dk1"/>
          </a:fillRef>
          <a:effectRef idx="0">
            <a:schemeClr val="dk1"/>
          </a:effectRef>
          <a:fontRef idx="minor">
            <a:schemeClr val="tx1"/>
          </a:fontRef>
        </p:style>
      </p:cxnSp>
      <p:cxnSp>
        <p:nvCxnSpPr>
          <p:cNvPr id="38" name="直線接點 37"/>
          <p:cNvCxnSpPr/>
          <p:nvPr/>
        </p:nvCxnSpPr>
        <p:spPr>
          <a:xfrm flipH="1">
            <a:off x="1475656" y="3405626"/>
            <a:ext cx="504056" cy="864096"/>
          </a:xfrm>
          <a:prstGeom prst="line">
            <a:avLst/>
          </a:prstGeom>
        </p:spPr>
        <p:style>
          <a:lnRef idx="1">
            <a:schemeClr val="dk1"/>
          </a:lnRef>
          <a:fillRef idx="0">
            <a:schemeClr val="dk1"/>
          </a:fillRef>
          <a:effectRef idx="0">
            <a:schemeClr val="dk1"/>
          </a:effectRef>
          <a:fontRef idx="minor">
            <a:schemeClr val="tx1"/>
          </a:fontRef>
        </p:style>
      </p:cxnSp>
      <p:cxnSp>
        <p:nvCxnSpPr>
          <p:cNvPr id="39" name="直線接點 38"/>
          <p:cNvCxnSpPr/>
          <p:nvPr/>
        </p:nvCxnSpPr>
        <p:spPr>
          <a:xfrm>
            <a:off x="2006534" y="3405626"/>
            <a:ext cx="864096" cy="819853"/>
          </a:xfrm>
          <a:prstGeom prst="line">
            <a:avLst/>
          </a:prstGeom>
        </p:spPr>
        <p:style>
          <a:lnRef idx="1">
            <a:schemeClr val="dk1"/>
          </a:lnRef>
          <a:fillRef idx="0">
            <a:schemeClr val="dk1"/>
          </a:fillRef>
          <a:effectRef idx="0">
            <a:schemeClr val="dk1"/>
          </a:effectRef>
          <a:fontRef idx="minor">
            <a:schemeClr val="tx1"/>
          </a:fontRef>
        </p:style>
      </p:cxnSp>
      <p:cxnSp>
        <p:nvCxnSpPr>
          <p:cNvPr id="40" name="直線接點 39"/>
          <p:cNvCxnSpPr/>
          <p:nvPr/>
        </p:nvCxnSpPr>
        <p:spPr>
          <a:xfrm flipH="1">
            <a:off x="2146267" y="2520208"/>
            <a:ext cx="2088232" cy="548752"/>
          </a:xfrm>
          <a:prstGeom prst="line">
            <a:avLst/>
          </a:prstGeom>
        </p:spPr>
        <p:style>
          <a:lnRef idx="1">
            <a:schemeClr val="dk1"/>
          </a:lnRef>
          <a:fillRef idx="0">
            <a:schemeClr val="dk1"/>
          </a:fillRef>
          <a:effectRef idx="0">
            <a:schemeClr val="dk1"/>
          </a:effectRef>
          <a:fontRef idx="minor">
            <a:schemeClr val="tx1"/>
          </a:fontRef>
        </p:style>
      </p:cxnSp>
      <p:cxnSp>
        <p:nvCxnSpPr>
          <p:cNvPr id="41" name="直線接點 40"/>
          <p:cNvCxnSpPr/>
          <p:nvPr/>
        </p:nvCxnSpPr>
        <p:spPr>
          <a:xfrm>
            <a:off x="4234499" y="2524980"/>
            <a:ext cx="2304256" cy="543980"/>
          </a:xfrm>
          <a:prstGeom prst="line">
            <a:avLst/>
          </a:prstGeom>
        </p:spPr>
        <p:style>
          <a:lnRef idx="1">
            <a:schemeClr val="dk1"/>
          </a:lnRef>
          <a:fillRef idx="0">
            <a:schemeClr val="dk1"/>
          </a:fillRef>
          <a:effectRef idx="0">
            <a:schemeClr val="dk1"/>
          </a:effectRef>
          <a:fontRef idx="minor">
            <a:schemeClr val="tx1"/>
          </a:fontRef>
        </p:style>
      </p:cxnSp>
      <p:cxnSp>
        <p:nvCxnSpPr>
          <p:cNvPr id="42" name="直線接點 41"/>
          <p:cNvCxnSpPr/>
          <p:nvPr/>
        </p:nvCxnSpPr>
        <p:spPr>
          <a:xfrm flipH="1">
            <a:off x="5525036" y="3405626"/>
            <a:ext cx="847164" cy="839471"/>
          </a:xfrm>
          <a:prstGeom prst="line">
            <a:avLst/>
          </a:prstGeom>
        </p:spPr>
        <p:style>
          <a:lnRef idx="1">
            <a:schemeClr val="dk1"/>
          </a:lnRef>
          <a:fillRef idx="0">
            <a:schemeClr val="dk1"/>
          </a:fillRef>
          <a:effectRef idx="0">
            <a:schemeClr val="dk1"/>
          </a:effectRef>
          <a:fontRef idx="minor">
            <a:schemeClr val="tx1"/>
          </a:fontRef>
        </p:style>
      </p:cxnSp>
      <p:cxnSp>
        <p:nvCxnSpPr>
          <p:cNvPr id="43" name="直線接點 42"/>
          <p:cNvCxnSpPr/>
          <p:nvPr/>
        </p:nvCxnSpPr>
        <p:spPr>
          <a:xfrm>
            <a:off x="6372200" y="3405626"/>
            <a:ext cx="720080" cy="870230"/>
          </a:xfrm>
          <a:prstGeom prst="line">
            <a:avLst/>
          </a:prstGeom>
        </p:spPr>
        <p:style>
          <a:lnRef idx="1">
            <a:schemeClr val="dk1"/>
          </a:lnRef>
          <a:fillRef idx="0">
            <a:schemeClr val="dk1"/>
          </a:fillRef>
          <a:effectRef idx="0">
            <a:schemeClr val="dk1"/>
          </a:effectRef>
          <a:fontRef idx="minor">
            <a:schemeClr val="tx1"/>
          </a:fontRef>
        </p:style>
      </p:cxnSp>
      <p:sp>
        <p:nvSpPr>
          <p:cNvPr id="44" name="內容版面配置區 2"/>
          <p:cNvSpPr txBox="1">
            <a:spLocks/>
          </p:cNvSpPr>
          <p:nvPr/>
        </p:nvSpPr>
        <p:spPr>
          <a:xfrm>
            <a:off x="518864" y="891480"/>
            <a:ext cx="8229600" cy="59939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700" dirty="0" smtClean="0"/>
              <a:t>Furthermore, certain dialectal features seem to have Indo-European correspondences (West Greek –</a:t>
            </a:r>
            <a:r>
              <a:rPr lang="en-GB" sz="1700" i="1" dirty="0" err="1" smtClean="0"/>
              <a:t>mes</a:t>
            </a:r>
            <a:r>
              <a:rPr lang="en-GB" sz="1700" dirty="0" smtClean="0"/>
              <a:t> : Latin –</a:t>
            </a:r>
            <a:r>
              <a:rPr lang="en-GB" sz="1700" i="1" dirty="0" err="1" smtClean="0"/>
              <a:t>mus</a:t>
            </a:r>
            <a:r>
              <a:rPr lang="en-GB" sz="1700" dirty="0" smtClean="0"/>
              <a:t>, non-Doric –</a:t>
            </a:r>
            <a:r>
              <a:rPr lang="en-GB" sz="1700" i="1" dirty="0" smtClean="0"/>
              <a:t>men</a:t>
            </a:r>
            <a:r>
              <a:rPr lang="en-GB" sz="1700" dirty="0" smtClean="0"/>
              <a:t> :  Hittite –</a:t>
            </a:r>
            <a:r>
              <a:rPr lang="en-GB" sz="1700" i="1" dirty="0" smtClean="0"/>
              <a:t>wen</a:t>
            </a:r>
            <a:r>
              <a:rPr lang="en-GB" sz="1700" dirty="0" smtClean="0"/>
              <a:t>) (Garrett (1999:149, 2006:142)). The existence of proto-Greek is further weakened by such ‘early dialectal features’, since these dialects may have </a:t>
            </a:r>
            <a:r>
              <a:rPr lang="en-GB" sz="1700" dirty="0" err="1" smtClean="0"/>
              <a:t>prehistorical</a:t>
            </a:r>
            <a:r>
              <a:rPr lang="en-GB" sz="1700" dirty="0" smtClean="0"/>
              <a:t> existence and predate proto-Greek.  </a:t>
            </a:r>
          </a:p>
          <a:p>
            <a:pPr marL="0" indent="0">
              <a:buFont typeface="Arial" pitchFamily="34" charset="0"/>
              <a:buNone/>
            </a:pPr>
            <a:r>
              <a:rPr lang="en-GB" sz="1700" dirty="0" smtClean="0"/>
              <a:t>			</a:t>
            </a:r>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r>
              <a:rPr lang="en-GB" sz="1700" dirty="0" smtClean="0"/>
              <a:t>Such correspondences are further supported by the geographical conformity between West Greek dialects and Western Indo-European (e.g. Latin) and between non-West ones and Eastern Indo-European (e.g. Hittite). </a:t>
            </a:r>
            <a:endParaRPr lang="en-GB" sz="1700" dirty="0"/>
          </a:p>
        </p:txBody>
      </p:sp>
      <p:cxnSp>
        <p:nvCxnSpPr>
          <p:cNvPr id="4" name="直線接點 3"/>
          <p:cNvCxnSpPr/>
          <p:nvPr/>
        </p:nvCxnSpPr>
        <p:spPr>
          <a:xfrm>
            <a:off x="1475656" y="2132856"/>
            <a:ext cx="0" cy="2136866"/>
          </a:xfrm>
          <a:prstGeom prst="line">
            <a:avLst/>
          </a:prstGeom>
        </p:spPr>
        <p:style>
          <a:lnRef idx="1">
            <a:schemeClr val="dk1"/>
          </a:lnRef>
          <a:fillRef idx="0">
            <a:schemeClr val="dk1"/>
          </a:fillRef>
          <a:effectRef idx="0">
            <a:schemeClr val="dk1"/>
          </a:effectRef>
          <a:fontRef idx="minor">
            <a:schemeClr val="tx1"/>
          </a:fontRef>
        </p:style>
      </p:cxnSp>
      <p:cxnSp>
        <p:nvCxnSpPr>
          <p:cNvPr id="6" name="直線接點 5"/>
          <p:cNvCxnSpPr/>
          <p:nvPr/>
        </p:nvCxnSpPr>
        <p:spPr>
          <a:xfrm flipV="1">
            <a:off x="3338700" y="2132856"/>
            <a:ext cx="3537556" cy="2143000"/>
          </a:xfrm>
          <a:prstGeom prst="line">
            <a:avLst/>
          </a:prstGeom>
        </p:spPr>
        <p:style>
          <a:lnRef idx="1">
            <a:schemeClr val="dk1"/>
          </a:lnRef>
          <a:fillRef idx="0">
            <a:schemeClr val="dk1"/>
          </a:fillRef>
          <a:effectRef idx="0">
            <a:schemeClr val="dk1"/>
          </a:effectRef>
          <a:fontRef idx="minor">
            <a:schemeClr val="tx1"/>
          </a:fontRef>
        </p:style>
      </p:cxnSp>
      <p:cxnSp>
        <p:nvCxnSpPr>
          <p:cNvPr id="8" name="直線接點 7"/>
          <p:cNvCxnSpPr/>
          <p:nvPr/>
        </p:nvCxnSpPr>
        <p:spPr>
          <a:xfrm flipV="1">
            <a:off x="6538755" y="2132856"/>
            <a:ext cx="337501" cy="93610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2132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xEl>
                                              <p:pRg st="5" end="5"/>
                                            </p:txEl>
                                          </p:spTgt>
                                        </p:tgtEl>
                                        <p:attrNameLst>
                                          <p:attrName>style.visibility</p:attrName>
                                        </p:attrNameLst>
                                      </p:cBhvr>
                                      <p:to>
                                        <p:strVal val="visible"/>
                                      </p:to>
                                    </p:set>
                                    <p:anim calcmode="lin" valueType="num">
                                      <p:cBhvr additive="base">
                                        <p:cTn id="7" dur="500" fill="hold"/>
                                        <p:tgtEl>
                                          <p:spTgt spid="2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
                                            <p:txEl>
                                              <p:pRg st="1" end="1"/>
                                            </p:txEl>
                                          </p:spTgt>
                                        </p:tgtEl>
                                        <p:attrNameLst>
                                          <p:attrName>style.visibility</p:attrName>
                                        </p:attrNameLst>
                                      </p:cBhvr>
                                      <p:to>
                                        <p:strVal val="visible"/>
                                      </p:to>
                                    </p:set>
                                    <p:anim calcmode="lin" valueType="num">
                                      <p:cBhvr additive="base">
                                        <p:cTn id="13"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xEl>
                                              <p:pRg st="3" end="3"/>
                                            </p:txEl>
                                          </p:spTgt>
                                        </p:tgtEl>
                                        <p:attrNameLst>
                                          <p:attrName>style.visibility</p:attrName>
                                        </p:attrNameLst>
                                      </p:cBhvr>
                                      <p:to>
                                        <p:strVal val="visible"/>
                                      </p:to>
                                    </p:set>
                                    <p:anim calcmode="lin" valueType="num">
                                      <p:cBhvr additive="base">
                                        <p:cTn id="19" dur="500" fill="hold"/>
                                        <p:tgtEl>
                                          <p:spTgt spid="2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
                                            <p:txEl>
                                              <p:pRg st="6" end="6"/>
                                            </p:txEl>
                                          </p:spTgt>
                                        </p:tgtEl>
                                        <p:attrNameLst>
                                          <p:attrName>style.visibility</p:attrName>
                                        </p:attrNameLst>
                                      </p:cBhvr>
                                      <p:to>
                                        <p:strVal val="visible"/>
                                      </p:to>
                                    </p:set>
                                    <p:anim calcmode="lin" valueType="num">
                                      <p:cBhvr additive="base">
                                        <p:cTn id="25" dur="500" fill="hold"/>
                                        <p:tgtEl>
                                          <p:spTgt spid="2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4">
                                            <p:txEl>
                                              <p:pRg st="10" end="10"/>
                                            </p:txEl>
                                          </p:spTgt>
                                        </p:tgtEl>
                                        <p:attrNameLst>
                                          <p:attrName>style.visibility</p:attrName>
                                        </p:attrNameLst>
                                      </p:cBhvr>
                                      <p:to>
                                        <p:strVal val="visible"/>
                                      </p:to>
                                    </p:set>
                                    <p:anim calcmode="lin" valueType="num">
                                      <p:cBhvr additive="base">
                                        <p:cTn id="31" dur="500" fill="hold"/>
                                        <p:tgtEl>
                                          <p:spTgt spid="2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4">
                                            <p:txEl>
                                              <p:pRg st="11" end="11"/>
                                            </p:txEl>
                                          </p:spTgt>
                                        </p:tgtEl>
                                        <p:attrNameLst>
                                          <p:attrName>style.visibility</p:attrName>
                                        </p:attrNameLst>
                                      </p:cBhvr>
                                      <p:to>
                                        <p:strVal val="visible"/>
                                      </p:to>
                                    </p:set>
                                    <p:anim calcmode="lin" valueType="num">
                                      <p:cBhvr additive="base">
                                        <p:cTn id="35" dur="500" fill="hold"/>
                                        <p:tgtEl>
                                          <p:spTgt spid="2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橢圓 7"/>
          <p:cNvSpPr/>
          <p:nvPr/>
        </p:nvSpPr>
        <p:spPr>
          <a:xfrm>
            <a:off x="5040052" y="4005064"/>
            <a:ext cx="1692188" cy="324036"/>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標題 1"/>
          <p:cNvSpPr>
            <a:spLocks noGrp="1"/>
          </p:cNvSpPr>
          <p:nvPr>
            <p:ph type="title"/>
          </p:nvPr>
        </p:nvSpPr>
        <p:spPr>
          <a:xfrm>
            <a:off x="1043490" y="-124464"/>
            <a:ext cx="7024744" cy="889168"/>
          </a:xfrm>
        </p:spPr>
        <p:txBody>
          <a:bodyPr/>
          <a:lstStyle/>
          <a:p>
            <a:r>
              <a:rPr lang="en-GB" dirty="0" smtClean="0"/>
              <a:t>Garrett (1999): Italic  </a:t>
            </a:r>
            <a:endParaRPr lang="en-GB" dirty="0"/>
          </a:p>
        </p:txBody>
      </p:sp>
      <p:sp>
        <p:nvSpPr>
          <p:cNvPr id="3" name="內容版面配置區 2"/>
          <p:cNvSpPr>
            <a:spLocks noGrp="1"/>
          </p:cNvSpPr>
          <p:nvPr>
            <p:ph idx="1"/>
          </p:nvPr>
        </p:nvSpPr>
        <p:spPr>
          <a:xfrm>
            <a:off x="1043492" y="2465531"/>
            <a:ext cx="6777317" cy="3483749"/>
          </a:xfrm>
        </p:spPr>
        <p:txBody>
          <a:bodyPr>
            <a:normAutofit lnSpcReduction="10000"/>
          </a:bodyPr>
          <a:lstStyle/>
          <a:p>
            <a:pPr marL="68580" indent="0">
              <a:buNone/>
            </a:pPr>
            <a:r>
              <a:rPr lang="en-GB" dirty="0"/>
              <a:t>	</a:t>
            </a:r>
            <a:r>
              <a:rPr lang="en-GB" sz="1600" dirty="0" smtClean="0"/>
              <a:t>PIE				PIE</a:t>
            </a:r>
          </a:p>
          <a:p>
            <a:pPr marL="68580" indent="0">
              <a:buNone/>
            </a:pPr>
            <a:endParaRPr lang="en-GB" sz="1600" dirty="0"/>
          </a:p>
          <a:p>
            <a:pPr marL="68580" indent="0">
              <a:buNone/>
            </a:pPr>
            <a:r>
              <a:rPr lang="en-GB" sz="1600" dirty="0"/>
              <a:t> </a:t>
            </a:r>
            <a:r>
              <a:rPr lang="en-GB" sz="1600" dirty="0" smtClean="0"/>
              <a:t>       Proto-Italic    		</a:t>
            </a:r>
            <a:r>
              <a:rPr lang="en-GB" sz="1600" dirty="0"/>
              <a:t> </a:t>
            </a:r>
            <a:r>
              <a:rPr lang="en-GB" sz="1600" dirty="0" smtClean="0"/>
              <a:t>            proto-Latin  pre-Oscan-Umbrian</a:t>
            </a:r>
          </a:p>
          <a:p>
            <a:pPr marL="68580" indent="0">
              <a:buNone/>
            </a:pPr>
            <a:r>
              <a:rPr lang="en-GB" sz="1600" dirty="0" smtClean="0"/>
              <a:t>  </a:t>
            </a:r>
            <a:endParaRPr lang="en-GB" sz="1600" dirty="0"/>
          </a:p>
          <a:p>
            <a:pPr marL="68580" indent="0">
              <a:buNone/>
            </a:pPr>
            <a:endParaRPr lang="en-GB" sz="1600" dirty="0" smtClean="0"/>
          </a:p>
          <a:p>
            <a:pPr marL="68580" indent="0">
              <a:buNone/>
            </a:pPr>
            <a:endParaRPr lang="en-GB" sz="1600" dirty="0"/>
          </a:p>
          <a:p>
            <a:pPr marL="68580" indent="0">
              <a:buNone/>
            </a:pPr>
            <a:endParaRPr lang="en-GB" sz="1600" dirty="0" smtClean="0"/>
          </a:p>
          <a:p>
            <a:pPr marL="68580" indent="0">
              <a:buNone/>
            </a:pPr>
            <a:endParaRPr lang="en-GB" sz="1600" dirty="0"/>
          </a:p>
          <a:p>
            <a:pPr marL="68580" indent="0">
              <a:buNone/>
            </a:pPr>
            <a:endParaRPr lang="en-GB" sz="1600" dirty="0" smtClean="0"/>
          </a:p>
          <a:p>
            <a:pPr marL="68580" indent="0">
              <a:buNone/>
            </a:pPr>
            <a:endParaRPr lang="en-GB" sz="1600" dirty="0"/>
          </a:p>
          <a:p>
            <a:pPr marL="68580" indent="0">
              <a:buNone/>
            </a:pPr>
            <a:r>
              <a:rPr lang="en-GB" sz="1600" dirty="0" smtClean="0"/>
              <a:t>Latin      Oscan-Umbrian		            Latin  Oscan-Umbrian</a:t>
            </a:r>
            <a:endParaRPr lang="en-GB" sz="1600" dirty="0"/>
          </a:p>
        </p:txBody>
      </p:sp>
      <p:cxnSp>
        <p:nvCxnSpPr>
          <p:cNvPr id="5" name="直線接點 4"/>
          <p:cNvCxnSpPr/>
          <p:nvPr/>
        </p:nvCxnSpPr>
        <p:spPr>
          <a:xfrm>
            <a:off x="2195736" y="2852936"/>
            <a:ext cx="0" cy="432048"/>
          </a:xfrm>
          <a:prstGeom prst="line">
            <a:avLst/>
          </a:prstGeom>
        </p:spPr>
        <p:style>
          <a:lnRef idx="1">
            <a:schemeClr val="dk1"/>
          </a:lnRef>
          <a:fillRef idx="0">
            <a:schemeClr val="dk1"/>
          </a:fillRef>
          <a:effectRef idx="0">
            <a:schemeClr val="dk1"/>
          </a:effectRef>
          <a:fontRef idx="minor">
            <a:schemeClr val="tx1"/>
          </a:fontRef>
        </p:style>
      </p:cxnSp>
      <p:cxnSp>
        <p:nvCxnSpPr>
          <p:cNvPr id="7" name="直線接點 6"/>
          <p:cNvCxnSpPr/>
          <p:nvPr/>
        </p:nvCxnSpPr>
        <p:spPr>
          <a:xfrm flipH="1">
            <a:off x="1475656" y="3573016"/>
            <a:ext cx="720080" cy="1800200"/>
          </a:xfrm>
          <a:prstGeom prst="line">
            <a:avLst/>
          </a:prstGeom>
        </p:spPr>
        <p:style>
          <a:lnRef idx="1">
            <a:schemeClr val="dk1"/>
          </a:lnRef>
          <a:fillRef idx="0">
            <a:schemeClr val="dk1"/>
          </a:fillRef>
          <a:effectRef idx="0">
            <a:schemeClr val="dk1"/>
          </a:effectRef>
          <a:fontRef idx="minor">
            <a:schemeClr val="tx1"/>
          </a:fontRef>
        </p:style>
      </p:cxnSp>
      <p:cxnSp>
        <p:nvCxnSpPr>
          <p:cNvPr id="9" name="直線接點 8"/>
          <p:cNvCxnSpPr/>
          <p:nvPr/>
        </p:nvCxnSpPr>
        <p:spPr>
          <a:xfrm>
            <a:off x="2195736" y="3573016"/>
            <a:ext cx="576064" cy="1800200"/>
          </a:xfrm>
          <a:prstGeom prst="line">
            <a:avLst/>
          </a:prstGeom>
        </p:spPr>
        <p:style>
          <a:lnRef idx="1">
            <a:schemeClr val="dk1"/>
          </a:lnRef>
          <a:fillRef idx="0">
            <a:schemeClr val="dk1"/>
          </a:fillRef>
          <a:effectRef idx="0">
            <a:schemeClr val="dk1"/>
          </a:effectRef>
          <a:fontRef idx="minor">
            <a:schemeClr val="tx1"/>
          </a:fontRef>
        </p:style>
      </p:cxnSp>
      <p:cxnSp>
        <p:nvCxnSpPr>
          <p:cNvPr id="11" name="直線接點 10"/>
          <p:cNvCxnSpPr/>
          <p:nvPr/>
        </p:nvCxnSpPr>
        <p:spPr>
          <a:xfrm flipH="1">
            <a:off x="5364088" y="2924944"/>
            <a:ext cx="504056" cy="288032"/>
          </a:xfrm>
          <a:prstGeom prst="line">
            <a:avLst/>
          </a:prstGeom>
        </p:spPr>
        <p:style>
          <a:lnRef idx="1">
            <a:schemeClr val="dk1"/>
          </a:lnRef>
          <a:fillRef idx="0">
            <a:schemeClr val="dk1"/>
          </a:fillRef>
          <a:effectRef idx="0">
            <a:schemeClr val="dk1"/>
          </a:effectRef>
          <a:fontRef idx="minor">
            <a:schemeClr val="tx1"/>
          </a:fontRef>
        </p:style>
      </p:cxnSp>
      <p:cxnSp>
        <p:nvCxnSpPr>
          <p:cNvPr id="14" name="直線接點 13"/>
          <p:cNvCxnSpPr/>
          <p:nvPr/>
        </p:nvCxnSpPr>
        <p:spPr>
          <a:xfrm>
            <a:off x="5868144" y="2924944"/>
            <a:ext cx="576064" cy="288032"/>
          </a:xfrm>
          <a:prstGeom prst="line">
            <a:avLst/>
          </a:prstGeom>
        </p:spPr>
        <p:style>
          <a:lnRef idx="1">
            <a:schemeClr val="dk1"/>
          </a:lnRef>
          <a:fillRef idx="0">
            <a:schemeClr val="dk1"/>
          </a:fillRef>
          <a:effectRef idx="0">
            <a:schemeClr val="dk1"/>
          </a:effectRef>
          <a:fontRef idx="minor">
            <a:schemeClr val="tx1"/>
          </a:fontRef>
        </p:style>
      </p:cxnSp>
      <p:sp>
        <p:nvSpPr>
          <p:cNvPr id="15" name="弧形 14"/>
          <p:cNvSpPr/>
          <p:nvPr/>
        </p:nvSpPr>
        <p:spPr>
          <a:xfrm>
            <a:off x="5040052" y="3528392"/>
            <a:ext cx="648072" cy="357301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16" name="弧形 15"/>
          <p:cNvSpPr/>
          <p:nvPr/>
        </p:nvSpPr>
        <p:spPr>
          <a:xfrm>
            <a:off x="6084168" y="3429000"/>
            <a:ext cx="504056" cy="3888432"/>
          </a:xfrm>
          <a:prstGeom prst="arc">
            <a:avLst>
              <a:gd name="adj1" fmla="val 10962665"/>
              <a:gd name="adj2" fmla="val 163219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12" name="內容版面配置區 2"/>
          <p:cNvSpPr txBox="1">
            <a:spLocks/>
          </p:cNvSpPr>
          <p:nvPr/>
        </p:nvSpPr>
        <p:spPr>
          <a:xfrm>
            <a:off x="467544" y="462314"/>
            <a:ext cx="8229600" cy="59939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700" dirty="0" smtClean="0"/>
              <a:t>Garrett (1999) follows Beeler (1966) and </a:t>
            </a:r>
            <a:r>
              <a:rPr lang="en-GB" sz="1700" dirty="0" err="1" smtClean="0"/>
              <a:t>Baldi</a:t>
            </a:r>
            <a:r>
              <a:rPr lang="en-GB" sz="1700" dirty="0" smtClean="0"/>
              <a:t> (2002) in considering the </a:t>
            </a:r>
            <a:r>
              <a:rPr lang="en-GB" sz="1700" dirty="0" err="1" smtClean="0"/>
              <a:t>possibiliy</a:t>
            </a:r>
            <a:r>
              <a:rPr lang="en-GB" sz="1700" dirty="0" smtClean="0"/>
              <a:t> that the common innovations between Latin and Italic are the results of secondary borrowing rather than genetic inheritance from proto-Italic, since many of them are attested in empirical studies of language contact e.g. lexical borrowings (Beeler (1966:55)), phonological borrowings (Beeler (1966:55-56)) and syntactic borrowings (Beeler 1966:55)). Morphological borrowings, especially of inflectional markers, are relatively rare in language contact (but by no means unattested), and these are taken to be the strongest evidence for postulating an intermediate proto-language (</a:t>
            </a:r>
            <a:r>
              <a:rPr lang="en-GB" sz="1700" dirty="0" err="1" smtClean="0"/>
              <a:t>Clackson</a:t>
            </a:r>
            <a:r>
              <a:rPr lang="en-GB" sz="1700" dirty="0" smtClean="0"/>
              <a:t> (1994:20-21)).   </a:t>
            </a:r>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endParaRPr lang="en-GB" sz="1700" dirty="0" smtClean="0"/>
          </a:p>
          <a:p>
            <a:pPr marL="0" indent="0">
              <a:buFont typeface="Arial" pitchFamily="34" charset="0"/>
              <a:buNone/>
            </a:pPr>
            <a:r>
              <a:rPr lang="en-GB" sz="1700" dirty="0" smtClean="0"/>
              <a:t>There are therefore two possibilities: either the common innovations are inherited from proto-Italic, in which case dialectal differences must have arisen secondarily (left-hand diagram), or they are borrowed through subsequent language contact, in which case dialectal differences may have been formed prehistorically (right-hand diagram). </a:t>
            </a:r>
          </a:p>
        </p:txBody>
      </p:sp>
    </p:spTree>
    <p:extLst>
      <p:ext uri="{BB962C8B-B14F-4D97-AF65-F5344CB8AC3E}">
        <p14:creationId xmlns:p14="http://schemas.microsoft.com/office/powerpoint/2010/main" val="2656992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GB" dirty="0" smtClean="0"/>
              <a:t>Greek </a:t>
            </a:r>
            <a:r>
              <a:rPr lang="en-GB" dirty="0" err="1" smtClean="0"/>
              <a:t>vs</a:t>
            </a:r>
            <a:r>
              <a:rPr lang="en-GB" dirty="0" smtClean="0"/>
              <a:t> Italic</a:t>
            </a:r>
            <a:endParaRPr lang="en-GB" dirty="0"/>
          </a:p>
        </p:txBody>
      </p:sp>
      <p:sp>
        <p:nvSpPr>
          <p:cNvPr id="3" name="內容版面配置區 2"/>
          <p:cNvSpPr>
            <a:spLocks noGrp="1"/>
          </p:cNvSpPr>
          <p:nvPr>
            <p:ph idx="1"/>
          </p:nvPr>
        </p:nvSpPr>
        <p:spPr>
          <a:xfrm>
            <a:off x="457200" y="1124744"/>
            <a:ext cx="8229600" cy="5141168"/>
          </a:xfrm>
        </p:spPr>
        <p:txBody>
          <a:bodyPr>
            <a:noAutofit/>
          </a:bodyPr>
          <a:lstStyle/>
          <a:p>
            <a:r>
              <a:rPr lang="en-GB" sz="2800" dirty="0" smtClean="0"/>
              <a:t>pan-Greek similarities need not go back to proto-Greek: ‘late proto-features’ (chronological argument)</a:t>
            </a:r>
          </a:p>
          <a:p>
            <a:r>
              <a:rPr lang="en-GB" sz="2800" dirty="0" smtClean="0"/>
              <a:t>dialectal differences need not come after proto-Greek: ‘early dialectal features’ (chronological argument) </a:t>
            </a:r>
          </a:p>
          <a:p>
            <a:r>
              <a:rPr lang="en-GB" sz="2800" dirty="0" smtClean="0"/>
              <a:t>Pan-Italic similarities could be the result of either dialect/language contact or genetic inheritance (qualitative argument)</a:t>
            </a:r>
          </a:p>
          <a:p>
            <a:r>
              <a:rPr lang="en-GB" sz="2800" dirty="0" smtClean="0"/>
              <a:t>There is no contradiction or mutual exclusion between these two types of arguments. </a:t>
            </a:r>
          </a:p>
          <a:p>
            <a:r>
              <a:rPr lang="en-GB" sz="2800" dirty="0" smtClean="0"/>
              <a:t>It is therefore possible to combine them, which is what I intend to do with </a:t>
            </a:r>
            <a:r>
              <a:rPr lang="en-GB" sz="2800" dirty="0" err="1" smtClean="0"/>
              <a:t>Italo</a:t>
            </a:r>
            <a:r>
              <a:rPr lang="en-GB" sz="2800" dirty="0" smtClean="0"/>
              <a:t>-Celtic. </a:t>
            </a:r>
            <a:endParaRPr lang="en-GB" sz="2800" dirty="0"/>
          </a:p>
        </p:txBody>
      </p:sp>
    </p:spTree>
    <p:extLst>
      <p:ext uri="{BB962C8B-B14F-4D97-AF65-F5344CB8AC3E}">
        <p14:creationId xmlns:p14="http://schemas.microsoft.com/office/powerpoint/2010/main" val="478011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GB" dirty="0" err="1" smtClean="0"/>
              <a:t>Italo</a:t>
            </a:r>
            <a:r>
              <a:rPr lang="en-GB" dirty="0" smtClean="0"/>
              <a:t>-Celtic</a:t>
            </a:r>
            <a:endParaRPr lang="en-GB" dirty="0"/>
          </a:p>
        </p:txBody>
      </p:sp>
      <p:sp>
        <p:nvSpPr>
          <p:cNvPr id="3" name="內容版面配置區 2"/>
          <p:cNvSpPr>
            <a:spLocks noGrp="1"/>
          </p:cNvSpPr>
          <p:nvPr>
            <p:ph idx="1"/>
          </p:nvPr>
        </p:nvSpPr>
        <p:spPr>
          <a:xfrm>
            <a:off x="457200" y="1196752"/>
            <a:ext cx="8229600" cy="5544616"/>
          </a:xfrm>
        </p:spPr>
        <p:txBody>
          <a:bodyPr>
            <a:noAutofit/>
          </a:bodyPr>
          <a:lstStyle/>
          <a:p>
            <a:r>
              <a:rPr lang="en-GB" sz="1600" dirty="0" smtClean="0"/>
              <a:t>It is a well-known argument in Indo-European linguistics that the Italic and Celtic languages share some common innovations and may hence go back to an intermediate proto-language called ‘</a:t>
            </a:r>
            <a:r>
              <a:rPr lang="en-GB" sz="1600" dirty="0" err="1" smtClean="0"/>
              <a:t>Italo</a:t>
            </a:r>
            <a:r>
              <a:rPr lang="en-GB" sz="1600" dirty="0" smtClean="0"/>
              <a:t>-Celtic’ (</a:t>
            </a:r>
            <a:r>
              <a:rPr lang="en-GB" sz="1600" dirty="0" err="1" smtClean="0"/>
              <a:t>Meillet</a:t>
            </a:r>
            <a:r>
              <a:rPr lang="en-GB" sz="1600" dirty="0" smtClean="0"/>
              <a:t> (1908, 2004), Watkins (1966), </a:t>
            </a:r>
            <a:r>
              <a:rPr lang="en-GB" sz="1600" dirty="0" err="1" smtClean="0"/>
              <a:t>Baldi</a:t>
            </a:r>
            <a:r>
              <a:rPr lang="en-GB" sz="1600" dirty="0" smtClean="0"/>
              <a:t> (2002:186-189), </a:t>
            </a:r>
            <a:r>
              <a:rPr lang="en-GB" sz="1600" dirty="0" err="1" smtClean="0"/>
              <a:t>Clackson</a:t>
            </a:r>
            <a:r>
              <a:rPr lang="en-GB" sz="1600" dirty="0" smtClean="0"/>
              <a:t> (2007:31-34)). </a:t>
            </a:r>
          </a:p>
          <a:p>
            <a:r>
              <a:rPr lang="en-GB" sz="1600" dirty="0" smtClean="0"/>
              <a:t>Lexical: </a:t>
            </a:r>
          </a:p>
          <a:p>
            <a:pPr marL="0" indent="0">
              <a:buNone/>
            </a:pPr>
            <a:r>
              <a:rPr lang="en-GB" sz="1600" dirty="0"/>
              <a:t>	</a:t>
            </a:r>
            <a:r>
              <a:rPr lang="en-GB" sz="1600" dirty="0" smtClean="0"/>
              <a:t>Latin </a:t>
            </a:r>
            <a:r>
              <a:rPr lang="en-GB" sz="1600" i="1" dirty="0" err="1" smtClean="0"/>
              <a:t>vates</a:t>
            </a:r>
            <a:r>
              <a:rPr lang="en-GB" sz="1600" dirty="0" smtClean="0"/>
              <a:t>, Old Irish </a:t>
            </a:r>
            <a:r>
              <a:rPr lang="en-GB" sz="1600" i="1" dirty="0" err="1" smtClean="0"/>
              <a:t>fáith</a:t>
            </a:r>
            <a:r>
              <a:rPr lang="en-GB" sz="1600" i="1" dirty="0" smtClean="0"/>
              <a:t> </a:t>
            </a:r>
            <a:r>
              <a:rPr lang="en-GB" sz="1600" dirty="0" smtClean="0"/>
              <a:t>‘seer’; Latin </a:t>
            </a:r>
            <a:r>
              <a:rPr lang="en-GB" sz="1600" i="1" dirty="0" err="1" smtClean="0"/>
              <a:t>rex</a:t>
            </a:r>
            <a:r>
              <a:rPr lang="en-GB" sz="1600" dirty="0" smtClean="0"/>
              <a:t>, Old Irish </a:t>
            </a:r>
            <a:r>
              <a:rPr lang="en-GB" sz="1600" i="1" dirty="0" err="1" smtClean="0"/>
              <a:t>rí</a:t>
            </a:r>
            <a:r>
              <a:rPr lang="en-GB" sz="1600" i="1" dirty="0" smtClean="0"/>
              <a:t> </a:t>
            </a:r>
            <a:r>
              <a:rPr lang="en-GB" sz="1600" dirty="0" smtClean="0"/>
              <a:t>‘king’, Latin </a:t>
            </a:r>
            <a:r>
              <a:rPr lang="en-GB" sz="1600" i="1" dirty="0" err="1" smtClean="0"/>
              <a:t>canere</a:t>
            </a:r>
            <a:r>
              <a:rPr lang="en-GB" sz="1600" dirty="0" smtClean="0"/>
              <a:t>, Umbrian 	</a:t>
            </a:r>
            <a:r>
              <a:rPr lang="en-GB" sz="1600" i="1" dirty="0" err="1" smtClean="0"/>
              <a:t>kanetu</a:t>
            </a:r>
            <a:r>
              <a:rPr lang="en-GB" sz="1600" dirty="0" smtClean="0"/>
              <a:t>, Old Irish </a:t>
            </a:r>
            <a:r>
              <a:rPr lang="en-GB" sz="1600" i="1" dirty="0" err="1" smtClean="0"/>
              <a:t>canim</a:t>
            </a:r>
            <a:endParaRPr lang="en-GB" sz="1600" dirty="0" smtClean="0"/>
          </a:p>
          <a:p>
            <a:r>
              <a:rPr lang="en-GB" sz="1600" dirty="0" smtClean="0"/>
              <a:t>Phonological: </a:t>
            </a:r>
          </a:p>
          <a:p>
            <a:pPr marL="0" indent="0">
              <a:buNone/>
            </a:pPr>
            <a:r>
              <a:rPr lang="en-GB" sz="1600" dirty="0"/>
              <a:t>	</a:t>
            </a:r>
            <a:r>
              <a:rPr lang="en-GB" sz="1600" dirty="0" smtClean="0"/>
              <a:t>*</a:t>
            </a:r>
            <a:r>
              <a:rPr lang="en-GB" sz="1600" i="1" dirty="0" smtClean="0"/>
              <a:t>p… k</a:t>
            </a:r>
            <a:r>
              <a:rPr lang="en-GB" sz="1600" i="1" baseline="30000" dirty="0" smtClean="0"/>
              <a:t>w</a:t>
            </a:r>
            <a:r>
              <a:rPr lang="en-GB" sz="1600" i="1" dirty="0" smtClean="0"/>
              <a:t>&gt; k</a:t>
            </a:r>
            <a:r>
              <a:rPr lang="en-GB" sz="1600" i="1" baseline="30000" dirty="0" smtClean="0"/>
              <a:t>w</a:t>
            </a:r>
            <a:r>
              <a:rPr lang="en-GB" sz="1600" i="1" dirty="0" smtClean="0"/>
              <a:t>…k</a:t>
            </a:r>
            <a:r>
              <a:rPr lang="en-GB" sz="1600" i="1" baseline="30000" dirty="0" smtClean="0"/>
              <a:t>w </a:t>
            </a:r>
            <a:r>
              <a:rPr lang="en-GB" sz="1600" dirty="0" smtClean="0"/>
              <a:t>e.g. IE </a:t>
            </a:r>
            <a:r>
              <a:rPr lang="en-GB" sz="1600" i="1" dirty="0" smtClean="0"/>
              <a:t>penk</a:t>
            </a:r>
            <a:r>
              <a:rPr lang="en-GB" sz="1600" i="1" baseline="30000" dirty="0" smtClean="0"/>
              <a:t>w</a:t>
            </a:r>
            <a:r>
              <a:rPr lang="en-GB" sz="1600" i="1" dirty="0" smtClean="0"/>
              <a:t>e </a:t>
            </a:r>
            <a:r>
              <a:rPr lang="en-GB" sz="1600" i="1" baseline="30000" dirty="0" smtClean="0"/>
              <a:t> </a:t>
            </a:r>
            <a:r>
              <a:rPr lang="en-GB" sz="1600" dirty="0" smtClean="0"/>
              <a:t>*Latin </a:t>
            </a:r>
            <a:r>
              <a:rPr lang="en-GB" sz="1600" i="1" dirty="0" err="1" smtClean="0"/>
              <a:t>quinque</a:t>
            </a:r>
            <a:r>
              <a:rPr lang="en-GB" sz="1600" dirty="0" smtClean="0"/>
              <a:t>, Old Irish </a:t>
            </a:r>
            <a:r>
              <a:rPr lang="en-GB" sz="1600" i="1" dirty="0" err="1" smtClean="0"/>
              <a:t>coic</a:t>
            </a:r>
            <a:r>
              <a:rPr lang="en-GB" sz="1600" dirty="0" smtClean="0"/>
              <a:t>, Gall. </a:t>
            </a:r>
            <a:r>
              <a:rPr lang="en-GB" sz="1600" i="1" dirty="0" smtClean="0"/>
              <a:t>Pimp</a:t>
            </a:r>
            <a:r>
              <a:rPr lang="en-GB" sz="1600" dirty="0" smtClean="0"/>
              <a:t>, Bret. </a:t>
            </a:r>
            <a:r>
              <a:rPr lang="en-GB" sz="1600" i="1" dirty="0" err="1" smtClean="0"/>
              <a:t>Pemp</a:t>
            </a:r>
            <a:r>
              <a:rPr lang="en-GB" sz="1600" dirty="0" smtClean="0"/>
              <a:t>, </a:t>
            </a:r>
          </a:p>
          <a:p>
            <a:pPr marL="0" indent="0">
              <a:buNone/>
            </a:pPr>
            <a:r>
              <a:rPr lang="en-GB" sz="1600" dirty="0"/>
              <a:t>	</a:t>
            </a:r>
            <a:r>
              <a:rPr lang="en-GB" sz="1600" dirty="0" smtClean="0"/>
              <a:t>Latin </a:t>
            </a:r>
            <a:r>
              <a:rPr lang="en-GB" sz="1600" i="1" dirty="0" err="1" smtClean="0"/>
              <a:t>coquo</a:t>
            </a:r>
            <a:r>
              <a:rPr lang="en-GB" sz="1600" dirty="0" smtClean="0"/>
              <a:t>, Gall. </a:t>
            </a:r>
            <a:r>
              <a:rPr lang="en-GB" sz="1600" i="1" dirty="0" err="1" smtClean="0"/>
              <a:t>Pobi</a:t>
            </a:r>
            <a:r>
              <a:rPr lang="en-GB" sz="1600" dirty="0" smtClean="0"/>
              <a:t>; </a:t>
            </a:r>
          </a:p>
          <a:p>
            <a:pPr marL="0" indent="0">
              <a:buNone/>
            </a:pPr>
            <a:r>
              <a:rPr lang="en-GB" sz="1600" dirty="0" smtClean="0"/>
              <a:t>      	IE vocalic </a:t>
            </a:r>
            <a:r>
              <a:rPr lang="en-GB" sz="1600" i="1" dirty="0" smtClean="0"/>
              <a:t>r </a:t>
            </a:r>
            <a:r>
              <a:rPr lang="en-GB" sz="1600" dirty="0" smtClean="0"/>
              <a:t>and </a:t>
            </a:r>
            <a:r>
              <a:rPr lang="en-GB" sz="1600" i="1" dirty="0" smtClean="0"/>
              <a:t>l </a:t>
            </a:r>
            <a:r>
              <a:rPr lang="en-GB" sz="1600" dirty="0" smtClean="0"/>
              <a:t>&gt; </a:t>
            </a:r>
            <a:r>
              <a:rPr lang="en-GB" sz="1600" i="1" dirty="0" err="1" smtClean="0"/>
              <a:t>ar</a:t>
            </a:r>
            <a:r>
              <a:rPr lang="en-GB" sz="1600" i="1" dirty="0" smtClean="0"/>
              <a:t> </a:t>
            </a:r>
            <a:r>
              <a:rPr lang="en-GB" sz="1600" dirty="0" smtClean="0"/>
              <a:t>and </a:t>
            </a:r>
            <a:r>
              <a:rPr lang="en-GB" sz="1600" i="1" dirty="0" smtClean="0"/>
              <a:t>al </a:t>
            </a:r>
            <a:r>
              <a:rPr lang="en-GB" sz="1600" dirty="0" smtClean="0"/>
              <a:t>before vowels e.g. Latin </a:t>
            </a:r>
            <a:r>
              <a:rPr lang="en-GB" sz="1600" i="1" dirty="0" err="1" smtClean="0"/>
              <a:t>caro</a:t>
            </a:r>
            <a:r>
              <a:rPr lang="en-GB" sz="1600" i="1" dirty="0" smtClean="0"/>
              <a:t> </a:t>
            </a:r>
            <a:r>
              <a:rPr lang="en-GB" sz="1600" dirty="0" smtClean="0"/>
              <a:t>‘flesh’, Umbrian </a:t>
            </a:r>
            <a:r>
              <a:rPr lang="en-GB" sz="1600" i="1" dirty="0" err="1" smtClean="0"/>
              <a:t>kartu</a:t>
            </a:r>
            <a:r>
              <a:rPr lang="en-GB" sz="1600" i="1" dirty="0" smtClean="0"/>
              <a:t> 	</a:t>
            </a:r>
            <a:r>
              <a:rPr lang="en-GB" sz="1600" dirty="0" smtClean="0"/>
              <a:t>‘division’, Old Irish </a:t>
            </a:r>
            <a:r>
              <a:rPr lang="en-GB" sz="1600" i="1" dirty="0" err="1" smtClean="0"/>
              <a:t>scaraim</a:t>
            </a:r>
            <a:r>
              <a:rPr lang="en-GB" sz="1600" i="1" dirty="0" smtClean="0"/>
              <a:t> </a:t>
            </a:r>
            <a:r>
              <a:rPr lang="en-GB" sz="1600" dirty="0" smtClean="0"/>
              <a:t>‘I separate’, Welsh </a:t>
            </a:r>
            <a:r>
              <a:rPr lang="en-GB" sz="1600" i="1" dirty="0" err="1" smtClean="0"/>
              <a:t>ysgar</a:t>
            </a:r>
            <a:r>
              <a:rPr lang="en-GB" sz="1600" i="1" dirty="0" smtClean="0"/>
              <a:t> </a:t>
            </a:r>
            <a:r>
              <a:rPr lang="en-GB" sz="1600" dirty="0" smtClean="0"/>
              <a:t>‘separation’ </a:t>
            </a:r>
            <a:endParaRPr lang="en-GB" sz="1600" i="1" dirty="0" smtClean="0"/>
          </a:p>
          <a:p>
            <a:r>
              <a:rPr lang="en-GB" sz="1600" dirty="0" smtClean="0"/>
              <a:t>Morphological: </a:t>
            </a:r>
          </a:p>
          <a:p>
            <a:pPr marL="0" indent="0">
              <a:buNone/>
            </a:pPr>
            <a:r>
              <a:rPr lang="en-GB" sz="1600" dirty="0"/>
              <a:t>	</a:t>
            </a:r>
            <a:r>
              <a:rPr lang="en-GB" sz="1600" dirty="0" smtClean="0"/>
              <a:t>thematic genitive ending –</a:t>
            </a:r>
            <a:r>
              <a:rPr lang="en-GB" sz="1600" i="1" dirty="0" err="1" smtClean="0"/>
              <a:t>i</a:t>
            </a:r>
            <a:r>
              <a:rPr lang="en-GB" sz="1600" i="1" dirty="0" smtClean="0"/>
              <a:t> </a:t>
            </a:r>
            <a:r>
              <a:rPr lang="en-GB" sz="1600" dirty="0" smtClean="0"/>
              <a:t>e.g. Latin </a:t>
            </a:r>
            <a:r>
              <a:rPr lang="en-GB" sz="1600" i="1" dirty="0" err="1" smtClean="0"/>
              <a:t>viri</a:t>
            </a:r>
            <a:r>
              <a:rPr lang="en-GB" sz="1600" dirty="0" smtClean="0"/>
              <a:t>,</a:t>
            </a:r>
            <a:r>
              <a:rPr lang="en-GB" sz="1600" i="1" dirty="0" smtClean="0"/>
              <a:t> </a:t>
            </a:r>
            <a:r>
              <a:rPr lang="en-GB" sz="1600" dirty="0" err="1" smtClean="0"/>
              <a:t>Ogham</a:t>
            </a:r>
            <a:r>
              <a:rPr lang="en-GB" sz="1600" dirty="0" smtClean="0"/>
              <a:t> Irish </a:t>
            </a:r>
            <a:r>
              <a:rPr lang="en-GB" sz="1600" i="1" dirty="0" err="1" smtClean="0"/>
              <a:t>maqi</a:t>
            </a:r>
            <a:r>
              <a:rPr lang="en-GB" sz="1600" dirty="0" smtClean="0"/>
              <a:t>, Gaul. </a:t>
            </a:r>
            <a:r>
              <a:rPr lang="en-GB" sz="1600" i="1" dirty="0" err="1" smtClean="0"/>
              <a:t>Segomari</a:t>
            </a:r>
            <a:endParaRPr lang="en-GB" sz="1600" dirty="0" smtClean="0"/>
          </a:p>
          <a:p>
            <a:pPr marL="0" indent="0">
              <a:buNone/>
            </a:pPr>
            <a:r>
              <a:rPr lang="en-GB" sz="1600" dirty="0"/>
              <a:t>	</a:t>
            </a:r>
            <a:r>
              <a:rPr lang="en-GB" sz="1600" dirty="0" smtClean="0"/>
              <a:t>passive/deponent verbal endings in –</a:t>
            </a:r>
            <a:r>
              <a:rPr lang="en-GB" sz="1600" i="1" dirty="0" smtClean="0"/>
              <a:t>r</a:t>
            </a:r>
            <a:r>
              <a:rPr lang="en-GB" sz="1600" dirty="0"/>
              <a:t> </a:t>
            </a:r>
            <a:r>
              <a:rPr lang="en-GB" sz="1600" dirty="0" smtClean="0"/>
              <a:t>e.g. Latin </a:t>
            </a:r>
            <a:r>
              <a:rPr lang="en-GB" sz="1600" i="1" dirty="0" err="1" smtClean="0"/>
              <a:t>amo</a:t>
            </a:r>
            <a:r>
              <a:rPr lang="en-GB" sz="1600" b="1" i="1" dirty="0" err="1" smtClean="0"/>
              <a:t>r</a:t>
            </a:r>
            <a:r>
              <a:rPr lang="en-GB" sz="1600" dirty="0" smtClean="0"/>
              <a:t>, </a:t>
            </a:r>
            <a:r>
              <a:rPr lang="en-GB" sz="1600" i="1" dirty="0" err="1" smtClean="0"/>
              <a:t>amatu</a:t>
            </a:r>
            <a:r>
              <a:rPr lang="en-GB" sz="1600" b="1" i="1" dirty="0" err="1" smtClean="0"/>
              <a:t>r</a:t>
            </a:r>
            <a:r>
              <a:rPr lang="en-GB" sz="1600" i="1" dirty="0" smtClean="0"/>
              <a:t>, </a:t>
            </a:r>
            <a:r>
              <a:rPr lang="en-GB" sz="1600" i="1" dirty="0" err="1" smtClean="0"/>
              <a:t>amamu</a:t>
            </a:r>
            <a:r>
              <a:rPr lang="en-GB" sz="1600" b="1" i="1" dirty="0" err="1" smtClean="0"/>
              <a:t>r</a:t>
            </a:r>
            <a:r>
              <a:rPr lang="en-GB" sz="1600" i="1" dirty="0" smtClean="0"/>
              <a:t>, </a:t>
            </a:r>
            <a:r>
              <a:rPr lang="en-GB" sz="1600" i="1" dirty="0" err="1" smtClean="0"/>
              <a:t>amantu</a:t>
            </a:r>
            <a:r>
              <a:rPr lang="en-GB" sz="1600" b="1" i="1" dirty="0" err="1" smtClean="0"/>
              <a:t>r</a:t>
            </a:r>
            <a:r>
              <a:rPr lang="en-GB" sz="1600" dirty="0" smtClean="0"/>
              <a:t> ‘to 	be loved (1</a:t>
            </a:r>
            <a:r>
              <a:rPr lang="en-GB" sz="1600" baseline="30000" dirty="0" smtClean="0"/>
              <a:t>st</a:t>
            </a:r>
            <a:r>
              <a:rPr lang="en-GB" sz="1600" dirty="0" smtClean="0"/>
              <a:t> and 3</a:t>
            </a:r>
            <a:r>
              <a:rPr lang="en-GB" sz="1600" baseline="30000" dirty="0" smtClean="0"/>
              <a:t>rd</a:t>
            </a:r>
            <a:r>
              <a:rPr lang="en-GB" sz="1600" dirty="0" smtClean="0"/>
              <a:t> person), Umbrian </a:t>
            </a:r>
            <a:r>
              <a:rPr lang="en-GB" sz="1600" i="1" dirty="0" err="1" smtClean="0"/>
              <a:t>ferar</a:t>
            </a:r>
            <a:r>
              <a:rPr lang="en-GB" sz="1600" i="1" dirty="0" smtClean="0"/>
              <a:t> </a:t>
            </a:r>
            <a:r>
              <a:rPr lang="en-GB" sz="1600" dirty="0" smtClean="0"/>
              <a:t>‘to be carried’ (3</a:t>
            </a:r>
            <a:r>
              <a:rPr lang="en-GB" sz="1600" baseline="30000" dirty="0" smtClean="0"/>
              <a:t>rd</a:t>
            </a:r>
            <a:r>
              <a:rPr lang="en-GB" sz="1600" dirty="0" smtClean="0"/>
              <a:t> person), Old Irish </a:t>
            </a:r>
            <a:r>
              <a:rPr lang="en-GB" sz="1600" i="1" dirty="0" err="1" smtClean="0"/>
              <a:t>berar</a:t>
            </a:r>
            <a:r>
              <a:rPr lang="en-GB" sz="1600" i="1" dirty="0" smtClean="0"/>
              <a:t> 	</a:t>
            </a:r>
            <a:r>
              <a:rPr lang="en-GB" sz="1600" dirty="0" smtClean="0"/>
              <a:t>‘to be carried’ (3</a:t>
            </a:r>
            <a:r>
              <a:rPr lang="en-GB" sz="1600" baseline="30000" dirty="0" smtClean="0"/>
              <a:t>rd</a:t>
            </a:r>
            <a:r>
              <a:rPr lang="en-GB" sz="1600" dirty="0" smtClean="0"/>
              <a:t> person), Welsh </a:t>
            </a:r>
            <a:r>
              <a:rPr lang="en-GB" sz="1600" i="1" dirty="0" err="1" smtClean="0"/>
              <a:t>gweler</a:t>
            </a:r>
            <a:r>
              <a:rPr lang="en-GB" sz="1600" i="1" dirty="0" smtClean="0"/>
              <a:t> </a:t>
            </a:r>
            <a:r>
              <a:rPr lang="en-GB" sz="1600" dirty="0" smtClean="0"/>
              <a:t>‘one sees’ </a:t>
            </a:r>
          </a:p>
          <a:p>
            <a:pPr marL="0" indent="0">
              <a:buNone/>
            </a:pPr>
            <a:r>
              <a:rPr lang="en-GB" sz="1600" dirty="0" smtClean="0"/>
              <a:t>	superlative adjectives in *-</a:t>
            </a:r>
            <a:r>
              <a:rPr lang="en-GB" sz="1600" i="1" dirty="0" err="1" smtClean="0"/>
              <a:t>samo</a:t>
            </a:r>
            <a:r>
              <a:rPr lang="en-GB" sz="1600" i="1" dirty="0" smtClean="0"/>
              <a:t> </a:t>
            </a:r>
            <a:r>
              <a:rPr lang="en-GB" sz="1600" dirty="0" err="1" smtClean="0"/>
              <a:t>e.g</a:t>
            </a:r>
            <a:r>
              <a:rPr lang="en-GB" sz="1600" dirty="0" smtClean="0"/>
              <a:t> Latin </a:t>
            </a:r>
            <a:r>
              <a:rPr lang="en-GB" sz="1600" i="1" dirty="0" err="1" smtClean="0"/>
              <a:t>maximus</a:t>
            </a:r>
            <a:r>
              <a:rPr lang="en-GB" sz="1600" dirty="0" smtClean="0"/>
              <a:t>, </a:t>
            </a:r>
            <a:r>
              <a:rPr lang="en-GB" sz="1600" dirty="0" err="1" smtClean="0"/>
              <a:t>Osc</a:t>
            </a:r>
            <a:r>
              <a:rPr lang="en-GB" sz="1600" dirty="0" smtClean="0"/>
              <a:t>. </a:t>
            </a:r>
            <a:r>
              <a:rPr lang="en-GB" sz="1600" i="1" dirty="0" err="1" smtClean="0"/>
              <a:t>Nessimas</a:t>
            </a:r>
            <a:r>
              <a:rPr lang="en-GB" sz="1600" dirty="0" smtClean="0"/>
              <a:t>, Old Irish </a:t>
            </a:r>
            <a:r>
              <a:rPr lang="en-GB" sz="1600" i="1" dirty="0" err="1" smtClean="0"/>
              <a:t>nessam</a:t>
            </a:r>
            <a:r>
              <a:rPr lang="en-GB" sz="1600" dirty="0" smtClean="0"/>
              <a:t>, </a:t>
            </a:r>
          </a:p>
          <a:p>
            <a:pPr marL="0" indent="0">
              <a:buNone/>
            </a:pPr>
            <a:r>
              <a:rPr lang="en-GB" sz="1600" dirty="0"/>
              <a:t>	</a:t>
            </a:r>
            <a:r>
              <a:rPr lang="en-GB" sz="1600" dirty="0" smtClean="0"/>
              <a:t>Welsh </a:t>
            </a:r>
            <a:r>
              <a:rPr lang="en-GB" sz="1600" i="1" dirty="0" err="1" smtClean="0"/>
              <a:t>nesaf</a:t>
            </a:r>
            <a:endParaRPr lang="en-GB" sz="1600" i="1" dirty="0" smtClean="0"/>
          </a:p>
          <a:p>
            <a:pPr marL="0" indent="0">
              <a:buNone/>
            </a:pPr>
            <a:r>
              <a:rPr lang="en-GB" sz="1600" i="1" dirty="0"/>
              <a:t>	</a:t>
            </a:r>
            <a:endParaRPr lang="en-GB" sz="1600" dirty="0" smtClean="0"/>
          </a:p>
        </p:txBody>
      </p:sp>
    </p:spTree>
    <p:extLst>
      <p:ext uri="{BB962C8B-B14F-4D97-AF65-F5344CB8AC3E}">
        <p14:creationId xmlns:p14="http://schemas.microsoft.com/office/powerpoint/2010/main" val="2923118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1556</Words>
  <Application>Microsoft Office PowerPoint</Application>
  <PresentationFormat>如螢幕大小 (4:3)</PresentationFormat>
  <Paragraphs>177</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Office 佈景主題</vt:lpstr>
      <vt:lpstr>The Italo-Celtic question: did Italo-Celtic exist? </vt:lpstr>
      <vt:lpstr>Traditional methods of linguistic reconstruction and dialectal grouping (1)</vt:lpstr>
      <vt:lpstr>Traditional methods of linguistic reconstruction and dialectal grouping (2)</vt:lpstr>
      <vt:lpstr>Garrett (1999, 2006): Greek dialects (1)</vt:lpstr>
      <vt:lpstr>Garrett (1999, 2006): Greek dialects (2)</vt:lpstr>
      <vt:lpstr>Garrett (1999, 2006): Greek dialects (3)</vt:lpstr>
      <vt:lpstr>Garrett (1999): Italic  </vt:lpstr>
      <vt:lpstr>Greek vs Italic</vt:lpstr>
      <vt:lpstr>Italo-Celtic</vt:lpstr>
      <vt:lpstr>Chronological argument: late proto-features</vt:lpstr>
      <vt:lpstr>Chronological argument: early dialectal features</vt:lpstr>
      <vt:lpstr>Qualitative argument: language contact or proto-language? </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Italo-Celtic question: did Italo-Celtic exist?</dc:title>
  <dc:creator>Keith Tse</dc:creator>
  <cp:lastModifiedBy>Keith Tse</cp:lastModifiedBy>
  <cp:revision>27</cp:revision>
  <dcterms:created xsi:type="dcterms:W3CDTF">2012-06-20T21:08:14Z</dcterms:created>
  <dcterms:modified xsi:type="dcterms:W3CDTF">2012-06-24T22:10:16Z</dcterms:modified>
</cp:coreProperties>
</file>