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8" r:id="rId12"/>
    <p:sldId id="269" r:id="rId13"/>
    <p:sldId id="270" r:id="rId14"/>
    <p:sldId id="281" r:id="rId15"/>
    <p:sldId id="275" r:id="rId16"/>
    <p:sldId id="276" r:id="rId17"/>
    <p:sldId id="273" r:id="rId18"/>
    <p:sldId id="278" r:id="rId19"/>
    <p:sldId id="279" r:id="rId20"/>
    <p:sldId id="280" r:id="rId21"/>
    <p:sldId id="277" r:id="rId22"/>
    <p:sldId id="282" r:id="rId23"/>
    <p:sldId id="283" r:id="rId24"/>
    <p:sldId id="284" r:id="rId25"/>
    <p:sldId id="285" r:id="rId26"/>
    <p:sldId id="289" r:id="rId27"/>
    <p:sldId id="291" r:id="rId28"/>
    <p:sldId id="290" r:id="rId29"/>
    <p:sldId id="292" r:id="rId30"/>
    <p:sldId id="293" r:id="rId31"/>
    <p:sldId id="295" r:id="rId32"/>
    <p:sldId id="296" r:id="rId33"/>
    <p:sldId id="297" r:id="rId34"/>
    <p:sldId id="294" r:id="rId35"/>
    <p:sldId id="298" r:id="rId36"/>
    <p:sldId id="300" r:id="rId37"/>
    <p:sldId id="302" r:id="rId38"/>
    <p:sldId id="301" r:id="rId39"/>
    <p:sldId id="303" r:id="rId40"/>
    <p:sldId id="304" r:id="rId41"/>
    <p:sldId id="299" r:id="rId42"/>
    <p:sldId id="305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GB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7253-C6D1-4097-907A-79075CE5F9F8}" type="datetimeFigureOut">
              <a:rPr lang="en-GB" smtClean="0"/>
              <a:t>13/06/2012</a:t>
            </a:fld>
            <a:endParaRPr lang="en-GB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1ED5D-2C0E-418A-962B-58E5B45509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5886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7253-C6D1-4097-907A-79075CE5F9F8}" type="datetimeFigureOut">
              <a:rPr lang="en-GB" smtClean="0"/>
              <a:t>13/06/2012</a:t>
            </a:fld>
            <a:endParaRPr lang="en-GB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1ED5D-2C0E-418A-962B-58E5B45509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818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7253-C6D1-4097-907A-79075CE5F9F8}" type="datetimeFigureOut">
              <a:rPr lang="en-GB" smtClean="0"/>
              <a:t>13/06/2012</a:t>
            </a:fld>
            <a:endParaRPr lang="en-GB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1ED5D-2C0E-418A-962B-58E5B45509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86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7253-C6D1-4097-907A-79075CE5F9F8}" type="datetimeFigureOut">
              <a:rPr lang="en-GB" smtClean="0"/>
              <a:t>13/06/2012</a:t>
            </a:fld>
            <a:endParaRPr lang="en-GB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1ED5D-2C0E-418A-962B-58E5B45509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702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7253-C6D1-4097-907A-79075CE5F9F8}" type="datetimeFigureOut">
              <a:rPr lang="en-GB" smtClean="0"/>
              <a:t>13/06/2012</a:t>
            </a:fld>
            <a:endParaRPr lang="en-GB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1ED5D-2C0E-418A-962B-58E5B45509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22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7253-C6D1-4097-907A-79075CE5F9F8}" type="datetimeFigureOut">
              <a:rPr lang="en-GB" smtClean="0"/>
              <a:t>13/06/2012</a:t>
            </a:fld>
            <a:endParaRPr lang="en-GB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1ED5D-2C0E-418A-962B-58E5B45509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607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7253-C6D1-4097-907A-79075CE5F9F8}" type="datetimeFigureOut">
              <a:rPr lang="en-GB" smtClean="0"/>
              <a:t>13/06/2012</a:t>
            </a:fld>
            <a:endParaRPr lang="en-GB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1ED5D-2C0E-418A-962B-58E5B45509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7883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7253-C6D1-4097-907A-79075CE5F9F8}" type="datetimeFigureOut">
              <a:rPr lang="en-GB" smtClean="0"/>
              <a:t>13/06/2012</a:t>
            </a:fld>
            <a:endParaRPr lang="en-GB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1ED5D-2C0E-418A-962B-58E5B45509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432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7253-C6D1-4097-907A-79075CE5F9F8}" type="datetimeFigureOut">
              <a:rPr lang="en-GB" smtClean="0"/>
              <a:t>13/06/2012</a:t>
            </a:fld>
            <a:endParaRPr lang="en-GB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1ED5D-2C0E-418A-962B-58E5B45509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547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7253-C6D1-4097-907A-79075CE5F9F8}" type="datetimeFigureOut">
              <a:rPr lang="en-GB" smtClean="0"/>
              <a:t>13/06/2012</a:t>
            </a:fld>
            <a:endParaRPr lang="en-GB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1ED5D-2C0E-418A-962B-58E5B45509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640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7253-C6D1-4097-907A-79075CE5F9F8}" type="datetimeFigureOut">
              <a:rPr lang="en-GB" smtClean="0"/>
              <a:t>13/06/2012</a:t>
            </a:fld>
            <a:endParaRPr lang="en-GB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1ED5D-2C0E-418A-962B-58E5B45509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5922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F7253-C6D1-4097-907A-79075CE5F9F8}" type="datetimeFigureOut">
              <a:rPr lang="en-GB" smtClean="0"/>
              <a:t>13/06/2012</a:t>
            </a:fld>
            <a:endParaRPr lang="en-GB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1ED5D-2C0E-418A-962B-58E5B45509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4411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</a:t>
            </a:r>
            <a:r>
              <a:rPr lang="en-GB" dirty="0" err="1" smtClean="0"/>
              <a:t>grammaticalization</a:t>
            </a:r>
            <a:r>
              <a:rPr lang="en-GB" dirty="0" smtClean="0"/>
              <a:t> of KPs: ‘structural simplification’ and ‘</a:t>
            </a:r>
            <a:r>
              <a:rPr lang="en-GB" dirty="0" err="1" smtClean="0"/>
              <a:t>configurationality</a:t>
            </a:r>
            <a:r>
              <a:rPr lang="en-GB" dirty="0" smtClean="0"/>
              <a:t>’</a:t>
            </a:r>
            <a:endParaRPr lang="en-GB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Keith </a:t>
            </a:r>
            <a:r>
              <a:rPr lang="en-GB" dirty="0" err="1" smtClean="0"/>
              <a:t>Tse</a:t>
            </a:r>
            <a:r>
              <a:rPr lang="en-GB" dirty="0" smtClean="0"/>
              <a:t> (2012)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704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Cambridge Grammar of the English Language (non-generative) (2)</a:t>
            </a:r>
            <a:endParaRPr lang="en-GB" dirty="0"/>
          </a:p>
        </p:txBody>
      </p:sp>
      <p:sp>
        <p:nvSpPr>
          <p:cNvPr id="4" name="矩形 3"/>
          <p:cNvSpPr/>
          <p:nvPr/>
        </p:nvSpPr>
        <p:spPr>
          <a:xfrm>
            <a:off x="662880" y="1268760"/>
            <a:ext cx="75095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‘The </a:t>
            </a:r>
            <a:r>
              <a:rPr lang="en-GB" sz="2800" dirty="0" err="1" smtClean="0"/>
              <a:t>grammaticised</a:t>
            </a:r>
            <a:r>
              <a:rPr lang="en-GB" sz="2800" dirty="0" smtClean="0"/>
              <a:t> (i.e. </a:t>
            </a:r>
            <a:r>
              <a:rPr lang="en-GB" sz="2800" dirty="0" err="1" smtClean="0"/>
              <a:t>grammaticalized</a:t>
            </a:r>
            <a:r>
              <a:rPr lang="en-GB" sz="2800" dirty="0" smtClean="0"/>
              <a:t>) prepositions are not like </a:t>
            </a:r>
            <a:r>
              <a:rPr lang="en-GB" sz="2800" i="1" dirty="0" smtClean="0"/>
              <a:t>under</a:t>
            </a:r>
            <a:r>
              <a:rPr lang="en-GB" sz="2800" dirty="0" smtClean="0"/>
              <a:t>. </a:t>
            </a:r>
            <a:endParaRPr lang="en-GB" sz="2800" dirty="0"/>
          </a:p>
        </p:txBody>
      </p:sp>
      <p:sp>
        <p:nvSpPr>
          <p:cNvPr id="5" name="矩形 4"/>
          <p:cNvSpPr/>
          <p:nvPr/>
        </p:nvSpPr>
        <p:spPr>
          <a:xfrm>
            <a:off x="662880" y="1686287"/>
            <a:ext cx="781824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                                                        Each of them is specifically mentioned </a:t>
            </a:r>
            <a:r>
              <a:rPr lang="en-GB" sz="2800" b="1" dirty="0" smtClean="0"/>
              <a:t>in the definition of at least one grammatical construction</a:t>
            </a:r>
            <a:endParaRPr lang="en-GB" sz="2800" dirty="0"/>
          </a:p>
        </p:txBody>
      </p:sp>
      <p:sp>
        <p:nvSpPr>
          <p:cNvPr id="6" name="矩形 5"/>
          <p:cNvSpPr/>
          <p:nvPr/>
        </p:nvSpPr>
        <p:spPr>
          <a:xfrm>
            <a:off x="662880" y="4924325"/>
            <a:ext cx="75095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i="1" dirty="0" smtClean="0"/>
              <a:t>Of </a:t>
            </a:r>
            <a:r>
              <a:rPr lang="en-GB" sz="2800" dirty="0" smtClean="0"/>
              <a:t>in </a:t>
            </a:r>
            <a:r>
              <a:rPr lang="en-GB" sz="2800" i="1" dirty="0" smtClean="0"/>
              <a:t>dispose of </a:t>
            </a:r>
            <a:r>
              <a:rPr lang="en-GB" sz="2800" dirty="0" smtClean="0"/>
              <a:t>is selected by a head predicate </a:t>
            </a:r>
            <a:r>
              <a:rPr lang="en-GB" sz="2800" i="1" dirty="0" smtClean="0"/>
              <a:t>dispose </a:t>
            </a:r>
            <a:r>
              <a:rPr lang="en-GB" sz="2800" dirty="0" smtClean="0"/>
              <a:t>and is obligatory in this construction. </a:t>
            </a:r>
            <a:endParaRPr lang="en-GB" sz="2800" b="1" dirty="0"/>
          </a:p>
        </p:txBody>
      </p:sp>
      <p:sp>
        <p:nvSpPr>
          <p:cNvPr id="7" name="矩形 6"/>
          <p:cNvSpPr/>
          <p:nvPr/>
        </p:nvSpPr>
        <p:spPr>
          <a:xfrm>
            <a:off x="709228" y="3356992"/>
            <a:ext cx="74168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                                                      (e.g.) </a:t>
            </a:r>
            <a:r>
              <a:rPr lang="en-GB" sz="2800" i="1" dirty="0" smtClean="0"/>
              <a:t>they disposed of the box…</a:t>
            </a:r>
            <a:endParaRPr lang="en-GB" sz="2800" dirty="0"/>
          </a:p>
        </p:txBody>
      </p:sp>
      <p:sp>
        <p:nvSpPr>
          <p:cNvPr id="8" name="矩形 7"/>
          <p:cNvSpPr/>
          <p:nvPr/>
        </p:nvSpPr>
        <p:spPr>
          <a:xfrm>
            <a:off x="709228" y="3769876"/>
            <a:ext cx="74631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                     *</a:t>
            </a:r>
            <a:r>
              <a:rPr lang="en-GB" sz="2800" i="1" dirty="0" smtClean="0"/>
              <a:t>they disposed the box</a:t>
            </a:r>
            <a:r>
              <a:rPr lang="en-GB" sz="2800" dirty="0" smtClean="0"/>
              <a:t>… </a:t>
            </a:r>
            <a:endParaRPr lang="en-GB" sz="2800" dirty="0"/>
          </a:p>
        </p:txBody>
      </p:sp>
      <p:sp>
        <p:nvSpPr>
          <p:cNvPr id="9" name="矩形 8"/>
          <p:cNvSpPr/>
          <p:nvPr/>
        </p:nvSpPr>
        <p:spPr>
          <a:xfrm>
            <a:off x="709228" y="4149080"/>
            <a:ext cx="74631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*</a:t>
            </a:r>
            <a:r>
              <a:rPr lang="en-GB" sz="2800" i="1" dirty="0" smtClean="0"/>
              <a:t>they disposed</a:t>
            </a:r>
            <a:r>
              <a:rPr lang="en-GB" sz="2800" b="1" dirty="0" smtClean="0"/>
              <a:t> </a:t>
            </a:r>
            <a:r>
              <a:rPr lang="en-GB" sz="2800" i="1" dirty="0" smtClean="0"/>
              <a:t>at/below/on/through/under the box.’ </a:t>
            </a:r>
            <a:r>
              <a:rPr lang="en-GB" sz="2800" dirty="0" smtClean="0"/>
              <a:t>(CGEL 2002:647)</a:t>
            </a:r>
            <a:endParaRPr lang="en-GB" sz="2800" dirty="0"/>
          </a:p>
        </p:txBody>
      </p:sp>
      <p:sp>
        <p:nvSpPr>
          <p:cNvPr id="10" name="矩形 9"/>
          <p:cNvSpPr/>
          <p:nvPr/>
        </p:nvSpPr>
        <p:spPr>
          <a:xfrm>
            <a:off x="683568" y="2492896"/>
            <a:ext cx="741682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                                                      or </a:t>
            </a:r>
            <a:r>
              <a:rPr lang="en-GB" sz="2800" b="1" dirty="0" smtClean="0"/>
              <a:t>the statement of some grammatical condition on the distribution of some class of lexical items</a:t>
            </a:r>
            <a:endParaRPr lang="en-GB" sz="2800" dirty="0"/>
          </a:p>
        </p:txBody>
      </p:sp>
      <p:sp>
        <p:nvSpPr>
          <p:cNvPr id="11" name="矩形 10"/>
          <p:cNvSpPr/>
          <p:nvPr/>
        </p:nvSpPr>
        <p:spPr>
          <a:xfrm>
            <a:off x="662880" y="5805264"/>
            <a:ext cx="78182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solidFill>
                  <a:prstClr val="black"/>
                </a:solidFill>
              </a:rPr>
              <a:t>As such, </a:t>
            </a:r>
            <a:r>
              <a:rPr lang="en-GB" sz="2800" i="1" dirty="0" smtClean="0">
                <a:solidFill>
                  <a:prstClr val="black"/>
                </a:solidFill>
              </a:rPr>
              <a:t>of </a:t>
            </a:r>
            <a:r>
              <a:rPr lang="en-GB" sz="2800" dirty="0" smtClean="0">
                <a:solidFill>
                  <a:prstClr val="black"/>
                </a:solidFill>
              </a:rPr>
              <a:t>cannot co-vary with other prepositions, since it has no spatial meaning. </a:t>
            </a:r>
            <a:endParaRPr lang="en-GB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920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Functional prepositions in generative grammar (1)</a:t>
            </a:r>
            <a:endParaRPr lang="en-GB" dirty="0"/>
          </a:p>
        </p:txBody>
      </p:sp>
      <p:sp>
        <p:nvSpPr>
          <p:cNvPr id="4" name="矩形 3"/>
          <p:cNvSpPr/>
          <p:nvPr/>
        </p:nvSpPr>
        <p:spPr>
          <a:xfrm>
            <a:off x="683568" y="1556792"/>
            <a:ext cx="763284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CG’s </a:t>
            </a:r>
            <a:r>
              <a:rPr lang="en-GB" sz="2800" dirty="0"/>
              <a:t>definitions converge with </a:t>
            </a:r>
            <a:r>
              <a:rPr lang="en-GB" sz="2800" dirty="0" smtClean="0"/>
              <a:t>generative grammar, since functional </a:t>
            </a:r>
            <a:r>
              <a:rPr lang="en-GB" sz="2800" dirty="0"/>
              <a:t>prepositions are </a:t>
            </a:r>
            <a:r>
              <a:rPr lang="en-GB" sz="2800" dirty="0" smtClean="0"/>
              <a:t>also defined as being part </a:t>
            </a:r>
            <a:r>
              <a:rPr lang="en-GB" sz="2800" dirty="0"/>
              <a:t>of the complement </a:t>
            </a:r>
            <a:r>
              <a:rPr lang="en-GB" sz="2800" dirty="0" smtClean="0"/>
              <a:t>that is </a:t>
            </a:r>
            <a:r>
              <a:rPr lang="en-GB" sz="2800" dirty="0"/>
              <a:t>being governed (i.e. selected) by the head predicate (Abraham (2010:261), </a:t>
            </a:r>
            <a:r>
              <a:rPr lang="en-GB" sz="2800" dirty="0" err="1"/>
              <a:t>Koopman</a:t>
            </a:r>
            <a:r>
              <a:rPr lang="en-GB" sz="2800" dirty="0"/>
              <a:t> (2010:28 fn. 7, 61), </a:t>
            </a:r>
            <a:r>
              <a:rPr lang="en-GB" sz="2800" dirty="0" err="1"/>
              <a:t>Rauh</a:t>
            </a:r>
            <a:r>
              <a:rPr lang="en-GB" sz="2800" dirty="0"/>
              <a:t> (2002)). </a:t>
            </a:r>
          </a:p>
        </p:txBody>
      </p:sp>
      <p:sp>
        <p:nvSpPr>
          <p:cNvPr id="5" name="矩形 4"/>
          <p:cNvSpPr/>
          <p:nvPr/>
        </p:nvSpPr>
        <p:spPr>
          <a:xfrm>
            <a:off x="755576" y="4780309"/>
            <a:ext cx="748883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Their </a:t>
            </a:r>
            <a:r>
              <a:rPr lang="en-GB" sz="2800" dirty="0"/>
              <a:t>lack of spatial co-variance with other prepositions is </a:t>
            </a:r>
            <a:r>
              <a:rPr lang="en-GB" sz="2800" dirty="0" smtClean="0"/>
              <a:t>because they </a:t>
            </a:r>
            <a:r>
              <a:rPr lang="en-GB" sz="2800" dirty="0"/>
              <a:t>are markers of </a:t>
            </a:r>
            <a:r>
              <a:rPr lang="en-GB" sz="2800" dirty="0" smtClean="0"/>
              <a:t>semantic roles and grammatical relations that are non-spatial.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999163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Functional prepositions in generative grammar (2)</a:t>
            </a:r>
            <a:endParaRPr lang="en-GB" dirty="0"/>
          </a:p>
        </p:txBody>
      </p:sp>
      <p:sp>
        <p:nvSpPr>
          <p:cNvPr id="4" name="矩形 3"/>
          <p:cNvSpPr/>
          <p:nvPr/>
        </p:nvSpPr>
        <p:spPr>
          <a:xfrm>
            <a:off x="691696" y="1435400"/>
            <a:ext cx="77768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e.g. English </a:t>
            </a:r>
            <a:r>
              <a:rPr lang="en-GB" sz="2800" i="1" dirty="0" smtClean="0"/>
              <a:t>rely on </a:t>
            </a:r>
            <a:r>
              <a:rPr lang="en-GB" sz="2800" dirty="0" smtClean="0"/>
              <a:t>(Abraham (2010:272)):</a:t>
            </a:r>
            <a:endParaRPr lang="en-GB" sz="2800" dirty="0"/>
          </a:p>
        </p:txBody>
      </p:sp>
      <p:sp>
        <p:nvSpPr>
          <p:cNvPr id="7" name="矩形 6"/>
          <p:cNvSpPr/>
          <p:nvPr/>
        </p:nvSpPr>
        <p:spPr>
          <a:xfrm>
            <a:off x="761210" y="1947688"/>
            <a:ext cx="770735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The complement of the head verb </a:t>
            </a:r>
            <a:r>
              <a:rPr lang="en-GB" sz="2800" i="1" dirty="0" smtClean="0"/>
              <a:t>rely </a:t>
            </a:r>
            <a:r>
              <a:rPr lang="en-GB" sz="2800" dirty="0" smtClean="0"/>
              <a:t>is either a theme/instrument if inanimate, or patient if animate. </a:t>
            </a:r>
            <a:endParaRPr lang="en-GB" sz="2800" dirty="0"/>
          </a:p>
        </p:txBody>
      </p:sp>
      <p:sp>
        <p:nvSpPr>
          <p:cNvPr id="8" name="矩形 7"/>
          <p:cNvSpPr/>
          <p:nvPr/>
        </p:nvSpPr>
        <p:spPr>
          <a:xfrm>
            <a:off x="761210" y="3212976"/>
            <a:ext cx="770735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Being the second argument of the head predicate, this complement should be assigned an OBJECT relation. </a:t>
            </a:r>
            <a:endParaRPr lang="en-GB" sz="2800" dirty="0"/>
          </a:p>
        </p:txBody>
      </p:sp>
      <p:sp>
        <p:nvSpPr>
          <p:cNvPr id="9" name="矩形 8"/>
          <p:cNvSpPr/>
          <p:nvPr/>
        </p:nvSpPr>
        <p:spPr>
          <a:xfrm>
            <a:off x="761210" y="4557027"/>
            <a:ext cx="770735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These semantic roles and grammatical relations are non-spatial, and so </a:t>
            </a:r>
            <a:r>
              <a:rPr lang="en-GB" sz="2800" i="1" dirty="0" smtClean="0"/>
              <a:t>on </a:t>
            </a:r>
            <a:r>
              <a:rPr lang="en-GB" sz="2800" dirty="0" smtClean="0"/>
              <a:t>is obligatorily selected by the head verb </a:t>
            </a:r>
            <a:r>
              <a:rPr lang="en-GB" sz="2800" i="1" dirty="0" smtClean="0"/>
              <a:t>rely </a:t>
            </a:r>
            <a:r>
              <a:rPr lang="en-GB" sz="2800" dirty="0" smtClean="0"/>
              <a:t>and does not co-vary with other prepositions (Huddleston et al. (2002:660)).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777182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Functional prepositions in generative grammar (3)</a:t>
            </a:r>
            <a:endParaRPr lang="en-GB" dirty="0"/>
          </a:p>
        </p:txBody>
      </p:sp>
      <p:sp>
        <p:nvSpPr>
          <p:cNvPr id="5" name="矩形 4"/>
          <p:cNvSpPr/>
          <p:nvPr/>
        </p:nvSpPr>
        <p:spPr>
          <a:xfrm>
            <a:off x="683568" y="1573775"/>
            <a:ext cx="797864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Such functional prepositions </a:t>
            </a:r>
            <a:r>
              <a:rPr lang="en-GB" sz="2800" dirty="0"/>
              <a:t>are represented as K(case) in generative grammar (</a:t>
            </a:r>
            <a:r>
              <a:rPr lang="en-GB" sz="2800" dirty="0" err="1"/>
              <a:t>Svenonius</a:t>
            </a:r>
            <a:r>
              <a:rPr lang="en-GB" sz="2800" dirty="0"/>
              <a:t> (2010:128-133, 155</a:t>
            </a:r>
            <a:r>
              <a:rPr lang="en-GB" sz="2800" dirty="0" smtClean="0"/>
              <a:t>)). </a:t>
            </a:r>
            <a:endParaRPr lang="en-GB" sz="2800" dirty="0"/>
          </a:p>
        </p:txBody>
      </p:sp>
      <p:sp>
        <p:nvSpPr>
          <p:cNvPr id="6" name="矩形 5"/>
          <p:cNvSpPr/>
          <p:nvPr/>
        </p:nvSpPr>
        <p:spPr>
          <a:xfrm>
            <a:off x="667472" y="2958770"/>
            <a:ext cx="777686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K(case) is the functional projection for morphological case in generative grammar (van </a:t>
            </a:r>
            <a:r>
              <a:rPr lang="en-GB" sz="2800" dirty="0" err="1" smtClean="0"/>
              <a:t>Kemenade</a:t>
            </a:r>
            <a:r>
              <a:rPr lang="en-GB" sz="2800" dirty="0" smtClean="0"/>
              <a:t> and Vincent (1997:18-21)). </a:t>
            </a:r>
            <a:endParaRPr lang="en-GB" sz="2800" dirty="0"/>
          </a:p>
        </p:txBody>
      </p:sp>
      <p:sp>
        <p:nvSpPr>
          <p:cNvPr id="7" name="矩形 6"/>
          <p:cNvSpPr/>
          <p:nvPr/>
        </p:nvSpPr>
        <p:spPr>
          <a:xfrm>
            <a:off x="683568" y="4581128"/>
            <a:ext cx="776261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Functional prepositions often correspond to morphologically cased constituents in other languages (Abraham (2010:261-3, 272).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584175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Functional prepositions in generative grammar (4)</a:t>
            </a:r>
            <a:endParaRPr lang="en-GB" dirty="0"/>
          </a:p>
        </p:txBody>
      </p:sp>
      <p:sp>
        <p:nvSpPr>
          <p:cNvPr id="5" name="矩形 4"/>
          <p:cNvSpPr/>
          <p:nvPr/>
        </p:nvSpPr>
        <p:spPr>
          <a:xfrm>
            <a:off x="618910" y="1408708"/>
            <a:ext cx="834557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 </a:t>
            </a:r>
            <a:r>
              <a:rPr lang="en-GB" sz="2400" dirty="0" err="1" smtClean="0"/>
              <a:t>milit-es</a:t>
            </a:r>
            <a:r>
              <a:rPr lang="en-GB" sz="2400" dirty="0"/>
              <a:t>	</a:t>
            </a:r>
            <a:r>
              <a:rPr lang="en-GB" sz="2400" dirty="0" smtClean="0"/>
              <a:t>     </a:t>
            </a:r>
            <a:r>
              <a:rPr lang="en-GB" sz="2400" dirty="0" err="1" smtClean="0"/>
              <a:t>Graec-i</a:t>
            </a:r>
            <a:r>
              <a:rPr lang="en-GB" sz="2400" dirty="0"/>
              <a:t>	</a:t>
            </a:r>
            <a:r>
              <a:rPr lang="en-GB" sz="2400" dirty="0" smtClean="0"/>
              <a:t>       super-at-</a:t>
            </a:r>
            <a:r>
              <a:rPr lang="en-GB" sz="2400" dirty="0" err="1" smtClean="0"/>
              <a:t>i</a:t>
            </a:r>
            <a:endParaRPr lang="en-GB" sz="2400" dirty="0" smtClean="0"/>
          </a:p>
          <a:p>
            <a:r>
              <a:rPr lang="en-GB" sz="2400" dirty="0" smtClean="0"/>
              <a:t> soldier-NOM.PL  Greek-NOM.PL overcome-PERF.PTCP-NOM.PL</a:t>
            </a:r>
            <a:endParaRPr lang="en-GB" sz="2400" dirty="0"/>
          </a:p>
          <a:p>
            <a:r>
              <a:rPr lang="en-GB" sz="2400" dirty="0" err="1"/>
              <a:t>sunt</a:t>
            </a:r>
            <a:r>
              <a:rPr lang="en-GB" sz="2400" dirty="0"/>
              <a:t>		Roman-is</a:t>
            </a:r>
          </a:p>
          <a:p>
            <a:r>
              <a:rPr lang="en-GB" sz="2400" dirty="0"/>
              <a:t>be.PRES.3PL   	Roman-ABL.PL</a:t>
            </a:r>
          </a:p>
          <a:p>
            <a:r>
              <a:rPr lang="en-GB" sz="2400" dirty="0"/>
              <a:t>‘The Greek soldiers were beaten </a:t>
            </a:r>
            <a:r>
              <a:rPr lang="en-GB" sz="2400" u="sng" dirty="0"/>
              <a:t>by the Romans (=</a:t>
            </a:r>
            <a:r>
              <a:rPr lang="en-GB" sz="2400" i="1" u="sng" dirty="0" err="1"/>
              <a:t>Romanis</a:t>
            </a:r>
            <a:r>
              <a:rPr lang="en-GB" sz="2400" u="sng" dirty="0"/>
              <a:t>)</a:t>
            </a:r>
            <a:r>
              <a:rPr lang="en-GB" sz="2400" dirty="0"/>
              <a:t>.’ </a:t>
            </a:r>
          </a:p>
          <a:p>
            <a:r>
              <a:rPr lang="en-GB" sz="2400" dirty="0"/>
              <a:t>(Latin, in Abraham (2010:272))</a:t>
            </a:r>
          </a:p>
        </p:txBody>
      </p:sp>
      <p:sp>
        <p:nvSpPr>
          <p:cNvPr id="6" name="矩形 5"/>
          <p:cNvSpPr/>
          <p:nvPr/>
        </p:nvSpPr>
        <p:spPr>
          <a:xfrm>
            <a:off x="683568" y="3573016"/>
            <a:ext cx="78488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i="1" dirty="0" err="1" smtClean="0"/>
              <a:t>Romanis</a:t>
            </a:r>
            <a:r>
              <a:rPr lang="en-GB" sz="2400" i="1" dirty="0" smtClean="0"/>
              <a:t> </a:t>
            </a:r>
            <a:r>
              <a:rPr lang="en-GB" sz="2400" dirty="0"/>
              <a:t>has ablative case (-</a:t>
            </a:r>
            <a:r>
              <a:rPr lang="en-GB" sz="2400" i="1" dirty="0"/>
              <a:t>is</a:t>
            </a:r>
            <a:r>
              <a:rPr lang="en-GB" sz="2400" dirty="0"/>
              <a:t>) and is the agent of the head predicate (</a:t>
            </a:r>
            <a:r>
              <a:rPr lang="en-GB" sz="2400" i="1" dirty="0" err="1"/>
              <a:t>superati</a:t>
            </a:r>
            <a:r>
              <a:rPr lang="en-GB" sz="2400" i="1" dirty="0"/>
              <a:t> </a:t>
            </a:r>
            <a:r>
              <a:rPr lang="en-GB" sz="2400" i="1" dirty="0" err="1"/>
              <a:t>sunt</a:t>
            </a:r>
            <a:r>
              <a:rPr lang="en-GB" sz="2400" dirty="0"/>
              <a:t>) and </a:t>
            </a:r>
            <a:r>
              <a:rPr lang="en-GB" sz="2400" dirty="0" smtClean="0"/>
              <a:t>so it occupies </a:t>
            </a:r>
            <a:r>
              <a:rPr lang="en-GB" sz="2400" dirty="0"/>
              <a:t>the SUBJECT relation of the corresponding active (</a:t>
            </a:r>
            <a:r>
              <a:rPr lang="en-GB" sz="2400" i="1" dirty="0" err="1"/>
              <a:t>superare</a:t>
            </a:r>
            <a:r>
              <a:rPr lang="en-GB" sz="2400" i="1" dirty="0"/>
              <a:t> </a:t>
            </a:r>
            <a:r>
              <a:rPr lang="en-GB" sz="2400" dirty="0"/>
              <a:t>‘to overcome’), </a:t>
            </a:r>
            <a:r>
              <a:rPr lang="en-GB" sz="2400" dirty="0" smtClean="0"/>
              <a:t>which is </a:t>
            </a:r>
            <a:r>
              <a:rPr lang="en-GB" sz="2400" dirty="0"/>
              <a:t>clearly non-spatial and hence grammatical. </a:t>
            </a:r>
          </a:p>
        </p:txBody>
      </p:sp>
      <p:sp>
        <p:nvSpPr>
          <p:cNvPr id="7" name="矩形 6"/>
          <p:cNvSpPr/>
          <p:nvPr/>
        </p:nvSpPr>
        <p:spPr>
          <a:xfrm>
            <a:off x="683568" y="5157192"/>
            <a:ext cx="77048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English preposition </a:t>
            </a:r>
            <a:r>
              <a:rPr lang="en-GB" sz="2400" i="1" dirty="0" smtClean="0"/>
              <a:t>by </a:t>
            </a:r>
            <a:r>
              <a:rPr lang="en-GB" sz="2400" dirty="0" smtClean="0"/>
              <a:t>in the </a:t>
            </a:r>
            <a:r>
              <a:rPr lang="en-GB" sz="2400" i="1" dirty="0" smtClean="0"/>
              <a:t>by</a:t>
            </a:r>
            <a:r>
              <a:rPr lang="en-GB" sz="2400" dirty="0" smtClean="0"/>
              <a:t>-PP (</a:t>
            </a:r>
            <a:r>
              <a:rPr lang="en-GB" sz="2400" i="1" dirty="0" smtClean="0"/>
              <a:t>by the Romans</a:t>
            </a:r>
            <a:r>
              <a:rPr lang="en-GB" sz="2400" dirty="0" smtClean="0"/>
              <a:t>) can therefore be regarded as a functional preposition marking Case (Huddleston et al. (2002:601)).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574709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Functional prepositions in Latin/Romance (1)</a:t>
            </a:r>
            <a:endParaRPr lang="en-GB" dirty="0"/>
          </a:p>
        </p:txBody>
      </p:sp>
      <p:sp>
        <p:nvSpPr>
          <p:cNvPr id="4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/>
              <a:t>There are two very well-known functional prepositions in Latin/Romance: </a:t>
            </a:r>
          </a:p>
          <a:p>
            <a:pPr marL="0" indent="0">
              <a:buNone/>
            </a:pPr>
            <a:endParaRPr lang="en-GB" sz="2800" dirty="0"/>
          </a:p>
        </p:txBody>
      </p:sp>
      <p:sp>
        <p:nvSpPr>
          <p:cNvPr id="5" name="矩形 4"/>
          <p:cNvSpPr/>
          <p:nvPr/>
        </p:nvSpPr>
        <p:spPr>
          <a:xfrm>
            <a:off x="755576" y="2420888"/>
            <a:ext cx="74168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i="1" dirty="0"/>
              <a:t>de </a:t>
            </a:r>
            <a:r>
              <a:rPr lang="en-GB" sz="2800" dirty="0" smtClean="0"/>
              <a:t>marks </a:t>
            </a:r>
            <a:r>
              <a:rPr lang="en-GB" sz="2800" dirty="0"/>
              <a:t>the possessor </a:t>
            </a:r>
            <a:r>
              <a:rPr lang="en-GB" sz="2800" dirty="0" smtClean="0"/>
              <a:t>of nouns and corresponds </a:t>
            </a:r>
            <a:r>
              <a:rPr lang="en-GB" sz="2800" dirty="0"/>
              <a:t>to the Latin genitive </a:t>
            </a:r>
            <a:r>
              <a:rPr lang="en-GB" sz="2800" dirty="0" smtClean="0"/>
              <a:t>(</a:t>
            </a:r>
            <a:r>
              <a:rPr lang="en-GB" sz="2800" dirty="0" err="1" smtClean="0"/>
              <a:t>Salvi</a:t>
            </a:r>
            <a:r>
              <a:rPr lang="en-GB" sz="2800" dirty="0" smtClean="0"/>
              <a:t> (2010:338-343)).</a:t>
            </a:r>
            <a:endParaRPr lang="en-GB" sz="2800" dirty="0"/>
          </a:p>
        </p:txBody>
      </p:sp>
      <p:sp>
        <p:nvSpPr>
          <p:cNvPr id="6" name="矩形 5"/>
          <p:cNvSpPr/>
          <p:nvPr/>
        </p:nvSpPr>
        <p:spPr>
          <a:xfrm>
            <a:off x="755576" y="3429000"/>
            <a:ext cx="731418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i="1" dirty="0"/>
              <a:t>a</a:t>
            </a:r>
            <a:r>
              <a:rPr lang="en-GB" sz="2800" i="1" dirty="0" smtClean="0"/>
              <a:t>d</a:t>
            </a:r>
            <a:r>
              <a:rPr lang="en-GB" sz="2800" dirty="0" smtClean="0"/>
              <a:t> marks </a:t>
            </a:r>
            <a:r>
              <a:rPr lang="en-GB" sz="2800" dirty="0"/>
              <a:t>the recipient of three-place verbal predicates </a:t>
            </a:r>
            <a:r>
              <a:rPr lang="en-GB" sz="2800" dirty="0" smtClean="0"/>
              <a:t>(indirect object) and </a:t>
            </a:r>
            <a:r>
              <a:rPr lang="en-GB" sz="2800" dirty="0"/>
              <a:t>hence </a:t>
            </a:r>
            <a:r>
              <a:rPr lang="en-GB" sz="2800" dirty="0" smtClean="0"/>
              <a:t>corresponds </a:t>
            </a:r>
            <a:r>
              <a:rPr lang="en-GB" sz="2800" dirty="0"/>
              <a:t>to the Latin dative </a:t>
            </a:r>
            <a:r>
              <a:rPr lang="en-GB" sz="2800" dirty="0" smtClean="0"/>
              <a:t>(</a:t>
            </a:r>
            <a:r>
              <a:rPr lang="en-GB" sz="2800" dirty="0" err="1" smtClean="0"/>
              <a:t>Salvi</a:t>
            </a:r>
            <a:r>
              <a:rPr lang="en-GB" sz="2800" dirty="0" smtClean="0"/>
              <a:t> </a:t>
            </a:r>
            <a:r>
              <a:rPr lang="en-GB" sz="2800" dirty="0"/>
              <a:t>(2010:338-343)). </a:t>
            </a:r>
          </a:p>
        </p:txBody>
      </p:sp>
    </p:spTree>
    <p:extLst>
      <p:ext uri="{BB962C8B-B14F-4D97-AF65-F5344CB8AC3E}">
        <p14:creationId xmlns:p14="http://schemas.microsoft.com/office/powerpoint/2010/main" val="366289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Functional prepositions in Latin/Romance (2)</a:t>
            </a:r>
            <a:endParaRPr lang="en-GB" dirty="0"/>
          </a:p>
        </p:txBody>
      </p:sp>
      <p:sp>
        <p:nvSpPr>
          <p:cNvPr id="6" name="矩形 5"/>
          <p:cNvSpPr/>
          <p:nvPr/>
        </p:nvSpPr>
        <p:spPr>
          <a:xfrm>
            <a:off x="899592" y="1700808"/>
            <a:ext cx="741682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800" dirty="0"/>
              <a:t>s-a		 </a:t>
            </a:r>
            <a:r>
              <a:rPr lang="en-GB" sz="2800" dirty="0" smtClean="0"/>
              <a:t>          </a:t>
            </a:r>
            <a:r>
              <a:rPr lang="en-GB" sz="2800" dirty="0" err="1" smtClean="0"/>
              <a:t>mákkina</a:t>
            </a:r>
            <a:r>
              <a:rPr lang="en-GB" sz="2800" dirty="0"/>
              <a:t>	de	</a:t>
            </a:r>
            <a:r>
              <a:rPr lang="en-GB" sz="2800" dirty="0" err="1"/>
              <a:t>Juanne</a:t>
            </a:r>
            <a:r>
              <a:rPr lang="en-GB" sz="2800" dirty="0"/>
              <a:t> </a:t>
            </a:r>
          </a:p>
          <a:p>
            <a:r>
              <a:rPr lang="en-GB" sz="2800" dirty="0"/>
              <a:t>DEF.ART-FEM.SG	car.FEM.SG	</a:t>
            </a:r>
            <a:r>
              <a:rPr lang="en-GB" sz="2800" dirty="0" smtClean="0"/>
              <a:t>of</a:t>
            </a:r>
            <a:r>
              <a:rPr lang="en-GB" sz="2800" dirty="0"/>
              <a:t>	</a:t>
            </a:r>
            <a:r>
              <a:rPr lang="en-GB" sz="2800" dirty="0" err="1"/>
              <a:t>Juanne</a:t>
            </a:r>
            <a:endParaRPr lang="en-GB" sz="2800" dirty="0"/>
          </a:p>
          <a:p>
            <a:r>
              <a:rPr lang="en-GB" sz="2800" dirty="0"/>
              <a:t>‘The </a:t>
            </a:r>
            <a:r>
              <a:rPr lang="en-GB" sz="2800" dirty="0" smtClean="0"/>
              <a:t>car </a:t>
            </a:r>
            <a:r>
              <a:rPr lang="en-GB" sz="2800" dirty="0"/>
              <a:t>of </a:t>
            </a:r>
            <a:r>
              <a:rPr lang="en-GB" sz="2800" dirty="0" err="1"/>
              <a:t>Juanne</a:t>
            </a:r>
            <a:r>
              <a:rPr lang="en-GB" sz="2800" dirty="0"/>
              <a:t>.’ </a:t>
            </a:r>
            <a:endParaRPr lang="en-GB" sz="2800" dirty="0" smtClean="0"/>
          </a:p>
          <a:p>
            <a:r>
              <a:rPr lang="en-GB" sz="2800" dirty="0" smtClean="0"/>
              <a:t>(</a:t>
            </a:r>
            <a:r>
              <a:rPr lang="en-GB" sz="2800" dirty="0"/>
              <a:t>Sardinian, in </a:t>
            </a:r>
            <a:r>
              <a:rPr lang="en-GB" sz="2800" dirty="0" err="1"/>
              <a:t>Ledgeway</a:t>
            </a:r>
            <a:r>
              <a:rPr lang="en-GB" sz="2800" dirty="0"/>
              <a:t> (2011a:442))</a:t>
            </a:r>
          </a:p>
        </p:txBody>
      </p:sp>
      <p:sp>
        <p:nvSpPr>
          <p:cNvPr id="7" name="矩形 6"/>
          <p:cNvSpPr/>
          <p:nvPr/>
        </p:nvSpPr>
        <p:spPr>
          <a:xfrm>
            <a:off x="899592" y="3861048"/>
            <a:ext cx="760856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i="1" dirty="0" smtClean="0"/>
              <a:t>de </a:t>
            </a:r>
            <a:r>
              <a:rPr lang="en-GB" sz="2800" dirty="0" smtClean="0"/>
              <a:t>is selected by the main noun (</a:t>
            </a:r>
            <a:r>
              <a:rPr lang="en-GB" sz="2800" i="1" dirty="0" err="1" smtClean="0"/>
              <a:t>mákkina</a:t>
            </a:r>
            <a:r>
              <a:rPr lang="en-GB" sz="2800" dirty="0" smtClean="0"/>
              <a:t>) to mark the possessor </a:t>
            </a:r>
            <a:r>
              <a:rPr lang="en-GB" sz="2800" i="1" dirty="0" smtClean="0"/>
              <a:t>(de </a:t>
            </a:r>
            <a:r>
              <a:rPr lang="en-GB" sz="2800" i="1" dirty="0" err="1" smtClean="0"/>
              <a:t>Juanne</a:t>
            </a:r>
            <a:r>
              <a:rPr lang="en-GB" sz="2800" dirty="0" smtClean="0"/>
              <a:t>), which is a grammatical semantic role because it is non-spatial. </a:t>
            </a:r>
            <a:r>
              <a:rPr lang="en-GB" sz="2800" i="1" dirty="0" smtClean="0"/>
              <a:t>de</a:t>
            </a:r>
            <a:r>
              <a:rPr lang="en-GB" sz="2800" dirty="0" smtClean="0"/>
              <a:t> is therefore a functional preposition. </a:t>
            </a:r>
            <a:endParaRPr lang="en-GB" sz="3200" dirty="0" smtClean="0"/>
          </a:p>
        </p:txBody>
      </p:sp>
    </p:spTree>
    <p:extLst>
      <p:ext uri="{BB962C8B-B14F-4D97-AF65-F5344CB8AC3E}">
        <p14:creationId xmlns:p14="http://schemas.microsoft.com/office/powerpoint/2010/main" val="3449991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Functional prepositions in Latin/Romance (3)</a:t>
            </a:r>
            <a:endParaRPr lang="en-GB" dirty="0"/>
          </a:p>
        </p:txBody>
      </p:sp>
      <p:sp>
        <p:nvSpPr>
          <p:cNvPr id="11" name="矩形 10"/>
          <p:cNvSpPr/>
          <p:nvPr/>
        </p:nvSpPr>
        <p:spPr>
          <a:xfrm>
            <a:off x="971600" y="1412776"/>
            <a:ext cx="760856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800" dirty="0" smtClean="0"/>
              <a:t>les</a:t>
            </a:r>
            <a:r>
              <a:rPr lang="en-GB" sz="2800" dirty="0"/>
              <a:t>	</a:t>
            </a:r>
            <a:r>
              <a:rPr lang="en-GB" sz="2800" dirty="0" smtClean="0"/>
              <a:t>	</a:t>
            </a:r>
            <a:r>
              <a:rPr lang="en-GB" sz="2800" dirty="0" err="1" smtClean="0"/>
              <a:t>teng</a:t>
            </a:r>
            <a:r>
              <a:rPr lang="en-GB" sz="2800" dirty="0" smtClean="0"/>
              <a:t>-o</a:t>
            </a:r>
            <a:r>
              <a:rPr lang="en-GB" sz="2800" dirty="0"/>
              <a:t>	</a:t>
            </a:r>
            <a:r>
              <a:rPr lang="en-GB" sz="2800" dirty="0" smtClean="0"/>
              <a:t>	</a:t>
            </a:r>
            <a:r>
              <a:rPr lang="en-GB" sz="2800" dirty="0" err="1" smtClean="0"/>
              <a:t>que</a:t>
            </a:r>
            <a:r>
              <a:rPr lang="en-GB" sz="2800" dirty="0"/>
              <a:t>	regal-</a:t>
            </a:r>
            <a:r>
              <a:rPr lang="en-GB" sz="2800" dirty="0" err="1"/>
              <a:t>ar</a:t>
            </a:r>
            <a:r>
              <a:rPr lang="en-GB" sz="2800" dirty="0"/>
              <a:t>	</a:t>
            </a:r>
          </a:p>
          <a:p>
            <a:r>
              <a:rPr lang="en-GB" sz="2800" dirty="0"/>
              <a:t>them.DAT	</a:t>
            </a:r>
            <a:r>
              <a:rPr lang="en-GB" sz="2800" dirty="0" smtClean="0"/>
              <a:t>have-1SG.PRES</a:t>
            </a:r>
            <a:r>
              <a:rPr lang="en-GB" sz="2800" dirty="0"/>
              <a:t>	that	give-INF	</a:t>
            </a:r>
          </a:p>
          <a:p>
            <a:r>
              <a:rPr lang="en-GB" sz="2800" dirty="0"/>
              <a:t>a	los 			</a:t>
            </a:r>
            <a:r>
              <a:rPr lang="en-GB" sz="2800" dirty="0" err="1"/>
              <a:t>niñ-os</a:t>
            </a:r>
            <a:endParaRPr lang="en-GB" sz="2800" dirty="0"/>
          </a:p>
          <a:p>
            <a:r>
              <a:rPr lang="en-GB" sz="2800" dirty="0"/>
              <a:t>to	DEF.ART.MASC.PL	child-MASC.PL	</a:t>
            </a:r>
          </a:p>
          <a:p>
            <a:r>
              <a:rPr lang="en-GB" sz="2800" dirty="0"/>
              <a:t>la			</a:t>
            </a:r>
            <a:r>
              <a:rPr lang="en-GB" sz="2800" dirty="0" err="1" smtClean="0"/>
              <a:t>bicicleta</a:t>
            </a:r>
            <a:r>
              <a:rPr lang="en-GB" sz="2800" dirty="0"/>
              <a:t>		</a:t>
            </a:r>
            <a:r>
              <a:rPr lang="en-GB" sz="2800" dirty="0" err="1"/>
              <a:t>nuev</a:t>
            </a:r>
            <a:r>
              <a:rPr lang="en-GB" sz="2800" dirty="0"/>
              <a:t>-a</a:t>
            </a:r>
          </a:p>
          <a:p>
            <a:r>
              <a:rPr lang="en-GB" sz="2800" dirty="0"/>
              <a:t>DEF.ART.FEM.SG	bicycle.FEM.SG	new-FEM.SG</a:t>
            </a:r>
          </a:p>
          <a:p>
            <a:r>
              <a:rPr lang="en-GB" sz="2800" dirty="0"/>
              <a:t>‘I have to give the children a new bike.’ </a:t>
            </a:r>
            <a:endParaRPr lang="en-GB" sz="2800" dirty="0" smtClean="0"/>
          </a:p>
          <a:p>
            <a:r>
              <a:rPr lang="en-GB" sz="2800" dirty="0" smtClean="0"/>
              <a:t>(</a:t>
            </a:r>
            <a:r>
              <a:rPr lang="en-GB" sz="2800" dirty="0"/>
              <a:t>Spanish, in </a:t>
            </a:r>
            <a:r>
              <a:rPr lang="en-GB" sz="2800" dirty="0" err="1"/>
              <a:t>Ledgeway</a:t>
            </a:r>
            <a:r>
              <a:rPr lang="en-GB" sz="2800" dirty="0"/>
              <a:t> (2011a:436))</a:t>
            </a:r>
          </a:p>
          <a:p>
            <a:endParaRPr lang="en-GB" sz="2800" i="1" dirty="0" smtClean="0"/>
          </a:p>
        </p:txBody>
      </p:sp>
      <p:sp>
        <p:nvSpPr>
          <p:cNvPr id="15" name="矩形 14"/>
          <p:cNvSpPr/>
          <p:nvPr/>
        </p:nvSpPr>
        <p:spPr>
          <a:xfrm>
            <a:off x="846020" y="4996333"/>
            <a:ext cx="760856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i="1" dirty="0" smtClean="0"/>
              <a:t>A </a:t>
            </a:r>
            <a:r>
              <a:rPr lang="en-GB" sz="2800" dirty="0" smtClean="0"/>
              <a:t>is also selected by the main verb (</a:t>
            </a:r>
            <a:r>
              <a:rPr lang="en-GB" sz="2800" i="1" dirty="0" err="1" smtClean="0"/>
              <a:t>regalar</a:t>
            </a:r>
            <a:r>
              <a:rPr lang="en-GB" sz="2800" dirty="0" smtClean="0"/>
              <a:t>) to mark the indirect object (</a:t>
            </a:r>
            <a:r>
              <a:rPr lang="en-GB" sz="2800" i="1" dirty="0" smtClean="0"/>
              <a:t>a los </a:t>
            </a:r>
            <a:r>
              <a:rPr lang="en-GB" sz="2800" i="1" dirty="0" err="1" smtClean="0"/>
              <a:t>niños</a:t>
            </a:r>
            <a:r>
              <a:rPr lang="en-GB" sz="2800" dirty="0" smtClean="0"/>
              <a:t>). </a:t>
            </a:r>
            <a:r>
              <a:rPr lang="en-GB" sz="2800" i="1" dirty="0" smtClean="0"/>
              <a:t>A </a:t>
            </a:r>
            <a:r>
              <a:rPr lang="en-GB" sz="2800" dirty="0" smtClean="0"/>
              <a:t>should be defined as a functional preposition. </a:t>
            </a:r>
            <a:endParaRPr lang="en-GB" sz="3200" dirty="0" smtClean="0"/>
          </a:p>
        </p:txBody>
      </p:sp>
    </p:spTree>
    <p:extLst>
      <p:ext uri="{BB962C8B-B14F-4D97-AF65-F5344CB8AC3E}">
        <p14:creationId xmlns:p14="http://schemas.microsoft.com/office/powerpoint/2010/main" val="4171665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‘</a:t>
            </a:r>
            <a:r>
              <a:rPr lang="en-GB" dirty="0" err="1" smtClean="0"/>
              <a:t>Configurationality</a:t>
            </a:r>
            <a:r>
              <a:rPr lang="en-GB" dirty="0" smtClean="0"/>
              <a:t>’</a:t>
            </a:r>
            <a:endParaRPr lang="en-GB" dirty="0"/>
          </a:p>
        </p:txBody>
      </p:sp>
      <p:sp>
        <p:nvSpPr>
          <p:cNvPr id="5" name="矩形 4"/>
          <p:cNvSpPr/>
          <p:nvPr/>
        </p:nvSpPr>
        <p:spPr>
          <a:xfrm>
            <a:off x="827584" y="1196752"/>
            <a:ext cx="748883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err="1"/>
              <a:t>Ledgeway</a:t>
            </a:r>
            <a:r>
              <a:rPr lang="en-GB" sz="2800" dirty="0"/>
              <a:t> (2011a:396-401, 406-408, 440-442) argues that </a:t>
            </a:r>
            <a:r>
              <a:rPr lang="en-GB" sz="2800" dirty="0" smtClean="0"/>
              <a:t>Romance </a:t>
            </a:r>
            <a:r>
              <a:rPr lang="en-GB" sz="2800" dirty="0"/>
              <a:t>is strictly </a:t>
            </a:r>
            <a:r>
              <a:rPr lang="en-GB" sz="2800" dirty="0" err="1" smtClean="0"/>
              <a:t>configurational</a:t>
            </a:r>
            <a:r>
              <a:rPr lang="en-GB" sz="2800" dirty="0" smtClean="0"/>
              <a:t> i.e. these functional prepositions occur in fixed positions, namely after the head, since Romance is head-initial. </a:t>
            </a:r>
            <a:endParaRPr lang="en-GB" sz="2800" dirty="0"/>
          </a:p>
        </p:txBody>
      </p:sp>
      <p:sp>
        <p:nvSpPr>
          <p:cNvPr id="6" name="矩形 5"/>
          <p:cNvSpPr/>
          <p:nvPr/>
        </p:nvSpPr>
        <p:spPr>
          <a:xfrm>
            <a:off x="827584" y="3429000"/>
            <a:ext cx="74888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These Romance examples should be represented configurationally.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147632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Romance </a:t>
            </a:r>
            <a:r>
              <a:rPr lang="en-GB" i="1" dirty="0" smtClean="0"/>
              <a:t>de</a:t>
            </a:r>
            <a:endParaRPr lang="en-GB" dirty="0"/>
          </a:p>
        </p:txBody>
      </p:sp>
      <p:sp>
        <p:nvSpPr>
          <p:cNvPr id="22" name="矩形 21"/>
          <p:cNvSpPr/>
          <p:nvPr/>
        </p:nvSpPr>
        <p:spPr>
          <a:xfrm>
            <a:off x="971600" y="1124744"/>
            <a:ext cx="748883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/>
              <a:t>		</a:t>
            </a:r>
            <a:r>
              <a:rPr lang="en-GB" sz="2000" dirty="0" smtClean="0"/>
              <a:t>	DP</a:t>
            </a:r>
            <a:endParaRPr lang="en-GB" sz="2000" dirty="0"/>
          </a:p>
          <a:p>
            <a:r>
              <a:rPr lang="en-GB" sz="2000" dirty="0"/>
              <a:t> </a:t>
            </a:r>
          </a:p>
          <a:p>
            <a:r>
              <a:rPr lang="en-GB" sz="2000" dirty="0"/>
              <a:t>			D’</a:t>
            </a:r>
          </a:p>
          <a:p>
            <a:r>
              <a:rPr lang="en-GB" sz="2000" dirty="0"/>
              <a:t> </a:t>
            </a:r>
          </a:p>
          <a:p>
            <a:r>
              <a:rPr lang="en-GB" sz="2000" dirty="0"/>
              <a:t>		D		NP</a:t>
            </a:r>
          </a:p>
          <a:p>
            <a:r>
              <a:rPr lang="en-GB" sz="2000" dirty="0"/>
              <a:t>		</a:t>
            </a:r>
            <a:r>
              <a:rPr lang="en-GB" sz="2000" dirty="0" err="1" smtClean="0"/>
              <a:t>sa</a:t>
            </a:r>
            <a:r>
              <a:rPr lang="en-GB" sz="2000" dirty="0"/>
              <a:t>		</a:t>
            </a:r>
            <a:endParaRPr lang="en-GB" sz="2000" dirty="0" smtClean="0"/>
          </a:p>
          <a:p>
            <a:r>
              <a:rPr lang="en-GB" sz="2000" dirty="0"/>
              <a:t>				N’</a:t>
            </a:r>
          </a:p>
          <a:p>
            <a:r>
              <a:rPr lang="en-GB" sz="2000" dirty="0"/>
              <a:t> </a:t>
            </a:r>
          </a:p>
          <a:p>
            <a:r>
              <a:rPr lang="en-GB" sz="2000" dirty="0"/>
              <a:t>			N		</a:t>
            </a:r>
            <a:r>
              <a:rPr lang="en-GB" sz="2000" dirty="0" smtClean="0"/>
              <a:t>KP</a:t>
            </a:r>
            <a:r>
              <a:rPr lang="en-GB" sz="2000" dirty="0"/>
              <a:t>			  </a:t>
            </a:r>
            <a:r>
              <a:rPr lang="en-GB" sz="2000" dirty="0" smtClean="0"/>
              <a:t>                   </a:t>
            </a:r>
            <a:r>
              <a:rPr lang="en-GB" sz="2000" dirty="0" err="1"/>
              <a:t>mákkina</a:t>
            </a:r>
            <a:endParaRPr lang="en-GB" sz="2000" dirty="0"/>
          </a:p>
          <a:p>
            <a:r>
              <a:rPr lang="en-GB" sz="2000" dirty="0"/>
              <a:t>					</a:t>
            </a:r>
            <a:r>
              <a:rPr lang="en-GB" sz="2000" dirty="0" smtClean="0"/>
              <a:t>K</a:t>
            </a:r>
            <a:r>
              <a:rPr lang="en-GB" sz="2000" dirty="0"/>
              <a:t>’</a:t>
            </a:r>
          </a:p>
          <a:p>
            <a:r>
              <a:rPr lang="en-GB" sz="2000" dirty="0"/>
              <a:t> </a:t>
            </a:r>
          </a:p>
          <a:p>
            <a:r>
              <a:rPr lang="en-GB" sz="2000" dirty="0"/>
              <a:t>				</a:t>
            </a:r>
            <a:r>
              <a:rPr lang="en-GB" sz="2000" dirty="0" smtClean="0"/>
              <a:t>K</a:t>
            </a:r>
            <a:r>
              <a:rPr lang="en-GB" sz="2000" dirty="0"/>
              <a:t>		  NP		</a:t>
            </a:r>
          </a:p>
          <a:p>
            <a:r>
              <a:rPr lang="en-GB" sz="2000" dirty="0"/>
              <a:t>				</a:t>
            </a:r>
            <a:r>
              <a:rPr lang="en-GB" sz="2000" dirty="0" smtClean="0"/>
              <a:t>de</a:t>
            </a:r>
            <a:endParaRPr lang="en-GB" sz="2000" dirty="0"/>
          </a:p>
          <a:p>
            <a:r>
              <a:rPr lang="en-GB" sz="2000" dirty="0"/>
              <a:t>						</a:t>
            </a:r>
            <a:r>
              <a:rPr lang="en-GB" sz="2000" dirty="0" err="1"/>
              <a:t>Juanne</a:t>
            </a:r>
            <a:endParaRPr lang="en-GB" sz="2000" dirty="0"/>
          </a:p>
        </p:txBody>
      </p:sp>
      <p:cxnSp>
        <p:nvCxnSpPr>
          <p:cNvPr id="24" name="直線接點 23"/>
          <p:cNvCxnSpPr/>
          <p:nvPr/>
        </p:nvCxnSpPr>
        <p:spPr>
          <a:xfrm>
            <a:off x="3923928" y="1412776"/>
            <a:ext cx="0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直線接點 25"/>
          <p:cNvCxnSpPr/>
          <p:nvPr/>
        </p:nvCxnSpPr>
        <p:spPr>
          <a:xfrm flipH="1">
            <a:off x="2987824" y="2060848"/>
            <a:ext cx="936104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直線接點 27"/>
          <p:cNvCxnSpPr/>
          <p:nvPr/>
        </p:nvCxnSpPr>
        <p:spPr>
          <a:xfrm>
            <a:off x="3923928" y="2060848"/>
            <a:ext cx="936104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直線接點 29"/>
          <p:cNvCxnSpPr/>
          <p:nvPr/>
        </p:nvCxnSpPr>
        <p:spPr>
          <a:xfrm>
            <a:off x="4860032" y="2636912"/>
            <a:ext cx="0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線接點 32"/>
          <p:cNvCxnSpPr/>
          <p:nvPr/>
        </p:nvCxnSpPr>
        <p:spPr>
          <a:xfrm flipH="1">
            <a:off x="3923928" y="3212976"/>
            <a:ext cx="936104" cy="4201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直線接點 34"/>
          <p:cNvCxnSpPr/>
          <p:nvPr/>
        </p:nvCxnSpPr>
        <p:spPr>
          <a:xfrm>
            <a:off x="4860032" y="3212976"/>
            <a:ext cx="864096" cy="4201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直線接點 36"/>
          <p:cNvCxnSpPr/>
          <p:nvPr/>
        </p:nvCxnSpPr>
        <p:spPr>
          <a:xfrm>
            <a:off x="5724128" y="3861048"/>
            <a:ext cx="0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直線接點 38"/>
          <p:cNvCxnSpPr/>
          <p:nvPr/>
        </p:nvCxnSpPr>
        <p:spPr>
          <a:xfrm flipH="1">
            <a:off x="4860032" y="4509120"/>
            <a:ext cx="864096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直線接點 40"/>
          <p:cNvCxnSpPr/>
          <p:nvPr/>
        </p:nvCxnSpPr>
        <p:spPr>
          <a:xfrm>
            <a:off x="5724128" y="4509120"/>
            <a:ext cx="1080120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等腰三角形 41"/>
          <p:cNvSpPr/>
          <p:nvPr/>
        </p:nvSpPr>
        <p:spPr>
          <a:xfrm>
            <a:off x="6516216" y="5157192"/>
            <a:ext cx="648072" cy="576064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881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Grammaticalization</a:t>
            </a:r>
            <a:r>
              <a:rPr lang="en-GB" dirty="0" smtClean="0"/>
              <a:t> and Minimalism</a:t>
            </a:r>
            <a:endParaRPr lang="en-GB" dirty="0"/>
          </a:p>
        </p:txBody>
      </p:sp>
      <p:sp>
        <p:nvSpPr>
          <p:cNvPr id="4" name="矩形 3"/>
          <p:cNvSpPr/>
          <p:nvPr/>
        </p:nvSpPr>
        <p:spPr>
          <a:xfrm>
            <a:off x="813493" y="1412776"/>
            <a:ext cx="777686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Roberts &amp; </a:t>
            </a:r>
            <a:r>
              <a:rPr lang="en-GB" sz="2800" dirty="0" err="1" smtClean="0"/>
              <a:t>Roussou</a:t>
            </a:r>
            <a:r>
              <a:rPr lang="en-GB" sz="2800" dirty="0" smtClean="0"/>
              <a:t> (R &amp; R) (2003) is the first attempt to model </a:t>
            </a:r>
            <a:r>
              <a:rPr lang="en-GB" sz="2800" dirty="0" err="1" smtClean="0"/>
              <a:t>grammaticalization</a:t>
            </a:r>
            <a:r>
              <a:rPr lang="en-GB" sz="2800" dirty="0" smtClean="0"/>
              <a:t> within Minimalism. </a:t>
            </a:r>
            <a:endParaRPr lang="en-GB" sz="2800" dirty="0"/>
          </a:p>
        </p:txBody>
      </p:sp>
      <p:sp>
        <p:nvSpPr>
          <p:cNvPr id="6" name="矩形 5"/>
          <p:cNvSpPr/>
          <p:nvPr/>
        </p:nvSpPr>
        <p:spPr>
          <a:xfrm>
            <a:off x="813493" y="2708920"/>
            <a:ext cx="77768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err="1" smtClean="0"/>
              <a:t>Ledgeway</a:t>
            </a:r>
            <a:r>
              <a:rPr lang="en-GB" sz="2800" dirty="0" smtClean="0"/>
              <a:t> (2011a, 2011b) deals with </a:t>
            </a:r>
            <a:r>
              <a:rPr lang="en-GB" sz="2800" dirty="0" err="1" smtClean="0"/>
              <a:t>grammaticalization</a:t>
            </a:r>
            <a:r>
              <a:rPr lang="en-GB" sz="2800" dirty="0" smtClean="0"/>
              <a:t> in Latin/Romance. </a:t>
            </a:r>
            <a:endParaRPr lang="en-GB" sz="2800" dirty="0"/>
          </a:p>
        </p:txBody>
      </p:sp>
      <p:sp>
        <p:nvSpPr>
          <p:cNvPr id="9" name="矩形 8"/>
          <p:cNvSpPr/>
          <p:nvPr/>
        </p:nvSpPr>
        <p:spPr>
          <a:xfrm>
            <a:off x="827584" y="3573016"/>
            <a:ext cx="777686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Both R &amp; R (2003) and </a:t>
            </a:r>
            <a:r>
              <a:rPr lang="en-GB" sz="2800" dirty="0" err="1" smtClean="0"/>
              <a:t>Ledgeway</a:t>
            </a:r>
            <a:r>
              <a:rPr lang="en-GB" sz="2800" dirty="0" smtClean="0"/>
              <a:t> (2011a, 2011b) deal with the </a:t>
            </a:r>
            <a:r>
              <a:rPr lang="en-GB" sz="2800" dirty="0" err="1" smtClean="0"/>
              <a:t>grammaticalization</a:t>
            </a:r>
            <a:r>
              <a:rPr lang="en-GB" sz="2800" dirty="0" smtClean="0"/>
              <a:t> of three functional categories: auxiliary verbs (T), </a:t>
            </a:r>
            <a:r>
              <a:rPr lang="en-GB" sz="2800" dirty="0" err="1" smtClean="0"/>
              <a:t>complementisers</a:t>
            </a:r>
            <a:r>
              <a:rPr lang="en-GB" sz="2800" dirty="0" smtClean="0"/>
              <a:t> (C) and determiners (D).</a:t>
            </a:r>
            <a:endParaRPr lang="en-GB" sz="2800" dirty="0"/>
          </a:p>
        </p:txBody>
      </p:sp>
      <p:sp>
        <p:nvSpPr>
          <p:cNvPr id="10" name="矩形 9"/>
          <p:cNvSpPr/>
          <p:nvPr/>
        </p:nvSpPr>
        <p:spPr>
          <a:xfrm>
            <a:off x="827584" y="5157192"/>
            <a:ext cx="77768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There is another functional category in Latin/Romance that has not been dealt with:</a:t>
            </a:r>
            <a:endParaRPr lang="en-GB" sz="2800" dirty="0"/>
          </a:p>
        </p:txBody>
      </p:sp>
      <p:sp>
        <p:nvSpPr>
          <p:cNvPr id="11" name="矩形 10"/>
          <p:cNvSpPr/>
          <p:nvPr/>
        </p:nvSpPr>
        <p:spPr>
          <a:xfrm>
            <a:off x="827584" y="5949280"/>
            <a:ext cx="63367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functional prepositions (K).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479002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9" grpId="0"/>
      <p:bldP spid="10" grpId="0"/>
      <p:bldP spid="1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r>
              <a:rPr lang="en-GB" dirty="0" smtClean="0"/>
              <a:t>Romance </a:t>
            </a:r>
            <a:r>
              <a:rPr lang="en-GB" i="1" dirty="0" smtClean="0"/>
              <a:t>ad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46856" y="1063277"/>
            <a:ext cx="8229600" cy="54620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dirty="0" smtClean="0"/>
              <a:t>	TP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 </a:t>
            </a:r>
          </a:p>
          <a:p>
            <a:pPr marL="0" indent="0">
              <a:buNone/>
            </a:pPr>
            <a:r>
              <a:rPr lang="en-GB" sz="1800" dirty="0" err="1" smtClean="0"/>
              <a:t>SpecT</a:t>
            </a:r>
            <a:r>
              <a:rPr lang="en-GB" sz="1800" dirty="0"/>
              <a:t>		T</a:t>
            </a:r>
            <a:r>
              <a:rPr lang="en-GB" sz="1800" dirty="0" smtClean="0"/>
              <a:t>’</a:t>
            </a:r>
          </a:p>
          <a:p>
            <a:pPr marL="0" indent="0">
              <a:buNone/>
            </a:pPr>
            <a:r>
              <a:rPr lang="en-GB" sz="1800" dirty="0" smtClean="0"/>
              <a:t>   </a:t>
            </a:r>
            <a:r>
              <a:rPr lang="en-GB" sz="1800" dirty="0"/>
              <a:t>les	</a:t>
            </a:r>
          </a:p>
          <a:p>
            <a:pPr marL="0" indent="0">
              <a:buNone/>
            </a:pPr>
            <a:r>
              <a:rPr lang="en-GB" sz="1800" dirty="0" smtClean="0"/>
              <a:t>	T</a:t>
            </a:r>
            <a:r>
              <a:rPr lang="en-GB" sz="1800" dirty="0"/>
              <a:t>			VP</a:t>
            </a:r>
          </a:p>
          <a:p>
            <a:pPr marL="0" indent="0">
              <a:buNone/>
            </a:pPr>
            <a:r>
              <a:rPr lang="en-GB" sz="1800" dirty="0"/>
              <a:t> </a:t>
            </a:r>
          </a:p>
          <a:p>
            <a:pPr marL="0" indent="0">
              <a:buNone/>
            </a:pPr>
            <a:r>
              <a:rPr lang="en-GB" sz="1800" dirty="0" smtClean="0"/>
              <a:t>  </a:t>
            </a:r>
            <a:r>
              <a:rPr lang="en-GB" sz="1800" dirty="0" err="1" smtClean="0"/>
              <a:t>tengo</a:t>
            </a:r>
            <a:r>
              <a:rPr lang="en-GB" sz="1800" dirty="0" smtClean="0"/>
              <a:t> </a:t>
            </a:r>
            <a:r>
              <a:rPr lang="en-GB" sz="1800" dirty="0" err="1"/>
              <a:t>que</a:t>
            </a:r>
            <a:r>
              <a:rPr lang="en-GB" sz="1800" dirty="0"/>
              <a:t> regular </a:t>
            </a:r>
            <a:r>
              <a:rPr lang="en-GB" sz="1800" baseline="-25000" dirty="0" err="1"/>
              <a:t>i</a:t>
            </a:r>
            <a:r>
              <a:rPr lang="en-GB" sz="1800" dirty="0"/>
              <a:t>	</a:t>
            </a:r>
            <a:r>
              <a:rPr lang="en-GB" sz="1800" dirty="0" err="1"/>
              <a:t>SpecV</a:t>
            </a:r>
            <a:r>
              <a:rPr lang="en-GB" sz="1800" dirty="0"/>
              <a:t>		V’</a:t>
            </a:r>
          </a:p>
          <a:p>
            <a:pPr marL="0" indent="0">
              <a:buNone/>
            </a:pPr>
            <a:r>
              <a:rPr lang="en-GB" sz="1800" dirty="0"/>
              <a:t> </a:t>
            </a:r>
          </a:p>
          <a:p>
            <a:pPr marL="0" indent="0">
              <a:buNone/>
            </a:pPr>
            <a:r>
              <a:rPr lang="en-GB" sz="1800" dirty="0"/>
              <a:t>			</a:t>
            </a:r>
            <a:r>
              <a:rPr lang="en-GB" sz="1800" dirty="0" smtClean="0"/>
              <a:t>KP</a:t>
            </a:r>
            <a:r>
              <a:rPr lang="en-GB" sz="1800" dirty="0"/>
              <a:t>	</a:t>
            </a:r>
            <a:r>
              <a:rPr lang="en-GB" sz="1800" dirty="0" smtClean="0"/>
              <a:t>V		DP</a:t>
            </a:r>
            <a:r>
              <a:rPr lang="en-GB" sz="1800" dirty="0"/>
              <a:t>		</a:t>
            </a:r>
          </a:p>
          <a:p>
            <a:pPr marL="0" indent="0">
              <a:buNone/>
            </a:pPr>
            <a:r>
              <a:rPr lang="en-GB" sz="1800" dirty="0"/>
              <a:t>				</a:t>
            </a:r>
            <a:r>
              <a:rPr lang="en-GB" sz="1800" dirty="0" smtClean="0"/>
              <a:t>t </a:t>
            </a:r>
            <a:r>
              <a:rPr lang="en-GB" sz="1800" baseline="-25000" dirty="0" err="1"/>
              <a:t>i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			K’		  la </a:t>
            </a:r>
            <a:r>
              <a:rPr lang="en-GB" sz="1800" dirty="0" err="1"/>
              <a:t>bicicleta</a:t>
            </a:r>
            <a:r>
              <a:rPr lang="en-GB" sz="1800" dirty="0"/>
              <a:t> </a:t>
            </a:r>
            <a:r>
              <a:rPr lang="en-GB" sz="1800" dirty="0" err="1" smtClean="0"/>
              <a:t>nueva</a:t>
            </a: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		</a:t>
            </a:r>
            <a:r>
              <a:rPr lang="en-GB" sz="1800" dirty="0" smtClean="0"/>
              <a:t>K</a:t>
            </a:r>
            <a:r>
              <a:rPr lang="en-GB" sz="1800" dirty="0"/>
              <a:t>		NP</a:t>
            </a:r>
          </a:p>
          <a:p>
            <a:pPr marL="0" indent="0">
              <a:buNone/>
            </a:pPr>
            <a:r>
              <a:rPr lang="en-GB" sz="1800" dirty="0"/>
              <a:t>		</a:t>
            </a:r>
            <a:r>
              <a:rPr lang="en-GB" sz="1800" dirty="0" smtClean="0"/>
              <a:t>a </a:t>
            </a:r>
            <a:r>
              <a:rPr lang="en-GB" sz="1800" dirty="0"/>
              <a:t>		</a:t>
            </a:r>
          </a:p>
          <a:p>
            <a:pPr marL="0" indent="0">
              <a:buNone/>
            </a:pPr>
            <a:r>
              <a:rPr lang="en-GB" sz="1800" dirty="0"/>
              <a:t> 			</a:t>
            </a:r>
            <a:r>
              <a:rPr lang="en-GB" sz="1800" dirty="0" smtClean="0"/>
              <a:t>            </a:t>
            </a:r>
            <a:r>
              <a:rPr lang="en-GB" sz="1800" dirty="0"/>
              <a:t>los </a:t>
            </a:r>
            <a:r>
              <a:rPr lang="en-GB" sz="1800" dirty="0" err="1"/>
              <a:t>niños</a:t>
            </a:r>
            <a:endParaRPr lang="en-GB" sz="1800" dirty="0"/>
          </a:p>
          <a:p>
            <a:pPr marL="0" indent="0">
              <a:buNone/>
            </a:pPr>
            <a:r>
              <a:rPr lang="en-GB" sz="1800" b="1" dirty="0"/>
              <a:t> </a:t>
            </a:r>
            <a:endParaRPr lang="en-GB" sz="1800" dirty="0"/>
          </a:p>
          <a:p>
            <a:pPr marL="0" indent="0">
              <a:buNone/>
            </a:pPr>
            <a:endParaRPr lang="en-GB" sz="1800" dirty="0"/>
          </a:p>
        </p:txBody>
      </p:sp>
      <p:cxnSp>
        <p:nvCxnSpPr>
          <p:cNvPr id="5" name="直線接點 4"/>
          <p:cNvCxnSpPr/>
          <p:nvPr/>
        </p:nvCxnSpPr>
        <p:spPr>
          <a:xfrm flipH="1">
            <a:off x="899592" y="1340768"/>
            <a:ext cx="648072" cy="504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>
            <a:off x="1547664" y="1340768"/>
            <a:ext cx="864096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 flipH="1">
            <a:off x="1547664" y="1988840"/>
            <a:ext cx="864096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>
            <a:off x="2411760" y="1988840"/>
            <a:ext cx="1872208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 flipH="1">
            <a:off x="3635896" y="2708920"/>
            <a:ext cx="648072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接點 14"/>
          <p:cNvCxnSpPr/>
          <p:nvPr/>
        </p:nvCxnSpPr>
        <p:spPr>
          <a:xfrm>
            <a:off x="4283968" y="2708920"/>
            <a:ext cx="864096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 flipH="1">
            <a:off x="4283968" y="3284984"/>
            <a:ext cx="864096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直線接點 18"/>
          <p:cNvCxnSpPr/>
          <p:nvPr/>
        </p:nvCxnSpPr>
        <p:spPr>
          <a:xfrm>
            <a:off x="5148064" y="3284984"/>
            <a:ext cx="936104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線接點 20"/>
          <p:cNvCxnSpPr/>
          <p:nvPr/>
        </p:nvCxnSpPr>
        <p:spPr>
          <a:xfrm>
            <a:off x="3419872" y="3356992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接點 22"/>
          <p:cNvCxnSpPr/>
          <p:nvPr/>
        </p:nvCxnSpPr>
        <p:spPr>
          <a:xfrm>
            <a:off x="3419872" y="4005064"/>
            <a:ext cx="0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直線接點 24"/>
          <p:cNvCxnSpPr/>
          <p:nvPr/>
        </p:nvCxnSpPr>
        <p:spPr>
          <a:xfrm flipH="1">
            <a:off x="2411760" y="4653136"/>
            <a:ext cx="936104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直線接點 26"/>
          <p:cNvCxnSpPr/>
          <p:nvPr/>
        </p:nvCxnSpPr>
        <p:spPr>
          <a:xfrm>
            <a:off x="3347864" y="4653136"/>
            <a:ext cx="936104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等腰三角形 27"/>
          <p:cNvSpPr/>
          <p:nvPr/>
        </p:nvSpPr>
        <p:spPr>
          <a:xfrm>
            <a:off x="683568" y="2708920"/>
            <a:ext cx="1656184" cy="432048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等腰三角形 28"/>
          <p:cNvSpPr/>
          <p:nvPr/>
        </p:nvSpPr>
        <p:spPr>
          <a:xfrm>
            <a:off x="3959932" y="5301208"/>
            <a:ext cx="756084" cy="432048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等腰三角形 29"/>
          <p:cNvSpPr/>
          <p:nvPr/>
        </p:nvSpPr>
        <p:spPr>
          <a:xfrm>
            <a:off x="5148064" y="4005064"/>
            <a:ext cx="1872208" cy="360040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752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</a:t>
            </a:r>
            <a:r>
              <a:rPr lang="en-GB" dirty="0" err="1" smtClean="0"/>
              <a:t>grammaticalization</a:t>
            </a:r>
            <a:r>
              <a:rPr lang="en-GB" dirty="0" smtClean="0"/>
              <a:t> of </a:t>
            </a:r>
            <a:r>
              <a:rPr lang="en-GB" i="1" dirty="0" smtClean="0"/>
              <a:t>de</a:t>
            </a:r>
            <a:endParaRPr lang="en-GB" dirty="0"/>
          </a:p>
        </p:txBody>
      </p:sp>
      <p:sp>
        <p:nvSpPr>
          <p:cNvPr id="5" name="矩形 4"/>
          <p:cNvSpPr/>
          <p:nvPr/>
        </p:nvSpPr>
        <p:spPr>
          <a:xfrm>
            <a:off x="683568" y="1268760"/>
            <a:ext cx="78488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Latin </a:t>
            </a:r>
            <a:r>
              <a:rPr lang="en-GB" sz="2800" i="1" dirty="0"/>
              <a:t>de </a:t>
            </a:r>
            <a:r>
              <a:rPr lang="en-GB" sz="2800" dirty="0" smtClean="0"/>
              <a:t>denotes ‘separation’ (</a:t>
            </a:r>
            <a:r>
              <a:rPr lang="en-GB" sz="2800" dirty="0" err="1"/>
              <a:t>Väänänen</a:t>
            </a:r>
            <a:r>
              <a:rPr lang="en-GB" sz="2800" dirty="0"/>
              <a:t> (1981:90-94), Adams (2011:267-268</a:t>
            </a:r>
            <a:r>
              <a:rPr lang="en-GB" sz="2800" dirty="0" smtClean="0"/>
              <a:t>)), and is hence a lexical preposition:</a:t>
            </a:r>
            <a:endParaRPr lang="en-GB" sz="2800" dirty="0"/>
          </a:p>
        </p:txBody>
      </p:sp>
      <p:sp>
        <p:nvSpPr>
          <p:cNvPr id="6" name="矩形 5"/>
          <p:cNvSpPr/>
          <p:nvPr/>
        </p:nvSpPr>
        <p:spPr>
          <a:xfrm>
            <a:off x="680048" y="2555026"/>
            <a:ext cx="784887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err="1" smtClean="0"/>
              <a:t>potius</a:t>
            </a:r>
            <a:r>
              <a:rPr lang="en-GB" sz="2800" dirty="0" smtClean="0"/>
              <a:t>	 … 	</a:t>
            </a:r>
            <a:r>
              <a:rPr lang="en-GB" sz="2800" dirty="0" err="1" smtClean="0"/>
              <a:t>surcul-os</a:t>
            </a:r>
            <a:r>
              <a:rPr lang="en-GB" sz="2800" dirty="0" smtClean="0"/>
              <a:t>	  de	</a:t>
            </a:r>
            <a:r>
              <a:rPr lang="en-GB" sz="2800" dirty="0" err="1" smtClean="0"/>
              <a:t>ficet</a:t>
            </a:r>
            <a:r>
              <a:rPr lang="en-GB" sz="2800" dirty="0" smtClean="0"/>
              <a:t>-o</a:t>
            </a:r>
          </a:p>
          <a:p>
            <a:pPr lvl="0"/>
            <a:r>
              <a:rPr lang="en-GB" sz="2800" dirty="0" smtClean="0"/>
              <a:t>rather		shoot-ACC.PL from	fig.plantation-ABL.SG</a:t>
            </a:r>
          </a:p>
          <a:p>
            <a:r>
              <a:rPr lang="en-GB" sz="2800" dirty="0" smtClean="0"/>
              <a:t>quam	grana		de	</a:t>
            </a:r>
            <a:r>
              <a:rPr lang="en-GB" sz="2800" dirty="0" err="1" smtClean="0"/>
              <a:t>fic</a:t>
            </a:r>
            <a:r>
              <a:rPr lang="en-GB" sz="2800" dirty="0" smtClean="0"/>
              <a:t>-o			</a:t>
            </a:r>
          </a:p>
          <a:p>
            <a:r>
              <a:rPr lang="en-GB" sz="2800" dirty="0" smtClean="0"/>
              <a:t>than	seed-ACC.PL from	fig.tree-ABL.SG	</a:t>
            </a:r>
          </a:p>
          <a:p>
            <a:r>
              <a:rPr lang="en-GB" sz="2800" dirty="0" err="1" smtClean="0"/>
              <a:t>exped</a:t>
            </a:r>
            <a:r>
              <a:rPr lang="en-GB" sz="2800" dirty="0" smtClean="0"/>
              <a:t>-it			</a:t>
            </a:r>
            <a:r>
              <a:rPr lang="en-GB" sz="2800" dirty="0" err="1" smtClean="0"/>
              <a:t>obru</a:t>
            </a:r>
            <a:r>
              <a:rPr lang="en-GB" sz="2800" dirty="0" smtClean="0"/>
              <a:t>-ere</a:t>
            </a:r>
          </a:p>
          <a:p>
            <a:r>
              <a:rPr lang="en-GB" sz="2800" dirty="0" smtClean="0"/>
              <a:t>be.useful-3SG.PRES	destroy-INF</a:t>
            </a:r>
          </a:p>
          <a:p>
            <a:r>
              <a:rPr lang="en-GB" sz="2800" dirty="0" smtClean="0"/>
              <a:t>‘Rather than to destroy the shoots from fig-plantations, it is useful to destroy the seeds from fig trees.’ (Varro, </a:t>
            </a:r>
            <a:r>
              <a:rPr lang="en-GB" sz="2800" i="1" dirty="0" smtClean="0"/>
              <a:t>de re </a:t>
            </a:r>
            <a:r>
              <a:rPr lang="en-GB" sz="2800" i="1" dirty="0" err="1" smtClean="0"/>
              <a:t>rustica</a:t>
            </a:r>
            <a:r>
              <a:rPr lang="en-GB" sz="2800" i="1" dirty="0" smtClean="0"/>
              <a:t> </a:t>
            </a:r>
            <a:r>
              <a:rPr lang="en-GB" sz="2800" dirty="0" smtClean="0"/>
              <a:t>1.41.5)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668869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 err="1" smtClean="0"/>
              <a:t>grammaticalization</a:t>
            </a:r>
            <a:r>
              <a:rPr lang="en-GB" dirty="0" smtClean="0"/>
              <a:t> of </a:t>
            </a:r>
            <a:r>
              <a:rPr lang="en-GB" i="1" dirty="0" smtClean="0"/>
              <a:t>de </a:t>
            </a:r>
            <a:r>
              <a:rPr lang="en-GB" dirty="0" smtClean="0"/>
              <a:t>(2)</a:t>
            </a:r>
            <a:endParaRPr lang="en-GB" dirty="0"/>
          </a:p>
        </p:txBody>
      </p:sp>
      <p:sp>
        <p:nvSpPr>
          <p:cNvPr id="4" name="矩形 3"/>
          <p:cNvSpPr/>
          <p:nvPr/>
        </p:nvSpPr>
        <p:spPr>
          <a:xfrm>
            <a:off x="827584" y="1268760"/>
            <a:ext cx="777686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This use </a:t>
            </a:r>
            <a:r>
              <a:rPr lang="en-GB" sz="2800" dirty="0"/>
              <a:t>of </a:t>
            </a:r>
            <a:r>
              <a:rPr lang="en-GB" sz="2800" i="1" dirty="0"/>
              <a:t>de </a:t>
            </a:r>
            <a:r>
              <a:rPr lang="en-GB" sz="2800" dirty="0"/>
              <a:t>is </a:t>
            </a:r>
            <a:r>
              <a:rPr lang="en-GB" sz="2800" dirty="0" smtClean="0"/>
              <a:t>clearly lexical</a:t>
            </a:r>
            <a:r>
              <a:rPr lang="en-GB" sz="2800" dirty="0"/>
              <a:t>, since it</a:t>
            </a:r>
            <a:r>
              <a:rPr lang="en-GB" sz="2800" i="1" dirty="0"/>
              <a:t> </a:t>
            </a:r>
            <a:r>
              <a:rPr lang="en-GB" sz="2800" dirty="0"/>
              <a:t>specifies the source (</a:t>
            </a:r>
            <a:r>
              <a:rPr lang="en-GB" sz="2800" i="1" dirty="0" err="1"/>
              <a:t>ficeto</a:t>
            </a:r>
            <a:r>
              <a:rPr lang="en-GB" sz="2800" dirty="0"/>
              <a:t> ‘fig plantation’, </a:t>
            </a:r>
            <a:r>
              <a:rPr lang="en-GB" sz="2800" i="1" dirty="0"/>
              <a:t>fico</a:t>
            </a:r>
            <a:r>
              <a:rPr lang="en-GB" sz="2800" dirty="0"/>
              <a:t> ‘fig tree’) from which the complement (</a:t>
            </a:r>
            <a:r>
              <a:rPr lang="en-GB" sz="2800" i="1" dirty="0" err="1"/>
              <a:t>surculos</a:t>
            </a:r>
            <a:r>
              <a:rPr lang="en-GB" sz="2800" i="1" dirty="0"/>
              <a:t> </a:t>
            </a:r>
            <a:r>
              <a:rPr lang="en-GB" sz="2800" dirty="0"/>
              <a:t>‘shoots’, </a:t>
            </a:r>
            <a:r>
              <a:rPr lang="en-GB" sz="2800" i="1" dirty="0"/>
              <a:t>grana </a:t>
            </a:r>
            <a:r>
              <a:rPr lang="en-GB" sz="2800" dirty="0"/>
              <a:t>‘seeds’ respectively) is derived and hence has a clear spatial meaning, that of ‘separation’. </a:t>
            </a:r>
          </a:p>
        </p:txBody>
      </p:sp>
      <p:sp>
        <p:nvSpPr>
          <p:cNvPr id="5" name="矩形 4"/>
          <p:cNvSpPr/>
          <p:nvPr/>
        </p:nvSpPr>
        <p:spPr>
          <a:xfrm>
            <a:off x="827584" y="3515529"/>
            <a:ext cx="777686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However, </a:t>
            </a:r>
            <a:r>
              <a:rPr lang="en-GB" sz="2800" i="1" dirty="0" smtClean="0"/>
              <a:t>de </a:t>
            </a:r>
            <a:r>
              <a:rPr lang="en-GB" sz="2800" dirty="0" smtClean="0"/>
              <a:t>is also semantically very close to a </a:t>
            </a:r>
            <a:r>
              <a:rPr lang="en-GB" sz="2800" dirty="0" err="1" smtClean="0"/>
              <a:t>possesive</a:t>
            </a:r>
            <a:r>
              <a:rPr lang="en-GB" sz="2800" dirty="0" smtClean="0"/>
              <a:t> genitive, since if the shoots and seeds are taken from the fig tree, they naturally belong to it (</a:t>
            </a:r>
            <a:r>
              <a:rPr lang="en-GB" sz="2800" dirty="0" err="1" smtClean="0"/>
              <a:t>Väänänen</a:t>
            </a:r>
            <a:r>
              <a:rPr lang="en-GB" sz="2800" dirty="0" smtClean="0"/>
              <a:t> (1981:92-99), Adams (2011:267-268)).</a:t>
            </a:r>
            <a:endParaRPr lang="en-GB" sz="2800" dirty="0"/>
          </a:p>
        </p:txBody>
      </p:sp>
      <p:sp>
        <p:nvSpPr>
          <p:cNvPr id="6" name="矩形 5"/>
          <p:cNvSpPr/>
          <p:nvPr/>
        </p:nvSpPr>
        <p:spPr>
          <a:xfrm>
            <a:off x="833644" y="5357870"/>
            <a:ext cx="777080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Such Latin </a:t>
            </a:r>
            <a:r>
              <a:rPr lang="en-GB" sz="2800" i="1" dirty="0" smtClean="0"/>
              <a:t>de</a:t>
            </a:r>
            <a:r>
              <a:rPr lang="en-GB" sz="2800" dirty="0" smtClean="0"/>
              <a:t>-PPs can therefore be re-analysed as genitive KPs.	 </a:t>
            </a:r>
            <a:r>
              <a:rPr lang="en-GB" sz="2800" b="1" u="sng" dirty="0" smtClean="0"/>
              <a:t>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637768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 err="1" smtClean="0"/>
              <a:t>grammaticalization</a:t>
            </a:r>
            <a:r>
              <a:rPr lang="en-GB" dirty="0" smtClean="0"/>
              <a:t> of </a:t>
            </a:r>
            <a:r>
              <a:rPr lang="en-GB" i="1" dirty="0" smtClean="0"/>
              <a:t>ad</a:t>
            </a:r>
            <a:endParaRPr lang="en-GB" dirty="0"/>
          </a:p>
        </p:txBody>
      </p:sp>
      <p:sp>
        <p:nvSpPr>
          <p:cNvPr id="4" name="矩形 3"/>
          <p:cNvSpPr/>
          <p:nvPr/>
        </p:nvSpPr>
        <p:spPr>
          <a:xfrm>
            <a:off x="971600" y="1190686"/>
            <a:ext cx="712879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Like </a:t>
            </a:r>
            <a:r>
              <a:rPr lang="en-GB" sz="2800" i="1" dirty="0"/>
              <a:t>de</a:t>
            </a:r>
            <a:r>
              <a:rPr lang="en-GB" sz="2800" dirty="0"/>
              <a:t>, Latin </a:t>
            </a:r>
            <a:r>
              <a:rPr lang="en-GB" sz="2800" i="1" dirty="0"/>
              <a:t>ad </a:t>
            </a:r>
            <a:r>
              <a:rPr lang="en-GB" sz="2800" dirty="0"/>
              <a:t>is a lexical preposition since it denotes ‘direction’ (motion towards) and is a clear antonym to </a:t>
            </a:r>
            <a:r>
              <a:rPr lang="en-GB" sz="2800" i="1" dirty="0"/>
              <a:t>de </a:t>
            </a:r>
            <a:r>
              <a:rPr lang="en-GB" sz="2800" dirty="0"/>
              <a:t>denoting ‘separation’ (motion from). </a:t>
            </a:r>
          </a:p>
        </p:txBody>
      </p:sp>
      <p:sp>
        <p:nvSpPr>
          <p:cNvPr id="5" name="矩形 4"/>
          <p:cNvSpPr/>
          <p:nvPr/>
        </p:nvSpPr>
        <p:spPr>
          <a:xfrm>
            <a:off x="971600" y="3006568"/>
            <a:ext cx="712879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quae</a:t>
            </a:r>
            <a:r>
              <a:rPr lang="en-GB" sz="2800" dirty="0"/>
              <a:t>			ad	</a:t>
            </a:r>
            <a:r>
              <a:rPr lang="en-GB" sz="2800" dirty="0" err="1"/>
              <a:t>patr-em</a:t>
            </a:r>
            <a:r>
              <a:rPr lang="en-GB" sz="2800" dirty="0"/>
              <a:t>	</a:t>
            </a:r>
            <a:endParaRPr lang="en-GB" sz="2800" dirty="0" smtClean="0"/>
          </a:p>
          <a:p>
            <a:r>
              <a:rPr lang="en-GB" sz="2800" dirty="0" smtClean="0"/>
              <a:t>which-N.PL.ACC</a:t>
            </a:r>
            <a:r>
              <a:rPr lang="en-GB" sz="2800" dirty="0"/>
              <a:t>	</a:t>
            </a:r>
            <a:r>
              <a:rPr lang="en-GB" sz="2800" dirty="0" smtClean="0"/>
              <a:t>to</a:t>
            </a:r>
            <a:r>
              <a:rPr lang="en-GB" sz="2800" dirty="0"/>
              <a:t>	</a:t>
            </a:r>
            <a:r>
              <a:rPr lang="en-GB" sz="2800" dirty="0" smtClean="0"/>
              <a:t>father-ACC.SG</a:t>
            </a:r>
          </a:p>
          <a:p>
            <a:r>
              <a:rPr lang="en-GB" sz="2800" dirty="0" smtClean="0"/>
              <a:t>v-is			</a:t>
            </a:r>
            <a:r>
              <a:rPr lang="en-GB" sz="2800" dirty="0" err="1" smtClean="0"/>
              <a:t>nunti-ar-i</a:t>
            </a:r>
            <a:endParaRPr lang="en-GB" sz="2800" dirty="0" smtClean="0"/>
          </a:p>
          <a:p>
            <a:r>
              <a:rPr lang="en-GB" sz="2800" dirty="0" smtClean="0"/>
              <a:t>want-PRES.2SG	report-INF-PASS</a:t>
            </a:r>
            <a:endParaRPr lang="en-GB" sz="2800" dirty="0"/>
          </a:p>
          <a:p>
            <a:r>
              <a:rPr lang="en-GB" sz="2800" dirty="0"/>
              <a:t>‘… the things which you want to be reported </a:t>
            </a:r>
            <a:r>
              <a:rPr lang="en-GB" sz="2800" dirty="0" smtClean="0"/>
              <a:t>towards your </a:t>
            </a:r>
            <a:r>
              <a:rPr lang="en-GB" sz="2800" dirty="0"/>
              <a:t>father.’ </a:t>
            </a:r>
          </a:p>
          <a:p>
            <a:r>
              <a:rPr lang="en-GB" sz="2800" dirty="0"/>
              <a:t>(Plautus, </a:t>
            </a:r>
            <a:r>
              <a:rPr lang="en-GB" sz="2800" i="1" dirty="0" err="1"/>
              <a:t>Captivi</a:t>
            </a:r>
            <a:r>
              <a:rPr lang="en-GB" sz="2800" i="1" dirty="0"/>
              <a:t> </a:t>
            </a:r>
            <a:r>
              <a:rPr lang="en-GB" sz="2800" dirty="0"/>
              <a:t>360)</a:t>
            </a:r>
          </a:p>
          <a:p>
            <a:r>
              <a:rPr lang="en-GB" sz="2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287054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 err="1" smtClean="0"/>
              <a:t>grammaticalization</a:t>
            </a:r>
            <a:r>
              <a:rPr lang="en-GB" dirty="0" smtClean="0"/>
              <a:t> of </a:t>
            </a:r>
            <a:r>
              <a:rPr lang="en-GB" i="1" dirty="0" smtClean="0"/>
              <a:t>ad </a:t>
            </a:r>
            <a:r>
              <a:rPr lang="en-GB" dirty="0" smtClean="0"/>
              <a:t>(2)</a:t>
            </a:r>
            <a:endParaRPr lang="en-GB" dirty="0"/>
          </a:p>
        </p:txBody>
      </p:sp>
      <p:sp>
        <p:nvSpPr>
          <p:cNvPr id="4" name="矩形 3"/>
          <p:cNvSpPr/>
          <p:nvPr/>
        </p:nvSpPr>
        <p:spPr>
          <a:xfrm>
            <a:off x="611560" y="1124744"/>
            <a:ext cx="770485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The semantic similarities between </a:t>
            </a:r>
            <a:r>
              <a:rPr lang="en-GB" sz="2800" i="1" dirty="0"/>
              <a:t>to-</a:t>
            </a:r>
            <a:r>
              <a:rPr lang="en-GB" sz="2800" dirty="0"/>
              <a:t>PPs and dative are clear, since if one is reporting a message in the direction of someone, that person is naturally the recipient of the message i.e. the indirect object, which is expressed in Latin as dative. </a:t>
            </a:r>
          </a:p>
        </p:txBody>
      </p:sp>
      <p:sp>
        <p:nvSpPr>
          <p:cNvPr id="5" name="矩形 4"/>
          <p:cNvSpPr/>
          <p:nvPr/>
        </p:nvSpPr>
        <p:spPr>
          <a:xfrm>
            <a:off x="683568" y="3381909"/>
            <a:ext cx="763284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err="1" smtClean="0"/>
              <a:t>numquid</a:t>
            </a:r>
            <a:r>
              <a:rPr lang="en-GB" sz="2800" dirty="0" smtClean="0"/>
              <a:t>	</a:t>
            </a:r>
            <a:r>
              <a:rPr lang="en-GB" sz="2800" dirty="0" err="1" smtClean="0"/>
              <a:t>aliu</a:t>
            </a:r>
            <a:r>
              <a:rPr lang="en-GB" sz="2800" dirty="0" smtClean="0"/>
              <a:t>-d			v-is			</a:t>
            </a:r>
          </a:p>
          <a:p>
            <a:r>
              <a:rPr lang="en-GB" sz="2800" dirty="0" smtClean="0"/>
              <a:t>whether	another-N.SG.ACC	want-PRES.2SG</a:t>
            </a:r>
          </a:p>
          <a:p>
            <a:r>
              <a:rPr lang="en-GB" sz="2800" dirty="0" err="1" smtClean="0"/>
              <a:t>patr-i</a:t>
            </a:r>
            <a:r>
              <a:rPr lang="en-GB" sz="2800" dirty="0" smtClean="0"/>
              <a:t>			</a:t>
            </a:r>
            <a:r>
              <a:rPr lang="en-GB" sz="2800" dirty="0" err="1" smtClean="0"/>
              <a:t>nunti-ar-i</a:t>
            </a:r>
            <a:endParaRPr lang="en-GB" sz="2800" dirty="0" smtClean="0"/>
          </a:p>
          <a:p>
            <a:r>
              <a:rPr lang="en-GB" sz="2800" dirty="0" smtClean="0"/>
              <a:t>father-DAT.SG	report-INF-PASS</a:t>
            </a:r>
          </a:p>
          <a:p>
            <a:r>
              <a:rPr lang="en-GB" sz="2800" dirty="0" smtClean="0"/>
              <a:t>‘whether you want another thing to be reported to your father.’</a:t>
            </a:r>
          </a:p>
          <a:p>
            <a:r>
              <a:rPr lang="en-GB" sz="2800" dirty="0" smtClean="0"/>
              <a:t>(Plautus, </a:t>
            </a:r>
            <a:r>
              <a:rPr lang="en-GB" sz="2800" i="1" dirty="0" err="1" smtClean="0"/>
              <a:t>Captivi</a:t>
            </a:r>
            <a:r>
              <a:rPr lang="en-GB" sz="2800" i="1" dirty="0" smtClean="0"/>
              <a:t> </a:t>
            </a:r>
            <a:r>
              <a:rPr lang="en-GB" sz="2800" dirty="0" smtClean="0"/>
              <a:t>400)    </a:t>
            </a:r>
          </a:p>
        </p:txBody>
      </p:sp>
    </p:spTree>
    <p:extLst>
      <p:ext uri="{BB962C8B-B14F-4D97-AF65-F5344CB8AC3E}">
        <p14:creationId xmlns:p14="http://schemas.microsoft.com/office/powerpoint/2010/main" val="1214842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Latin </a:t>
            </a:r>
            <a:r>
              <a:rPr lang="en-GB" dirty="0" err="1" smtClean="0"/>
              <a:t>vs</a:t>
            </a:r>
            <a:r>
              <a:rPr lang="en-GB" dirty="0" smtClean="0"/>
              <a:t> Romance: ‘</a:t>
            </a:r>
            <a:r>
              <a:rPr lang="en-GB" dirty="0" err="1" smtClean="0"/>
              <a:t>configurationality</a:t>
            </a:r>
            <a:r>
              <a:rPr lang="en-GB" dirty="0" smtClean="0"/>
              <a:t>’</a:t>
            </a:r>
            <a:endParaRPr lang="en-GB" dirty="0"/>
          </a:p>
        </p:txBody>
      </p:sp>
      <p:sp>
        <p:nvSpPr>
          <p:cNvPr id="4" name="矩形 3"/>
          <p:cNvSpPr/>
          <p:nvPr/>
        </p:nvSpPr>
        <p:spPr>
          <a:xfrm>
            <a:off x="683568" y="1268760"/>
            <a:ext cx="777686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err="1"/>
              <a:t>Ledgeway</a:t>
            </a:r>
            <a:r>
              <a:rPr lang="en-GB" sz="2800" dirty="0"/>
              <a:t> (2011a:389-396, 401-405) argues that Latin is a non-</a:t>
            </a:r>
            <a:r>
              <a:rPr lang="en-GB" sz="2800" dirty="0" err="1"/>
              <a:t>configurational</a:t>
            </a:r>
            <a:r>
              <a:rPr lang="en-GB" sz="2800" dirty="0"/>
              <a:t> language whereas Romance is a </a:t>
            </a:r>
            <a:r>
              <a:rPr lang="en-GB" sz="2800" dirty="0" err="1"/>
              <a:t>configurational</a:t>
            </a:r>
            <a:r>
              <a:rPr lang="en-GB" sz="2800" dirty="0"/>
              <a:t> one (</a:t>
            </a:r>
            <a:r>
              <a:rPr lang="en-GB" sz="2800" dirty="0" err="1"/>
              <a:t>Ledgway</a:t>
            </a:r>
            <a:r>
              <a:rPr lang="en-GB" sz="2800" dirty="0"/>
              <a:t> (2011a:396-401, 409ff)). </a:t>
            </a:r>
          </a:p>
        </p:txBody>
      </p:sp>
      <p:sp>
        <p:nvSpPr>
          <p:cNvPr id="5" name="矩形 4"/>
          <p:cNvSpPr/>
          <p:nvPr/>
        </p:nvSpPr>
        <p:spPr>
          <a:xfrm>
            <a:off x="683568" y="3052117"/>
            <a:ext cx="81369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There </a:t>
            </a:r>
            <a:r>
              <a:rPr lang="en-GB" sz="2800" dirty="0"/>
              <a:t>is no fixed order in which </a:t>
            </a:r>
            <a:r>
              <a:rPr lang="en-GB" sz="2800" dirty="0" smtClean="0"/>
              <a:t>KPs and PPs must </a:t>
            </a:r>
            <a:r>
              <a:rPr lang="en-GB" sz="2800" dirty="0"/>
              <a:t>occur in Latin, unlike Romance (see </a:t>
            </a:r>
            <a:r>
              <a:rPr lang="en-GB" sz="2800" dirty="0" smtClean="0"/>
              <a:t>slides 19 and 20 for Romance </a:t>
            </a:r>
            <a:r>
              <a:rPr lang="en-GB" sz="2800" i="1" dirty="0" smtClean="0"/>
              <a:t>de </a:t>
            </a:r>
            <a:r>
              <a:rPr lang="en-GB" sz="2800" dirty="0" smtClean="0"/>
              <a:t>and </a:t>
            </a:r>
            <a:r>
              <a:rPr lang="en-GB" sz="2800" i="1" dirty="0" smtClean="0"/>
              <a:t>ad)</a:t>
            </a:r>
            <a:r>
              <a:rPr lang="en-GB" sz="2800" dirty="0" smtClean="0"/>
              <a:t>.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265995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Latin non-</a:t>
            </a:r>
            <a:r>
              <a:rPr lang="en-GB" dirty="0" err="1" smtClean="0"/>
              <a:t>configurationality</a:t>
            </a:r>
            <a:r>
              <a:rPr lang="en-GB" dirty="0" smtClean="0"/>
              <a:t> (4)</a:t>
            </a:r>
            <a:endParaRPr lang="en-GB" dirty="0"/>
          </a:p>
        </p:txBody>
      </p:sp>
      <p:sp>
        <p:nvSpPr>
          <p:cNvPr id="4" name="矩形 3"/>
          <p:cNvSpPr/>
          <p:nvPr/>
        </p:nvSpPr>
        <p:spPr>
          <a:xfrm>
            <a:off x="755576" y="1325081"/>
            <a:ext cx="76328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These </a:t>
            </a:r>
            <a:r>
              <a:rPr lang="en-GB" sz="2800" dirty="0"/>
              <a:t>Latin </a:t>
            </a:r>
            <a:r>
              <a:rPr lang="en-GB" sz="2800" dirty="0" smtClean="0"/>
              <a:t>PPs can </a:t>
            </a:r>
            <a:r>
              <a:rPr lang="en-GB" sz="2800" dirty="0"/>
              <a:t>therefore be represented </a:t>
            </a:r>
            <a:r>
              <a:rPr lang="en-GB" sz="2800" dirty="0" smtClean="0"/>
              <a:t>non-configurationally i.e. ‘flat structures’: </a:t>
            </a:r>
            <a:endParaRPr lang="en-GB" sz="2800" dirty="0"/>
          </a:p>
        </p:txBody>
      </p:sp>
      <p:sp>
        <p:nvSpPr>
          <p:cNvPr id="17" name="矩形 16"/>
          <p:cNvSpPr/>
          <p:nvPr/>
        </p:nvSpPr>
        <p:spPr>
          <a:xfrm>
            <a:off x="827584" y="2204863"/>
            <a:ext cx="763284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/>
              <a:t>				</a:t>
            </a:r>
            <a:r>
              <a:rPr lang="en-GB" sz="2000" dirty="0" smtClean="0"/>
              <a:t>S</a:t>
            </a:r>
            <a:endParaRPr lang="en-GB" sz="2000" dirty="0"/>
          </a:p>
          <a:p>
            <a:r>
              <a:rPr lang="en-GB" sz="2000" dirty="0"/>
              <a:t> </a:t>
            </a:r>
          </a:p>
          <a:p>
            <a:r>
              <a:rPr lang="en-GB" sz="2000" dirty="0"/>
              <a:t>	 </a:t>
            </a:r>
          </a:p>
          <a:p>
            <a:r>
              <a:rPr lang="en-GB" sz="2000" dirty="0"/>
              <a:t> </a:t>
            </a:r>
            <a:endParaRPr lang="en-GB" sz="2000" dirty="0" smtClean="0"/>
          </a:p>
          <a:p>
            <a:endParaRPr lang="en-GB" sz="2000" dirty="0"/>
          </a:p>
          <a:p>
            <a:r>
              <a:rPr lang="en-GB" sz="2000" dirty="0" err="1" smtClean="0"/>
              <a:t>Adv</a:t>
            </a:r>
            <a:r>
              <a:rPr lang="en-GB" sz="2000" dirty="0" smtClean="0"/>
              <a:t>          N         P       N</a:t>
            </a:r>
            <a:r>
              <a:rPr lang="en-GB" sz="2000" dirty="0"/>
              <a:t>	</a:t>
            </a:r>
            <a:r>
              <a:rPr lang="en-GB" sz="2000" dirty="0" err="1"/>
              <a:t>Conj</a:t>
            </a:r>
            <a:r>
              <a:rPr lang="en-GB" sz="2000" dirty="0"/>
              <a:t>	N	P      N        </a:t>
            </a:r>
            <a:r>
              <a:rPr lang="en-GB" sz="2000" dirty="0" smtClean="0"/>
              <a:t>V              </a:t>
            </a:r>
            <a:r>
              <a:rPr lang="en-GB" sz="2000" dirty="0"/>
              <a:t>V</a:t>
            </a:r>
          </a:p>
          <a:p>
            <a:r>
              <a:rPr lang="en-GB" sz="2000" dirty="0" err="1" smtClean="0"/>
              <a:t>potius</a:t>
            </a:r>
            <a:r>
              <a:rPr lang="en-GB" sz="2000" dirty="0" smtClean="0"/>
              <a:t> </a:t>
            </a:r>
            <a:r>
              <a:rPr lang="en-GB" sz="2000" dirty="0" err="1" smtClean="0"/>
              <a:t>surculos</a:t>
            </a:r>
            <a:r>
              <a:rPr lang="en-GB" sz="2000" dirty="0" smtClean="0"/>
              <a:t> </a:t>
            </a:r>
            <a:r>
              <a:rPr lang="en-GB" sz="2000" dirty="0"/>
              <a:t>de   </a:t>
            </a:r>
            <a:r>
              <a:rPr lang="en-GB" sz="2000" dirty="0" err="1"/>
              <a:t>ficeto</a:t>
            </a:r>
            <a:r>
              <a:rPr lang="en-GB" sz="2000" dirty="0"/>
              <a:t>	quam	grana	de   fico  </a:t>
            </a:r>
            <a:r>
              <a:rPr lang="en-GB" sz="2000" dirty="0" err="1"/>
              <a:t>expedit</a:t>
            </a:r>
            <a:r>
              <a:rPr lang="en-GB" sz="2000" dirty="0"/>
              <a:t>  </a:t>
            </a:r>
            <a:r>
              <a:rPr lang="en-GB" sz="2000" dirty="0" err="1"/>
              <a:t>obruere</a:t>
            </a:r>
            <a:endParaRPr lang="en-GB" sz="2000" dirty="0"/>
          </a:p>
          <a:p>
            <a:r>
              <a:rPr lang="en-GB" sz="2000" dirty="0"/>
              <a:t> </a:t>
            </a:r>
          </a:p>
        </p:txBody>
      </p:sp>
      <p:cxnSp>
        <p:nvCxnSpPr>
          <p:cNvPr id="19" name="直線接點 18"/>
          <p:cNvCxnSpPr/>
          <p:nvPr/>
        </p:nvCxnSpPr>
        <p:spPr>
          <a:xfrm flipH="1">
            <a:off x="1187624" y="2492896"/>
            <a:ext cx="3456384" cy="12241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線接點 20"/>
          <p:cNvCxnSpPr/>
          <p:nvPr/>
        </p:nvCxnSpPr>
        <p:spPr>
          <a:xfrm flipH="1">
            <a:off x="1979712" y="2492896"/>
            <a:ext cx="2664296" cy="12241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接點 22"/>
          <p:cNvCxnSpPr/>
          <p:nvPr/>
        </p:nvCxnSpPr>
        <p:spPr>
          <a:xfrm flipH="1">
            <a:off x="2627784" y="2492896"/>
            <a:ext cx="2016224" cy="12961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直線接點 24"/>
          <p:cNvCxnSpPr/>
          <p:nvPr/>
        </p:nvCxnSpPr>
        <p:spPr>
          <a:xfrm flipH="1">
            <a:off x="3203848" y="2492896"/>
            <a:ext cx="1440160" cy="12241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直線接點 26"/>
          <p:cNvCxnSpPr/>
          <p:nvPr/>
        </p:nvCxnSpPr>
        <p:spPr>
          <a:xfrm flipH="1">
            <a:off x="3923928" y="2492896"/>
            <a:ext cx="720080" cy="12241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直線接點 28"/>
          <p:cNvCxnSpPr/>
          <p:nvPr/>
        </p:nvCxnSpPr>
        <p:spPr>
          <a:xfrm>
            <a:off x="4644008" y="2492896"/>
            <a:ext cx="0" cy="12961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線接點 30"/>
          <p:cNvCxnSpPr/>
          <p:nvPr/>
        </p:nvCxnSpPr>
        <p:spPr>
          <a:xfrm>
            <a:off x="4644008" y="2492896"/>
            <a:ext cx="864096" cy="12961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線接點 32"/>
          <p:cNvCxnSpPr/>
          <p:nvPr/>
        </p:nvCxnSpPr>
        <p:spPr>
          <a:xfrm>
            <a:off x="4572000" y="2492896"/>
            <a:ext cx="1368152" cy="12961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直線接點 34"/>
          <p:cNvCxnSpPr/>
          <p:nvPr/>
        </p:nvCxnSpPr>
        <p:spPr>
          <a:xfrm>
            <a:off x="4572000" y="2492896"/>
            <a:ext cx="2016224" cy="12961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直線接點 36"/>
          <p:cNvCxnSpPr/>
          <p:nvPr/>
        </p:nvCxnSpPr>
        <p:spPr>
          <a:xfrm>
            <a:off x="4572000" y="2492896"/>
            <a:ext cx="3024336" cy="12961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矩形 55"/>
          <p:cNvSpPr/>
          <p:nvPr/>
        </p:nvSpPr>
        <p:spPr>
          <a:xfrm>
            <a:off x="827584" y="4491117"/>
            <a:ext cx="763284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/>
              <a:t> 				S</a:t>
            </a:r>
          </a:p>
          <a:p>
            <a:r>
              <a:rPr lang="en-GB" sz="2000" dirty="0"/>
              <a:t> </a:t>
            </a:r>
          </a:p>
          <a:p>
            <a:r>
              <a:rPr lang="en-GB" sz="2000" dirty="0"/>
              <a:t> </a:t>
            </a:r>
          </a:p>
          <a:p>
            <a:r>
              <a:rPr lang="en-GB" sz="2000" dirty="0"/>
              <a:t> </a:t>
            </a:r>
          </a:p>
          <a:p>
            <a:r>
              <a:rPr lang="en-GB" sz="2000" dirty="0"/>
              <a:t> </a:t>
            </a:r>
            <a:r>
              <a:rPr lang="en-GB" sz="2000" dirty="0" smtClean="0"/>
              <a:t>	  </a:t>
            </a:r>
            <a:r>
              <a:rPr lang="en-GB" sz="2000" dirty="0"/>
              <a:t>D	  P	    N		V	   V</a:t>
            </a:r>
          </a:p>
          <a:p>
            <a:r>
              <a:rPr lang="en-GB" sz="2000" dirty="0" smtClean="0"/>
              <a:t>	quae</a:t>
            </a:r>
            <a:r>
              <a:rPr lang="en-GB" sz="2000" dirty="0"/>
              <a:t>	 ad 	</a:t>
            </a:r>
            <a:r>
              <a:rPr lang="en-GB" sz="2000" dirty="0" err="1"/>
              <a:t>patrem</a:t>
            </a:r>
            <a:r>
              <a:rPr lang="en-GB" sz="2000" dirty="0"/>
              <a:t> 	</a:t>
            </a:r>
            <a:r>
              <a:rPr lang="en-GB" sz="2000" dirty="0" smtClean="0"/>
              <a:t>	</a:t>
            </a:r>
            <a:r>
              <a:rPr lang="en-GB" sz="2000" dirty="0" err="1" smtClean="0"/>
              <a:t>vis</a:t>
            </a:r>
            <a:r>
              <a:rPr lang="en-GB" sz="2000" dirty="0" smtClean="0"/>
              <a:t> </a:t>
            </a:r>
            <a:r>
              <a:rPr lang="en-GB" sz="2000" dirty="0"/>
              <a:t>	</a:t>
            </a:r>
            <a:r>
              <a:rPr lang="en-GB" sz="2000" dirty="0" err="1"/>
              <a:t>nuntiari</a:t>
            </a:r>
            <a:endParaRPr lang="en-GB" sz="2000" dirty="0"/>
          </a:p>
          <a:p>
            <a:r>
              <a:rPr lang="en-GB" sz="2000" dirty="0"/>
              <a:t> </a:t>
            </a:r>
          </a:p>
        </p:txBody>
      </p:sp>
      <p:cxnSp>
        <p:nvCxnSpPr>
          <p:cNvPr id="58" name="直線接點 57"/>
          <p:cNvCxnSpPr/>
          <p:nvPr/>
        </p:nvCxnSpPr>
        <p:spPr>
          <a:xfrm flipH="1">
            <a:off x="1979712" y="4759408"/>
            <a:ext cx="2664296" cy="9738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直線接點 59"/>
          <p:cNvCxnSpPr/>
          <p:nvPr/>
        </p:nvCxnSpPr>
        <p:spPr>
          <a:xfrm flipH="1">
            <a:off x="2915816" y="4759408"/>
            <a:ext cx="1728192" cy="9738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直線接點 61"/>
          <p:cNvCxnSpPr/>
          <p:nvPr/>
        </p:nvCxnSpPr>
        <p:spPr>
          <a:xfrm flipH="1">
            <a:off x="3995936" y="4759408"/>
            <a:ext cx="648072" cy="9738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直線接點 63"/>
          <p:cNvCxnSpPr/>
          <p:nvPr/>
        </p:nvCxnSpPr>
        <p:spPr>
          <a:xfrm>
            <a:off x="4644008" y="4759408"/>
            <a:ext cx="864096" cy="9738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直線接點 65"/>
          <p:cNvCxnSpPr/>
          <p:nvPr/>
        </p:nvCxnSpPr>
        <p:spPr>
          <a:xfrm>
            <a:off x="4644008" y="4759408"/>
            <a:ext cx="1944216" cy="9738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608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5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Latin non-</a:t>
            </a:r>
            <a:r>
              <a:rPr lang="en-GB" dirty="0" err="1" smtClean="0"/>
              <a:t>configurationality</a:t>
            </a:r>
            <a:r>
              <a:rPr lang="en-GB" dirty="0" smtClean="0"/>
              <a:t> (5)</a:t>
            </a:r>
            <a:endParaRPr lang="en-GB" dirty="0"/>
          </a:p>
        </p:txBody>
      </p:sp>
      <p:sp>
        <p:nvSpPr>
          <p:cNvPr id="4" name="矩形 3"/>
          <p:cNvSpPr/>
          <p:nvPr/>
        </p:nvSpPr>
        <p:spPr>
          <a:xfrm>
            <a:off x="755576" y="1325081"/>
            <a:ext cx="76328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If re-analysed as KPs, these </a:t>
            </a:r>
            <a:r>
              <a:rPr lang="en-GB" sz="2800" dirty="0"/>
              <a:t>Latin </a:t>
            </a:r>
            <a:r>
              <a:rPr lang="en-GB" sz="2800" dirty="0" smtClean="0"/>
              <a:t>examples can also be </a:t>
            </a:r>
            <a:r>
              <a:rPr lang="en-GB" sz="2800" dirty="0"/>
              <a:t>represented </a:t>
            </a:r>
            <a:r>
              <a:rPr lang="en-GB" sz="2800" dirty="0" smtClean="0"/>
              <a:t>non-configurationally: </a:t>
            </a:r>
            <a:endParaRPr lang="en-GB" sz="2800" dirty="0"/>
          </a:p>
        </p:txBody>
      </p:sp>
      <p:sp>
        <p:nvSpPr>
          <p:cNvPr id="17" name="矩形 16"/>
          <p:cNvSpPr/>
          <p:nvPr/>
        </p:nvSpPr>
        <p:spPr>
          <a:xfrm>
            <a:off x="827584" y="2204863"/>
            <a:ext cx="763284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/>
              <a:t>				</a:t>
            </a:r>
            <a:r>
              <a:rPr lang="en-GB" sz="2000" dirty="0" smtClean="0"/>
              <a:t>S</a:t>
            </a:r>
            <a:endParaRPr lang="en-GB" sz="2000" dirty="0"/>
          </a:p>
          <a:p>
            <a:r>
              <a:rPr lang="en-GB" sz="2000" dirty="0"/>
              <a:t> </a:t>
            </a:r>
          </a:p>
          <a:p>
            <a:r>
              <a:rPr lang="en-GB" sz="2000" dirty="0"/>
              <a:t>	 </a:t>
            </a:r>
          </a:p>
          <a:p>
            <a:r>
              <a:rPr lang="en-GB" sz="2000" dirty="0"/>
              <a:t> </a:t>
            </a:r>
            <a:endParaRPr lang="en-GB" sz="2000" dirty="0" smtClean="0"/>
          </a:p>
          <a:p>
            <a:endParaRPr lang="en-GB" sz="2000" dirty="0"/>
          </a:p>
          <a:p>
            <a:r>
              <a:rPr lang="en-GB" sz="2000" dirty="0" err="1" smtClean="0"/>
              <a:t>Adv</a:t>
            </a:r>
            <a:r>
              <a:rPr lang="en-GB" sz="2000" dirty="0" smtClean="0"/>
              <a:t>          N         K       N</a:t>
            </a:r>
            <a:r>
              <a:rPr lang="en-GB" sz="2000" dirty="0"/>
              <a:t>	</a:t>
            </a:r>
            <a:r>
              <a:rPr lang="en-GB" sz="2000" dirty="0" err="1"/>
              <a:t>Conj</a:t>
            </a:r>
            <a:r>
              <a:rPr lang="en-GB" sz="2000" dirty="0"/>
              <a:t>	N	</a:t>
            </a:r>
            <a:r>
              <a:rPr lang="en-GB" sz="2000" dirty="0" smtClean="0"/>
              <a:t>K      </a:t>
            </a:r>
            <a:r>
              <a:rPr lang="en-GB" sz="2000" dirty="0"/>
              <a:t>N        </a:t>
            </a:r>
            <a:r>
              <a:rPr lang="en-GB" sz="2000" dirty="0" smtClean="0"/>
              <a:t>V              </a:t>
            </a:r>
            <a:r>
              <a:rPr lang="en-GB" sz="2000" dirty="0"/>
              <a:t>V</a:t>
            </a:r>
          </a:p>
          <a:p>
            <a:r>
              <a:rPr lang="en-GB" sz="2000" dirty="0" err="1" smtClean="0"/>
              <a:t>potius</a:t>
            </a:r>
            <a:r>
              <a:rPr lang="en-GB" sz="2000" dirty="0" smtClean="0"/>
              <a:t> </a:t>
            </a:r>
            <a:r>
              <a:rPr lang="en-GB" sz="2000" dirty="0" err="1" smtClean="0"/>
              <a:t>surculos</a:t>
            </a:r>
            <a:r>
              <a:rPr lang="en-GB" sz="2000" dirty="0" smtClean="0"/>
              <a:t> </a:t>
            </a:r>
            <a:r>
              <a:rPr lang="en-GB" sz="2000" dirty="0"/>
              <a:t>de   </a:t>
            </a:r>
            <a:r>
              <a:rPr lang="en-GB" sz="2000" dirty="0" err="1"/>
              <a:t>ficeto</a:t>
            </a:r>
            <a:r>
              <a:rPr lang="en-GB" sz="2000" dirty="0"/>
              <a:t>	quam	grana	de   fico  </a:t>
            </a:r>
            <a:r>
              <a:rPr lang="en-GB" sz="2000" dirty="0" err="1"/>
              <a:t>expedit</a:t>
            </a:r>
            <a:r>
              <a:rPr lang="en-GB" sz="2000" dirty="0"/>
              <a:t>  </a:t>
            </a:r>
            <a:r>
              <a:rPr lang="en-GB" sz="2000" dirty="0" err="1"/>
              <a:t>obruere</a:t>
            </a:r>
            <a:endParaRPr lang="en-GB" sz="2000" dirty="0"/>
          </a:p>
          <a:p>
            <a:r>
              <a:rPr lang="en-GB" sz="2000" dirty="0"/>
              <a:t> </a:t>
            </a:r>
          </a:p>
        </p:txBody>
      </p:sp>
      <p:cxnSp>
        <p:nvCxnSpPr>
          <p:cNvPr id="19" name="直線接點 18"/>
          <p:cNvCxnSpPr/>
          <p:nvPr/>
        </p:nvCxnSpPr>
        <p:spPr>
          <a:xfrm flipH="1">
            <a:off x="1187624" y="2492896"/>
            <a:ext cx="3456384" cy="12241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線接點 20"/>
          <p:cNvCxnSpPr/>
          <p:nvPr/>
        </p:nvCxnSpPr>
        <p:spPr>
          <a:xfrm flipH="1">
            <a:off x="1979712" y="2492896"/>
            <a:ext cx="2664296" cy="12241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接點 22"/>
          <p:cNvCxnSpPr/>
          <p:nvPr/>
        </p:nvCxnSpPr>
        <p:spPr>
          <a:xfrm flipH="1">
            <a:off x="2627784" y="2492896"/>
            <a:ext cx="2016224" cy="12961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直線接點 24"/>
          <p:cNvCxnSpPr/>
          <p:nvPr/>
        </p:nvCxnSpPr>
        <p:spPr>
          <a:xfrm flipH="1">
            <a:off x="3203848" y="2492896"/>
            <a:ext cx="1440160" cy="12241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直線接點 26"/>
          <p:cNvCxnSpPr/>
          <p:nvPr/>
        </p:nvCxnSpPr>
        <p:spPr>
          <a:xfrm flipH="1">
            <a:off x="3923928" y="2492896"/>
            <a:ext cx="720080" cy="12241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直線接點 28"/>
          <p:cNvCxnSpPr/>
          <p:nvPr/>
        </p:nvCxnSpPr>
        <p:spPr>
          <a:xfrm>
            <a:off x="4644008" y="2492896"/>
            <a:ext cx="0" cy="12961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線接點 30"/>
          <p:cNvCxnSpPr/>
          <p:nvPr/>
        </p:nvCxnSpPr>
        <p:spPr>
          <a:xfrm>
            <a:off x="4644008" y="2492896"/>
            <a:ext cx="864096" cy="12961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線接點 32"/>
          <p:cNvCxnSpPr/>
          <p:nvPr/>
        </p:nvCxnSpPr>
        <p:spPr>
          <a:xfrm>
            <a:off x="4572000" y="2492896"/>
            <a:ext cx="1368152" cy="12961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直線接點 34"/>
          <p:cNvCxnSpPr/>
          <p:nvPr/>
        </p:nvCxnSpPr>
        <p:spPr>
          <a:xfrm>
            <a:off x="4572000" y="2492896"/>
            <a:ext cx="2016224" cy="12961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直線接點 36"/>
          <p:cNvCxnSpPr/>
          <p:nvPr/>
        </p:nvCxnSpPr>
        <p:spPr>
          <a:xfrm>
            <a:off x="4572000" y="2492896"/>
            <a:ext cx="3024336" cy="12961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矩形 55"/>
          <p:cNvSpPr/>
          <p:nvPr/>
        </p:nvSpPr>
        <p:spPr>
          <a:xfrm>
            <a:off x="827584" y="4491117"/>
            <a:ext cx="763284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/>
              <a:t> 				S</a:t>
            </a:r>
          </a:p>
          <a:p>
            <a:r>
              <a:rPr lang="en-GB" sz="2000" dirty="0"/>
              <a:t> </a:t>
            </a:r>
          </a:p>
          <a:p>
            <a:r>
              <a:rPr lang="en-GB" sz="2000" dirty="0"/>
              <a:t> </a:t>
            </a:r>
          </a:p>
          <a:p>
            <a:r>
              <a:rPr lang="en-GB" sz="2000" dirty="0"/>
              <a:t> </a:t>
            </a:r>
          </a:p>
          <a:p>
            <a:r>
              <a:rPr lang="en-GB" sz="2000" dirty="0"/>
              <a:t> </a:t>
            </a:r>
            <a:r>
              <a:rPr lang="en-GB" sz="2000" dirty="0" smtClean="0"/>
              <a:t>	  </a:t>
            </a:r>
            <a:r>
              <a:rPr lang="en-GB" sz="2000" dirty="0"/>
              <a:t>D	  </a:t>
            </a:r>
            <a:r>
              <a:rPr lang="en-GB" sz="2000" dirty="0" smtClean="0"/>
              <a:t>K</a:t>
            </a:r>
            <a:r>
              <a:rPr lang="en-GB" sz="2000" dirty="0"/>
              <a:t>	    N		V	   V</a:t>
            </a:r>
          </a:p>
          <a:p>
            <a:r>
              <a:rPr lang="en-GB" sz="2000" dirty="0" smtClean="0"/>
              <a:t>	quae</a:t>
            </a:r>
            <a:r>
              <a:rPr lang="en-GB" sz="2000" dirty="0"/>
              <a:t>	 ad 	</a:t>
            </a:r>
            <a:r>
              <a:rPr lang="en-GB" sz="2000" dirty="0" err="1"/>
              <a:t>patrem</a:t>
            </a:r>
            <a:r>
              <a:rPr lang="en-GB" sz="2000" dirty="0"/>
              <a:t> 	</a:t>
            </a:r>
            <a:r>
              <a:rPr lang="en-GB" sz="2000" dirty="0" smtClean="0"/>
              <a:t>	</a:t>
            </a:r>
            <a:r>
              <a:rPr lang="en-GB" sz="2000" dirty="0" err="1" smtClean="0"/>
              <a:t>vis</a:t>
            </a:r>
            <a:r>
              <a:rPr lang="en-GB" sz="2000" dirty="0" smtClean="0"/>
              <a:t> </a:t>
            </a:r>
            <a:r>
              <a:rPr lang="en-GB" sz="2000" dirty="0"/>
              <a:t>	</a:t>
            </a:r>
            <a:r>
              <a:rPr lang="en-GB" sz="2000" dirty="0" err="1"/>
              <a:t>nuntiari</a:t>
            </a:r>
            <a:endParaRPr lang="en-GB" sz="2000" dirty="0"/>
          </a:p>
          <a:p>
            <a:r>
              <a:rPr lang="en-GB" sz="2000" dirty="0"/>
              <a:t> </a:t>
            </a:r>
          </a:p>
        </p:txBody>
      </p:sp>
      <p:cxnSp>
        <p:nvCxnSpPr>
          <p:cNvPr id="58" name="直線接點 57"/>
          <p:cNvCxnSpPr/>
          <p:nvPr/>
        </p:nvCxnSpPr>
        <p:spPr>
          <a:xfrm flipH="1">
            <a:off x="1979712" y="4759408"/>
            <a:ext cx="2664296" cy="9738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直線接點 59"/>
          <p:cNvCxnSpPr/>
          <p:nvPr/>
        </p:nvCxnSpPr>
        <p:spPr>
          <a:xfrm flipH="1">
            <a:off x="2915816" y="4759408"/>
            <a:ext cx="1728192" cy="9738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直線接點 61"/>
          <p:cNvCxnSpPr/>
          <p:nvPr/>
        </p:nvCxnSpPr>
        <p:spPr>
          <a:xfrm flipH="1">
            <a:off x="3995936" y="4759408"/>
            <a:ext cx="648072" cy="9738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直線接點 63"/>
          <p:cNvCxnSpPr/>
          <p:nvPr/>
        </p:nvCxnSpPr>
        <p:spPr>
          <a:xfrm>
            <a:off x="4644008" y="4759408"/>
            <a:ext cx="864096" cy="9738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直線接點 65"/>
          <p:cNvCxnSpPr/>
          <p:nvPr/>
        </p:nvCxnSpPr>
        <p:spPr>
          <a:xfrm>
            <a:off x="4644008" y="4759408"/>
            <a:ext cx="1944216" cy="9738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6822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5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Latin non-</a:t>
            </a:r>
            <a:r>
              <a:rPr lang="en-GB" dirty="0" err="1" smtClean="0"/>
              <a:t>configurationality</a:t>
            </a:r>
            <a:r>
              <a:rPr lang="en-GB" dirty="0" smtClean="0"/>
              <a:t> (5)</a:t>
            </a:r>
            <a:endParaRPr lang="en-GB" dirty="0"/>
          </a:p>
        </p:txBody>
      </p:sp>
      <p:sp>
        <p:nvSpPr>
          <p:cNvPr id="5" name="矩形 4"/>
          <p:cNvSpPr/>
          <p:nvPr/>
        </p:nvSpPr>
        <p:spPr>
          <a:xfrm>
            <a:off x="755576" y="1166843"/>
            <a:ext cx="777686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R &amp; R (2003) argue that </a:t>
            </a:r>
            <a:r>
              <a:rPr lang="en-GB" sz="2800" dirty="0" err="1" smtClean="0"/>
              <a:t>grammaticalization</a:t>
            </a:r>
            <a:r>
              <a:rPr lang="en-GB" sz="2800" dirty="0" smtClean="0"/>
              <a:t> is driven by ‘simplicity’ (i.e. reduction of ‘feature </a:t>
            </a:r>
            <a:r>
              <a:rPr lang="en-GB" sz="2800" dirty="0" err="1" smtClean="0"/>
              <a:t>syncretisms</a:t>
            </a:r>
            <a:r>
              <a:rPr lang="en-GB" sz="2800" dirty="0" smtClean="0"/>
              <a:t>) (see slide ) </a:t>
            </a:r>
          </a:p>
        </p:txBody>
      </p:sp>
      <p:sp>
        <p:nvSpPr>
          <p:cNvPr id="6" name="矩形 5"/>
          <p:cNvSpPr/>
          <p:nvPr/>
        </p:nvSpPr>
        <p:spPr>
          <a:xfrm>
            <a:off x="755576" y="2492896"/>
            <a:ext cx="777686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Yet there is no difference in terms of ‘feature </a:t>
            </a:r>
            <a:r>
              <a:rPr lang="en-GB" sz="2800" dirty="0" err="1" smtClean="0"/>
              <a:t>syncretisms</a:t>
            </a:r>
            <a:r>
              <a:rPr lang="en-GB" sz="2800" dirty="0" smtClean="0"/>
              <a:t>’ between the ‘flat’ structures, whether </a:t>
            </a:r>
            <a:r>
              <a:rPr lang="en-GB" sz="2800" i="1" dirty="0" smtClean="0"/>
              <a:t>de </a:t>
            </a:r>
            <a:r>
              <a:rPr lang="en-GB" sz="2800" dirty="0" smtClean="0"/>
              <a:t>and </a:t>
            </a:r>
            <a:r>
              <a:rPr lang="en-GB" sz="2800" i="1" dirty="0" smtClean="0"/>
              <a:t>ad </a:t>
            </a:r>
            <a:r>
              <a:rPr lang="en-GB" sz="2800" dirty="0" smtClean="0"/>
              <a:t>are interpreted as Ps or Ks. </a:t>
            </a:r>
            <a:endParaRPr lang="en-GB" sz="2800" dirty="0"/>
          </a:p>
        </p:txBody>
      </p:sp>
      <p:sp>
        <p:nvSpPr>
          <p:cNvPr id="7" name="矩形 6"/>
          <p:cNvSpPr/>
          <p:nvPr/>
        </p:nvSpPr>
        <p:spPr>
          <a:xfrm>
            <a:off x="755576" y="3877891"/>
            <a:ext cx="777686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err="1" smtClean="0"/>
              <a:t>Grammaticalization</a:t>
            </a:r>
            <a:r>
              <a:rPr lang="en-GB" sz="2800" dirty="0" smtClean="0"/>
              <a:t> cannot occur in a non-</a:t>
            </a:r>
            <a:r>
              <a:rPr lang="en-GB" sz="2800" dirty="0" err="1" smtClean="0"/>
              <a:t>configurational</a:t>
            </a:r>
            <a:r>
              <a:rPr lang="en-GB" sz="2800" dirty="0" smtClean="0"/>
              <a:t> language like Latin, which may be the reason why functional categories are generally absent in Latin (</a:t>
            </a:r>
            <a:r>
              <a:rPr lang="en-GB" sz="2800" dirty="0" err="1" smtClean="0"/>
              <a:t>Ledgeway</a:t>
            </a:r>
            <a:r>
              <a:rPr lang="en-GB" sz="2800" dirty="0" smtClean="0"/>
              <a:t> (2011a:387-389, 409)).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509130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Romance </a:t>
            </a:r>
            <a:r>
              <a:rPr lang="en-GB" dirty="0" err="1" smtClean="0"/>
              <a:t>configurationality</a:t>
            </a:r>
            <a:endParaRPr lang="en-GB" dirty="0"/>
          </a:p>
        </p:txBody>
      </p:sp>
      <p:sp>
        <p:nvSpPr>
          <p:cNvPr id="4" name="矩形 3"/>
          <p:cNvSpPr/>
          <p:nvPr/>
        </p:nvSpPr>
        <p:spPr>
          <a:xfrm>
            <a:off x="827584" y="1899989"/>
            <a:ext cx="76328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Alternatively, one can represent these Latin examples </a:t>
            </a:r>
            <a:r>
              <a:rPr lang="en-GB" sz="2800" b="1" dirty="0"/>
              <a:t>configurationally</a:t>
            </a:r>
            <a:r>
              <a:rPr lang="en-GB" sz="2800" dirty="0"/>
              <a:t> in anticipation of (proto-)</a:t>
            </a:r>
            <a:r>
              <a:rPr lang="en-GB" sz="2800" dirty="0" smtClean="0"/>
              <a:t>Romance. </a:t>
            </a:r>
            <a:endParaRPr lang="en-GB" sz="2800" dirty="0"/>
          </a:p>
        </p:txBody>
      </p:sp>
      <p:sp>
        <p:nvSpPr>
          <p:cNvPr id="5" name="矩形 4"/>
          <p:cNvSpPr/>
          <p:nvPr/>
        </p:nvSpPr>
        <p:spPr>
          <a:xfrm>
            <a:off x="827584" y="3915053"/>
            <a:ext cx="76328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In X’-theory, adjuncts and complements occupy different syntactic positions.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117696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Syntactic change and Minimalism (1)</a:t>
            </a:r>
            <a:endParaRPr lang="en-GB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611560" y="1628800"/>
            <a:ext cx="8064896" cy="4608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Lightfoot (1991:chapter 1, 1999:chapters 3 and 4, 2006:10-15, 88-89</a:t>
            </a:r>
            <a:r>
              <a:rPr lang="en-GB" dirty="0" smtClean="0"/>
              <a:t>)): grammar </a:t>
            </a:r>
            <a:r>
              <a:rPr lang="en-GB" dirty="0"/>
              <a:t>is moulded during first language </a:t>
            </a:r>
            <a:r>
              <a:rPr lang="en-GB" dirty="0" smtClean="0"/>
              <a:t>acquisition: </a:t>
            </a:r>
          </a:p>
        </p:txBody>
      </p:sp>
      <p:sp>
        <p:nvSpPr>
          <p:cNvPr id="6" name="矩形 5"/>
          <p:cNvSpPr/>
          <p:nvPr/>
        </p:nvSpPr>
        <p:spPr>
          <a:xfrm>
            <a:off x="611560" y="3154323"/>
            <a:ext cx="80648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/>
              <a:t>Language acquisition is therefore the locus for language change.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696771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Romance </a:t>
            </a:r>
            <a:r>
              <a:rPr lang="en-GB" dirty="0" err="1" smtClean="0"/>
              <a:t>configurationality</a:t>
            </a:r>
            <a:r>
              <a:rPr lang="en-GB" dirty="0" smtClean="0"/>
              <a:t> (2)</a:t>
            </a:r>
            <a:endParaRPr lang="en-GB" dirty="0"/>
          </a:p>
        </p:txBody>
      </p:sp>
      <p:sp>
        <p:nvSpPr>
          <p:cNvPr id="5" name="矩形 4"/>
          <p:cNvSpPr/>
          <p:nvPr/>
        </p:nvSpPr>
        <p:spPr>
          <a:xfrm>
            <a:off x="864096" y="1113417"/>
            <a:ext cx="73803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i="1" dirty="0" smtClean="0"/>
              <a:t>de</a:t>
            </a:r>
            <a:r>
              <a:rPr lang="en-GB" sz="2800" dirty="0" smtClean="0"/>
              <a:t>-PPs, being spatial PPs in origin, should be represented as adjuncts i.e. sisters and daughters of X’:  </a:t>
            </a:r>
            <a:endParaRPr lang="en-GB" sz="2800" dirty="0"/>
          </a:p>
        </p:txBody>
      </p:sp>
      <p:sp>
        <p:nvSpPr>
          <p:cNvPr id="6" name="矩形 5"/>
          <p:cNvSpPr/>
          <p:nvPr/>
        </p:nvSpPr>
        <p:spPr>
          <a:xfrm>
            <a:off x="0" y="2348880"/>
            <a:ext cx="9144000" cy="5647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900" dirty="0"/>
              <a:t>			</a:t>
            </a:r>
            <a:r>
              <a:rPr lang="en-GB" sz="1900" dirty="0" smtClean="0"/>
              <a:t>		CP</a:t>
            </a:r>
            <a:r>
              <a:rPr lang="en-GB" sz="1900" dirty="0"/>
              <a:t>				</a:t>
            </a:r>
          </a:p>
          <a:p>
            <a:r>
              <a:rPr lang="en-GB" sz="1900" dirty="0"/>
              <a:t>	</a:t>
            </a:r>
            <a:r>
              <a:rPr lang="en-GB" sz="1900" dirty="0" smtClean="0"/>
              <a:t>CP</a:t>
            </a:r>
            <a:r>
              <a:rPr lang="en-GB" sz="1900" dirty="0"/>
              <a:t>			</a:t>
            </a:r>
            <a:r>
              <a:rPr lang="en-GB" sz="1900" dirty="0" smtClean="0"/>
              <a:t>		CP</a:t>
            </a:r>
            <a:endParaRPr lang="en-GB" sz="1900" dirty="0"/>
          </a:p>
          <a:p>
            <a:r>
              <a:rPr lang="en-GB" sz="1900" dirty="0"/>
              <a:t>	</a:t>
            </a:r>
          </a:p>
          <a:p>
            <a:r>
              <a:rPr lang="en-GB" sz="1900" dirty="0" err="1"/>
              <a:t>SpecC</a:t>
            </a:r>
            <a:r>
              <a:rPr lang="en-GB" sz="1900" dirty="0"/>
              <a:t>		C’		</a:t>
            </a:r>
            <a:r>
              <a:rPr lang="en-GB" sz="1900" dirty="0" smtClean="0"/>
              <a:t>	</a:t>
            </a:r>
            <a:r>
              <a:rPr lang="en-GB" sz="1900" dirty="0" err="1" smtClean="0"/>
              <a:t>SpecC</a:t>
            </a:r>
            <a:r>
              <a:rPr lang="en-GB" sz="1900" dirty="0"/>
              <a:t>		C’</a:t>
            </a:r>
          </a:p>
          <a:p>
            <a:r>
              <a:rPr lang="en-GB" sz="1900" dirty="0" err="1"/>
              <a:t>potius</a:t>
            </a:r>
            <a:r>
              <a:rPr lang="en-GB" sz="1900" dirty="0"/>
              <a:t>	…			</a:t>
            </a:r>
            <a:r>
              <a:rPr lang="en-GB" sz="1900" dirty="0" smtClean="0"/>
              <a:t>	quam</a:t>
            </a:r>
            <a:endParaRPr lang="en-GB" sz="1900" dirty="0"/>
          </a:p>
          <a:p>
            <a:r>
              <a:rPr lang="en-GB" sz="1900" dirty="0"/>
              <a:t>	  C	</a:t>
            </a:r>
            <a:r>
              <a:rPr lang="en-GB" sz="1900" dirty="0" smtClean="0"/>
              <a:t>	TP		</a:t>
            </a:r>
            <a:r>
              <a:rPr lang="en-GB" sz="1900" dirty="0"/>
              <a:t>	C	</a:t>
            </a:r>
            <a:r>
              <a:rPr lang="en-GB" sz="1900" dirty="0" smtClean="0"/>
              <a:t>	TP</a:t>
            </a:r>
          </a:p>
          <a:p>
            <a:r>
              <a:rPr lang="en-GB" sz="1900" dirty="0"/>
              <a:t>	</a:t>
            </a:r>
            <a:r>
              <a:rPr lang="en-GB" sz="1900" dirty="0" smtClean="0"/>
              <a:t>		</a:t>
            </a:r>
          </a:p>
          <a:p>
            <a:r>
              <a:rPr lang="en-GB" sz="1900" dirty="0"/>
              <a:t>	NP </a:t>
            </a:r>
            <a:r>
              <a:rPr lang="en-GB" sz="1900" baseline="-25000" dirty="0" err="1" smtClean="0"/>
              <a:t>i</a:t>
            </a:r>
            <a:r>
              <a:rPr lang="en-GB" sz="1900" dirty="0"/>
              <a:t>	</a:t>
            </a:r>
            <a:r>
              <a:rPr lang="en-GB" sz="1900" dirty="0" smtClean="0"/>
              <a:t>	T’			NP </a:t>
            </a:r>
            <a:r>
              <a:rPr lang="en-GB" sz="1900" baseline="-25000" dirty="0" smtClean="0"/>
              <a:t>j</a:t>
            </a:r>
            <a:r>
              <a:rPr lang="en-GB" sz="1900" dirty="0" smtClean="0"/>
              <a:t>		T’		</a:t>
            </a:r>
          </a:p>
          <a:p>
            <a:r>
              <a:rPr lang="en-GB" sz="1900" dirty="0"/>
              <a:t>	</a:t>
            </a:r>
            <a:r>
              <a:rPr lang="en-GB" sz="1900" dirty="0" smtClean="0"/>
              <a:t> N’       	  </a:t>
            </a:r>
            <a:r>
              <a:rPr lang="en-GB" sz="1900" dirty="0"/>
              <a:t>T		</a:t>
            </a:r>
            <a:r>
              <a:rPr lang="en-GB" sz="1900" dirty="0" smtClean="0"/>
              <a:t>VP		N’	     </a:t>
            </a:r>
            <a:r>
              <a:rPr lang="en-GB" sz="1900" dirty="0"/>
              <a:t>T	        </a:t>
            </a:r>
            <a:r>
              <a:rPr lang="en-GB" sz="1900" dirty="0" smtClean="0"/>
              <a:t>    VP</a:t>
            </a:r>
            <a:endParaRPr lang="en-GB" sz="1900" dirty="0"/>
          </a:p>
          <a:p>
            <a:r>
              <a:rPr lang="en-GB" sz="1900" dirty="0"/>
              <a:t>	</a:t>
            </a:r>
            <a:r>
              <a:rPr lang="en-GB" sz="1900" dirty="0" smtClean="0"/>
              <a:t>                   Ø</a:t>
            </a:r>
            <a:r>
              <a:rPr lang="en-GB" sz="1900" dirty="0"/>
              <a:t>				</a:t>
            </a:r>
            <a:r>
              <a:rPr lang="en-GB" sz="1900" dirty="0" smtClean="0"/>
              <a:t>                </a:t>
            </a:r>
            <a:r>
              <a:rPr lang="en-GB" sz="1900" dirty="0" err="1" smtClean="0"/>
              <a:t>expedit</a:t>
            </a:r>
            <a:endParaRPr lang="en-GB" sz="1900" dirty="0" smtClean="0"/>
          </a:p>
          <a:p>
            <a:r>
              <a:rPr lang="en-GB" sz="1900" dirty="0" smtClean="0"/>
              <a:t>     N’</a:t>
            </a:r>
            <a:r>
              <a:rPr lang="en-GB" sz="1900" dirty="0"/>
              <a:t>	</a:t>
            </a:r>
            <a:r>
              <a:rPr lang="en-GB" sz="1900" dirty="0" smtClean="0"/>
              <a:t>         PP	</a:t>
            </a:r>
            <a:r>
              <a:rPr lang="en-GB" sz="1900" dirty="0"/>
              <a:t>	</a:t>
            </a:r>
            <a:r>
              <a:rPr lang="en-GB" sz="1900" dirty="0" smtClean="0"/>
              <a:t>	V’	N</a:t>
            </a:r>
            <a:r>
              <a:rPr lang="en-GB" sz="1900" dirty="0"/>
              <a:t>’	           PP		      </a:t>
            </a:r>
            <a:r>
              <a:rPr lang="en-GB" sz="1900" dirty="0" smtClean="0"/>
              <a:t>       </a:t>
            </a:r>
            <a:r>
              <a:rPr lang="en-GB" sz="1900" dirty="0"/>
              <a:t>V’</a:t>
            </a:r>
          </a:p>
          <a:p>
            <a:r>
              <a:rPr lang="en-GB" sz="1900" dirty="0"/>
              <a:t> </a:t>
            </a:r>
          </a:p>
          <a:p>
            <a:r>
              <a:rPr lang="en-GB" sz="1900" dirty="0" smtClean="0"/>
              <a:t>     N</a:t>
            </a:r>
            <a:r>
              <a:rPr lang="en-GB" sz="1900" dirty="0"/>
              <a:t>	</a:t>
            </a:r>
            <a:r>
              <a:rPr lang="en-GB" sz="1900" dirty="0" smtClean="0"/>
              <a:t>  de </a:t>
            </a:r>
            <a:r>
              <a:rPr lang="en-GB" sz="1900" dirty="0" err="1"/>
              <a:t>ficeto</a:t>
            </a:r>
            <a:r>
              <a:rPr lang="en-GB" sz="1900" dirty="0"/>
              <a:t>        	</a:t>
            </a:r>
            <a:r>
              <a:rPr lang="en-GB" sz="1900" dirty="0" smtClean="0"/>
              <a:t>  </a:t>
            </a:r>
            <a:r>
              <a:rPr lang="en-GB" sz="1900" dirty="0"/>
              <a:t>V	      NP	</a:t>
            </a:r>
            <a:r>
              <a:rPr lang="en-GB" sz="1900" dirty="0" smtClean="0"/>
              <a:t>N</a:t>
            </a:r>
            <a:r>
              <a:rPr lang="en-GB" sz="1900" dirty="0"/>
              <a:t>	       de fico	</a:t>
            </a:r>
            <a:r>
              <a:rPr lang="en-GB" sz="1900" dirty="0" smtClean="0"/>
              <a:t>   V              </a:t>
            </a:r>
            <a:r>
              <a:rPr lang="en-GB" sz="1900" dirty="0"/>
              <a:t>NP </a:t>
            </a:r>
            <a:r>
              <a:rPr lang="en-GB" sz="1900" baseline="-25000" dirty="0"/>
              <a:t>j</a:t>
            </a:r>
            <a:endParaRPr lang="en-GB" sz="1900" dirty="0"/>
          </a:p>
          <a:p>
            <a:r>
              <a:rPr lang="en-GB" sz="1900" dirty="0" err="1"/>
              <a:t>surculos</a:t>
            </a:r>
            <a:r>
              <a:rPr lang="en-GB" sz="1900" dirty="0"/>
              <a:t>		</a:t>
            </a:r>
            <a:r>
              <a:rPr lang="en-GB" sz="1900" dirty="0" smtClean="0"/>
              <a:t>           	  Ø</a:t>
            </a:r>
            <a:r>
              <a:rPr lang="en-GB" sz="1900" dirty="0"/>
              <a:t>	       t </a:t>
            </a:r>
            <a:r>
              <a:rPr lang="en-GB" sz="1900" baseline="-25000" dirty="0" err="1"/>
              <a:t>i</a:t>
            </a:r>
            <a:r>
              <a:rPr lang="en-GB" sz="1900" dirty="0"/>
              <a:t>	</a:t>
            </a:r>
            <a:r>
              <a:rPr lang="en-GB" sz="1900" dirty="0" smtClean="0"/>
              <a:t>grana</a:t>
            </a:r>
            <a:r>
              <a:rPr lang="en-GB" sz="1900" dirty="0"/>
              <a:t>	     	 	</a:t>
            </a:r>
            <a:r>
              <a:rPr lang="en-GB" sz="1900" dirty="0" err="1" smtClean="0"/>
              <a:t>obruere</a:t>
            </a:r>
            <a:endParaRPr lang="en-GB" sz="1900" dirty="0"/>
          </a:p>
          <a:p>
            <a:r>
              <a:rPr lang="en-GB" sz="1900" dirty="0"/>
              <a:t>											</a:t>
            </a:r>
          </a:p>
          <a:p>
            <a:r>
              <a:rPr lang="en-GB" sz="1900" dirty="0"/>
              <a:t> </a:t>
            </a:r>
          </a:p>
          <a:p>
            <a:r>
              <a:rPr lang="en-GB" sz="1900" dirty="0"/>
              <a:t> </a:t>
            </a:r>
          </a:p>
        </p:txBody>
      </p:sp>
      <p:cxnSp>
        <p:nvCxnSpPr>
          <p:cNvPr id="8" name="直線接點 7"/>
          <p:cNvCxnSpPr/>
          <p:nvPr/>
        </p:nvCxnSpPr>
        <p:spPr>
          <a:xfrm flipH="1">
            <a:off x="1187624" y="2636912"/>
            <a:ext cx="3600400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>
            <a:off x="4788024" y="2636912"/>
            <a:ext cx="864096" cy="720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接點 11"/>
          <p:cNvCxnSpPr/>
          <p:nvPr/>
        </p:nvCxnSpPr>
        <p:spPr>
          <a:xfrm flipH="1">
            <a:off x="323528" y="2924944"/>
            <a:ext cx="864096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接點 13"/>
          <p:cNvCxnSpPr/>
          <p:nvPr/>
        </p:nvCxnSpPr>
        <p:spPr>
          <a:xfrm>
            <a:off x="1187624" y="2924944"/>
            <a:ext cx="792088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接點 15"/>
          <p:cNvCxnSpPr/>
          <p:nvPr/>
        </p:nvCxnSpPr>
        <p:spPr>
          <a:xfrm flipH="1">
            <a:off x="1259632" y="3501008"/>
            <a:ext cx="720080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線接點 17"/>
          <p:cNvCxnSpPr/>
          <p:nvPr/>
        </p:nvCxnSpPr>
        <p:spPr>
          <a:xfrm>
            <a:off x="1979712" y="3501008"/>
            <a:ext cx="936104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接點 19"/>
          <p:cNvCxnSpPr/>
          <p:nvPr/>
        </p:nvCxnSpPr>
        <p:spPr>
          <a:xfrm>
            <a:off x="1187624" y="4077072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接點 21"/>
          <p:cNvCxnSpPr/>
          <p:nvPr/>
        </p:nvCxnSpPr>
        <p:spPr>
          <a:xfrm>
            <a:off x="5652120" y="4077072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直線接點 23"/>
          <p:cNvCxnSpPr/>
          <p:nvPr/>
        </p:nvCxnSpPr>
        <p:spPr>
          <a:xfrm flipH="1">
            <a:off x="5004048" y="2924944"/>
            <a:ext cx="72008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直線接點 25"/>
          <p:cNvCxnSpPr/>
          <p:nvPr/>
        </p:nvCxnSpPr>
        <p:spPr>
          <a:xfrm>
            <a:off x="5724128" y="2924944"/>
            <a:ext cx="792088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直線接點 27"/>
          <p:cNvCxnSpPr/>
          <p:nvPr/>
        </p:nvCxnSpPr>
        <p:spPr>
          <a:xfrm flipH="1">
            <a:off x="5652120" y="3501008"/>
            <a:ext cx="864096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直線接點 29"/>
          <p:cNvCxnSpPr/>
          <p:nvPr/>
        </p:nvCxnSpPr>
        <p:spPr>
          <a:xfrm>
            <a:off x="6516216" y="3501008"/>
            <a:ext cx="1008112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直線接點 31"/>
          <p:cNvCxnSpPr/>
          <p:nvPr/>
        </p:nvCxnSpPr>
        <p:spPr>
          <a:xfrm>
            <a:off x="2915816" y="4077072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直線接點 33"/>
          <p:cNvCxnSpPr/>
          <p:nvPr/>
        </p:nvCxnSpPr>
        <p:spPr>
          <a:xfrm>
            <a:off x="7452320" y="4077072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直線接點 35"/>
          <p:cNvCxnSpPr/>
          <p:nvPr/>
        </p:nvCxnSpPr>
        <p:spPr>
          <a:xfrm>
            <a:off x="1187624" y="4653136"/>
            <a:ext cx="0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直線接點 37"/>
          <p:cNvCxnSpPr/>
          <p:nvPr/>
        </p:nvCxnSpPr>
        <p:spPr>
          <a:xfrm flipH="1">
            <a:off x="2123728" y="4653136"/>
            <a:ext cx="792088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直線接點 39"/>
          <p:cNvCxnSpPr/>
          <p:nvPr/>
        </p:nvCxnSpPr>
        <p:spPr>
          <a:xfrm>
            <a:off x="2915816" y="4653136"/>
            <a:ext cx="936104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直線接點 41"/>
          <p:cNvCxnSpPr/>
          <p:nvPr/>
        </p:nvCxnSpPr>
        <p:spPr>
          <a:xfrm>
            <a:off x="1115616" y="5301208"/>
            <a:ext cx="468052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直線接點 43"/>
          <p:cNvCxnSpPr/>
          <p:nvPr/>
        </p:nvCxnSpPr>
        <p:spPr>
          <a:xfrm flipH="1">
            <a:off x="539552" y="5301208"/>
            <a:ext cx="576064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直線接點 48"/>
          <p:cNvCxnSpPr/>
          <p:nvPr/>
        </p:nvCxnSpPr>
        <p:spPr>
          <a:xfrm>
            <a:off x="467544" y="5805264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直線接點 50"/>
          <p:cNvCxnSpPr/>
          <p:nvPr/>
        </p:nvCxnSpPr>
        <p:spPr>
          <a:xfrm>
            <a:off x="3851920" y="5301208"/>
            <a:ext cx="0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直線接點 53"/>
          <p:cNvCxnSpPr/>
          <p:nvPr/>
        </p:nvCxnSpPr>
        <p:spPr>
          <a:xfrm flipH="1">
            <a:off x="2987824" y="5805264"/>
            <a:ext cx="864096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直線接點 55"/>
          <p:cNvCxnSpPr/>
          <p:nvPr/>
        </p:nvCxnSpPr>
        <p:spPr>
          <a:xfrm>
            <a:off x="3851920" y="5805264"/>
            <a:ext cx="288032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直線接點 57"/>
          <p:cNvCxnSpPr/>
          <p:nvPr/>
        </p:nvCxnSpPr>
        <p:spPr>
          <a:xfrm>
            <a:off x="5652120" y="4653136"/>
            <a:ext cx="0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直線接點 59"/>
          <p:cNvCxnSpPr/>
          <p:nvPr/>
        </p:nvCxnSpPr>
        <p:spPr>
          <a:xfrm flipH="1">
            <a:off x="4788024" y="5301208"/>
            <a:ext cx="864096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直線接點 61"/>
          <p:cNvCxnSpPr/>
          <p:nvPr/>
        </p:nvCxnSpPr>
        <p:spPr>
          <a:xfrm>
            <a:off x="5652120" y="5301208"/>
            <a:ext cx="648072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直線接點 64"/>
          <p:cNvCxnSpPr/>
          <p:nvPr/>
        </p:nvCxnSpPr>
        <p:spPr>
          <a:xfrm>
            <a:off x="4716016" y="5805264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直線接點 66"/>
          <p:cNvCxnSpPr/>
          <p:nvPr/>
        </p:nvCxnSpPr>
        <p:spPr>
          <a:xfrm flipH="1">
            <a:off x="6876256" y="4653136"/>
            <a:ext cx="576064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直線接點 68"/>
          <p:cNvCxnSpPr/>
          <p:nvPr/>
        </p:nvCxnSpPr>
        <p:spPr>
          <a:xfrm>
            <a:off x="7452320" y="4653136"/>
            <a:ext cx="648072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直線接點 70"/>
          <p:cNvCxnSpPr/>
          <p:nvPr/>
        </p:nvCxnSpPr>
        <p:spPr>
          <a:xfrm>
            <a:off x="8172400" y="5229200"/>
            <a:ext cx="0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直線接點 72"/>
          <p:cNvCxnSpPr/>
          <p:nvPr/>
        </p:nvCxnSpPr>
        <p:spPr>
          <a:xfrm flipH="1">
            <a:off x="7668344" y="5805264"/>
            <a:ext cx="504056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直線接點 74"/>
          <p:cNvCxnSpPr/>
          <p:nvPr/>
        </p:nvCxnSpPr>
        <p:spPr>
          <a:xfrm>
            <a:off x="8172400" y="5805264"/>
            <a:ext cx="36004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等腰三角形 2"/>
          <p:cNvSpPr/>
          <p:nvPr/>
        </p:nvSpPr>
        <p:spPr>
          <a:xfrm>
            <a:off x="1187624" y="5805264"/>
            <a:ext cx="720080" cy="432048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等腰三角形 3"/>
          <p:cNvSpPr/>
          <p:nvPr/>
        </p:nvSpPr>
        <p:spPr>
          <a:xfrm>
            <a:off x="5976156" y="5805264"/>
            <a:ext cx="540060" cy="432048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93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Romance </a:t>
            </a:r>
            <a:r>
              <a:rPr lang="en-GB" dirty="0" err="1" smtClean="0"/>
              <a:t>configurationality</a:t>
            </a:r>
            <a:r>
              <a:rPr lang="en-GB" dirty="0" smtClean="0"/>
              <a:t> (3)</a:t>
            </a:r>
            <a:endParaRPr lang="en-GB" dirty="0"/>
          </a:p>
        </p:txBody>
      </p:sp>
      <p:sp>
        <p:nvSpPr>
          <p:cNvPr id="5" name="矩形 4"/>
          <p:cNvSpPr/>
          <p:nvPr/>
        </p:nvSpPr>
        <p:spPr>
          <a:xfrm>
            <a:off x="864096" y="1113417"/>
            <a:ext cx="73803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i="1" dirty="0" smtClean="0"/>
              <a:t>de</a:t>
            </a:r>
            <a:r>
              <a:rPr lang="en-GB" sz="2800" dirty="0" smtClean="0"/>
              <a:t>-KPs, however, are complements of the nominal head, since they represent the semantic roles of the head:  </a:t>
            </a:r>
            <a:endParaRPr lang="en-GB" sz="2800" dirty="0"/>
          </a:p>
        </p:txBody>
      </p:sp>
      <p:sp>
        <p:nvSpPr>
          <p:cNvPr id="6" name="矩形 5"/>
          <p:cNvSpPr/>
          <p:nvPr/>
        </p:nvSpPr>
        <p:spPr>
          <a:xfrm>
            <a:off x="0" y="2348880"/>
            <a:ext cx="9144000" cy="5647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900" dirty="0"/>
              <a:t>			</a:t>
            </a:r>
            <a:r>
              <a:rPr lang="en-GB" sz="1900" dirty="0" smtClean="0"/>
              <a:t>		CP</a:t>
            </a:r>
            <a:r>
              <a:rPr lang="en-GB" sz="1900" dirty="0"/>
              <a:t>				</a:t>
            </a:r>
          </a:p>
          <a:p>
            <a:r>
              <a:rPr lang="en-GB" sz="1900" dirty="0"/>
              <a:t>	</a:t>
            </a:r>
            <a:r>
              <a:rPr lang="en-GB" sz="1900" dirty="0" smtClean="0"/>
              <a:t>CP</a:t>
            </a:r>
            <a:r>
              <a:rPr lang="en-GB" sz="1900" dirty="0"/>
              <a:t>			</a:t>
            </a:r>
            <a:r>
              <a:rPr lang="en-GB" sz="1900" dirty="0" smtClean="0"/>
              <a:t>		CP</a:t>
            </a:r>
            <a:endParaRPr lang="en-GB" sz="1900" dirty="0"/>
          </a:p>
          <a:p>
            <a:r>
              <a:rPr lang="en-GB" sz="1900" dirty="0"/>
              <a:t>	</a:t>
            </a:r>
          </a:p>
          <a:p>
            <a:r>
              <a:rPr lang="en-GB" sz="1900" dirty="0" err="1"/>
              <a:t>SpecC</a:t>
            </a:r>
            <a:r>
              <a:rPr lang="en-GB" sz="1900" dirty="0"/>
              <a:t>		C’		</a:t>
            </a:r>
            <a:r>
              <a:rPr lang="en-GB" sz="1900" dirty="0" smtClean="0"/>
              <a:t>	</a:t>
            </a:r>
            <a:r>
              <a:rPr lang="en-GB" sz="1900" dirty="0" err="1" smtClean="0"/>
              <a:t>SpecC</a:t>
            </a:r>
            <a:r>
              <a:rPr lang="en-GB" sz="1900" dirty="0"/>
              <a:t>		C’</a:t>
            </a:r>
          </a:p>
          <a:p>
            <a:r>
              <a:rPr lang="en-GB" sz="1900" dirty="0" err="1"/>
              <a:t>potius</a:t>
            </a:r>
            <a:r>
              <a:rPr lang="en-GB" sz="1900" dirty="0"/>
              <a:t>	…			</a:t>
            </a:r>
            <a:r>
              <a:rPr lang="en-GB" sz="1900" dirty="0" smtClean="0"/>
              <a:t>	quam</a:t>
            </a:r>
            <a:endParaRPr lang="en-GB" sz="1900" dirty="0"/>
          </a:p>
          <a:p>
            <a:r>
              <a:rPr lang="en-GB" sz="1900" dirty="0"/>
              <a:t>	  C	</a:t>
            </a:r>
            <a:r>
              <a:rPr lang="en-GB" sz="1900" dirty="0" smtClean="0"/>
              <a:t>	TP		</a:t>
            </a:r>
            <a:r>
              <a:rPr lang="en-GB" sz="1900" dirty="0"/>
              <a:t>	C	</a:t>
            </a:r>
            <a:r>
              <a:rPr lang="en-GB" sz="1900" dirty="0" smtClean="0"/>
              <a:t>	TP</a:t>
            </a:r>
          </a:p>
          <a:p>
            <a:r>
              <a:rPr lang="en-GB" sz="1900" dirty="0"/>
              <a:t>	</a:t>
            </a:r>
            <a:r>
              <a:rPr lang="en-GB" sz="1900" dirty="0" smtClean="0"/>
              <a:t>		</a:t>
            </a:r>
          </a:p>
          <a:p>
            <a:r>
              <a:rPr lang="en-GB" sz="1900" dirty="0"/>
              <a:t>	NP </a:t>
            </a:r>
            <a:r>
              <a:rPr lang="en-GB" sz="1900" baseline="-25000" dirty="0" err="1" smtClean="0"/>
              <a:t>i</a:t>
            </a:r>
            <a:r>
              <a:rPr lang="en-GB" sz="1900" dirty="0"/>
              <a:t>	</a:t>
            </a:r>
            <a:r>
              <a:rPr lang="en-GB" sz="1900" dirty="0" smtClean="0"/>
              <a:t>	T’			NP </a:t>
            </a:r>
            <a:r>
              <a:rPr lang="en-GB" sz="1900" baseline="-25000" dirty="0" smtClean="0"/>
              <a:t>j</a:t>
            </a:r>
            <a:r>
              <a:rPr lang="en-GB" sz="1900" dirty="0" smtClean="0"/>
              <a:t>		T’		</a:t>
            </a:r>
          </a:p>
          <a:p>
            <a:r>
              <a:rPr lang="en-GB" sz="1900" dirty="0" smtClean="0"/>
              <a:t>      	</a:t>
            </a:r>
            <a:r>
              <a:rPr lang="en-GB" sz="1900" dirty="0" smtClean="0"/>
              <a:t> N</a:t>
            </a:r>
            <a:r>
              <a:rPr lang="en-GB" sz="1900" dirty="0" smtClean="0"/>
              <a:t>’	  </a:t>
            </a:r>
            <a:r>
              <a:rPr lang="en-GB" sz="1900" dirty="0"/>
              <a:t>T		</a:t>
            </a:r>
            <a:r>
              <a:rPr lang="en-GB" sz="1900" dirty="0" smtClean="0"/>
              <a:t>VP		N’        	     </a:t>
            </a:r>
            <a:r>
              <a:rPr lang="en-GB" sz="1900" dirty="0"/>
              <a:t>T	        </a:t>
            </a:r>
            <a:r>
              <a:rPr lang="en-GB" sz="1900" dirty="0" smtClean="0"/>
              <a:t>    VP</a:t>
            </a:r>
            <a:endParaRPr lang="en-GB" sz="1900" dirty="0"/>
          </a:p>
          <a:p>
            <a:r>
              <a:rPr lang="en-GB" sz="1900" dirty="0"/>
              <a:t>	</a:t>
            </a:r>
            <a:r>
              <a:rPr lang="en-GB" sz="1900" dirty="0" smtClean="0"/>
              <a:t>                   Ø</a:t>
            </a:r>
            <a:r>
              <a:rPr lang="en-GB" sz="1900" dirty="0"/>
              <a:t>				</a:t>
            </a:r>
            <a:r>
              <a:rPr lang="en-GB" sz="1900" dirty="0" smtClean="0"/>
              <a:t>                </a:t>
            </a:r>
            <a:r>
              <a:rPr lang="en-GB" sz="1900" dirty="0" err="1" smtClean="0"/>
              <a:t>expedit</a:t>
            </a:r>
            <a:endParaRPr lang="en-GB" sz="1900" dirty="0" smtClean="0"/>
          </a:p>
          <a:p>
            <a:r>
              <a:rPr lang="en-GB" sz="1900" dirty="0" smtClean="0"/>
              <a:t>     N</a:t>
            </a:r>
            <a:r>
              <a:rPr lang="en-GB" sz="1900" dirty="0"/>
              <a:t>	</a:t>
            </a:r>
            <a:r>
              <a:rPr lang="en-GB" sz="1900" dirty="0" smtClean="0"/>
              <a:t>         </a:t>
            </a:r>
            <a:r>
              <a:rPr lang="en-GB" sz="1900" dirty="0" smtClean="0"/>
              <a:t>KP</a:t>
            </a:r>
            <a:r>
              <a:rPr lang="en-GB" sz="1900" dirty="0" smtClean="0"/>
              <a:t>	</a:t>
            </a:r>
            <a:r>
              <a:rPr lang="en-GB" sz="1900" dirty="0"/>
              <a:t>	</a:t>
            </a:r>
            <a:r>
              <a:rPr lang="en-GB" sz="1900" dirty="0" smtClean="0"/>
              <a:t>	V’	N</a:t>
            </a:r>
            <a:r>
              <a:rPr lang="en-GB" sz="1900" dirty="0"/>
              <a:t>	           </a:t>
            </a:r>
            <a:r>
              <a:rPr lang="en-GB" sz="1900" dirty="0" smtClean="0"/>
              <a:t>KP</a:t>
            </a:r>
            <a:r>
              <a:rPr lang="en-GB" sz="1900" dirty="0"/>
              <a:t>		      </a:t>
            </a:r>
            <a:r>
              <a:rPr lang="en-GB" sz="1900" dirty="0" smtClean="0"/>
              <a:t>       </a:t>
            </a:r>
            <a:r>
              <a:rPr lang="en-GB" sz="1900" dirty="0"/>
              <a:t>V’</a:t>
            </a:r>
          </a:p>
          <a:p>
            <a:r>
              <a:rPr lang="en-GB" sz="1900" dirty="0"/>
              <a:t> </a:t>
            </a:r>
            <a:r>
              <a:rPr lang="en-GB" sz="1900" dirty="0" err="1" smtClean="0"/>
              <a:t>surculos</a:t>
            </a:r>
            <a:r>
              <a:rPr lang="en-GB" sz="1900" dirty="0" smtClean="0"/>
              <a:t>					grana</a:t>
            </a:r>
            <a:endParaRPr lang="en-GB" sz="1900" dirty="0"/>
          </a:p>
          <a:p>
            <a:r>
              <a:rPr lang="en-GB" sz="1900" dirty="0" smtClean="0"/>
              <a:t>     </a:t>
            </a:r>
            <a:r>
              <a:rPr lang="en-GB" sz="1900" dirty="0"/>
              <a:t>	</a:t>
            </a:r>
            <a:r>
              <a:rPr lang="en-GB" sz="1900" dirty="0" smtClean="0"/>
              <a:t>  de </a:t>
            </a:r>
            <a:r>
              <a:rPr lang="en-GB" sz="1900" dirty="0" err="1"/>
              <a:t>ficeto</a:t>
            </a:r>
            <a:r>
              <a:rPr lang="en-GB" sz="1900" dirty="0"/>
              <a:t>        	</a:t>
            </a:r>
            <a:r>
              <a:rPr lang="en-GB" sz="1900" dirty="0" smtClean="0"/>
              <a:t>  </a:t>
            </a:r>
            <a:r>
              <a:rPr lang="en-GB" sz="1900" dirty="0"/>
              <a:t>V	      NP		       de fico	</a:t>
            </a:r>
            <a:r>
              <a:rPr lang="en-GB" sz="1900" dirty="0" smtClean="0"/>
              <a:t>   V              </a:t>
            </a:r>
            <a:r>
              <a:rPr lang="en-GB" sz="1900" dirty="0"/>
              <a:t>NP </a:t>
            </a:r>
            <a:r>
              <a:rPr lang="en-GB" sz="1900" baseline="-25000" dirty="0"/>
              <a:t>j</a:t>
            </a:r>
            <a:endParaRPr lang="en-GB" sz="1900" dirty="0"/>
          </a:p>
          <a:p>
            <a:r>
              <a:rPr lang="en-GB" sz="1900" dirty="0"/>
              <a:t>		</a:t>
            </a:r>
            <a:r>
              <a:rPr lang="en-GB" sz="1900" dirty="0" smtClean="0"/>
              <a:t>           	  Ø</a:t>
            </a:r>
            <a:r>
              <a:rPr lang="en-GB" sz="1900" dirty="0"/>
              <a:t>	       t </a:t>
            </a:r>
            <a:r>
              <a:rPr lang="en-GB" sz="1900" baseline="-25000" dirty="0" err="1"/>
              <a:t>i</a:t>
            </a:r>
            <a:r>
              <a:rPr lang="en-GB" sz="1900" dirty="0"/>
              <a:t>		     	 	</a:t>
            </a:r>
            <a:r>
              <a:rPr lang="en-GB" sz="1900" dirty="0" err="1" smtClean="0"/>
              <a:t>obruere</a:t>
            </a:r>
            <a:endParaRPr lang="en-GB" sz="1900" dirty="0"/>
          </a:p>
          <a:p>
            <a:r>
              <a:rPr lang="en-GB" sz="1900" dirty="0"/>
              <a:t>											</a:t>
            </a:r>
          </a:p>
          <a:p>
            <a:r>
              <a:rPr lang="en-GB" sz="1900" dirty="0"/>
              <a:t> </a:t>
            </a:r>
          </a:p>
          <a:p>
            <a:r>
              <a:rPr lang="en-GB" sz="1900" dirty="0"/>
              <a:t> </a:t>
            </a:r>
          </a:p>
        </p:txBody>
      </p:sp>
      <p:cxnSp>
        <p:nvCxnSpPr>
          <p:cNvPr id="8" name="直線接點 7"/>
          <p:cNvCxnSpPr/>
          <p:nvPr/>
        </p:nvCxnSpPr>
        <p:spPr>
          <a:xfrm flipH="1">
            <a:off x="1187624" y="2636912"/>
            <a:ext cx="3600400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>
            <a:off x="4788024" y="2636912"/>
            <a:ext cx="864096" cy="720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接點 11"/>
          <p:cNvCxnSpPr/>
          <p:nvPr/>
        </p:nvCxnSpPr>
        <p:spPr>
          <a:xfrm flipH="1">
            <a:off x="323528" y="2924944"/>
            <a:ext cx="864096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接點 13"/>
          <p:cNvCxnSpPr/>
          <p:nvPr/>
        </p:nvCxnSpPr>
        <p:spPr>
          <a:xfrm>
            <a:off x="1187624" y="2924944"/>
            <a:ext cx="792088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接點 15"/>
          <p:cNvCxnSpPr/>
          <p:nvPr/>
        </p:nvCxnSpPr>
        <p:spPr>
          <a:xfrm flipH="1">
            <a:off x="1259632" y="3501008"/>
            <a:ext cx="720080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線接點 17"/>
          <p:cNvCxnSpPr/>
          <p:nvPr/>
        </p:nvCxnSpPr>
        <p:spPr>
          <a:xfrm>
            <a:off x="1979712" y="3501008"/>
            <a:ext cx="936104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接點 19"/>
          <p:cNvCxnSpPr/>
          <p:nvPr/>
        </p:nvCxnSpPr>
        <p:spPr>
          <a:xfrm>
            <a:off x="1187624" y="4077072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接點 21"/>
          <p:cNvCxnSpPr/>
          <p:nvPr/>
        </p:nvCxnSpPr>
        <p:spPr>
          <a:xfrm>
            <a:off x="5652120" y="4077072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直線接點 23"/>
          <p:cNvCxnSpPr/>
          <p:nvPr/>
        </p:nvCxnSpPr>
        <p:spPr>
          <a:xfrm flipH="1">
            <a:off x="5004048" y="2924944"/>
            <a:ext cx="72008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直線接點 25"/>
          <p:cNvCxnSpPr/>
          <p:nvPr/>
        </p:nvCxnSpPr>
        <p:spPr>
          <a:xfrm>
            <a:off x="5724128" y="2924944"/>
            <a:ext cx="792088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直線接點 27"/>
          <p:cNvCxnSpPr/>
          <p:nvPr/>
        </p:nvCxnSpPr>
        <p:spPr>
          <a:xfrm flipH="1">
            <a:off x="5652120" y="3501008"/>
            <a:ext cx="864096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直線接點 29"/>
          <p:cNvCxnSpPr/>
          <p:nvPr/>
        </p:nvCxnSpPr>
        <p:spPr>
          <a:xfrm>
            <a:off x="6516216" y="3501008"/>
            <a:ext cx="1008112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直線接點 31"/>
          <p:cNvCxnSpPr/>
          <p:nvPr/>
        </p:nvCxnSpPr>
        <p:spPr>
          <a:xfrm>
            <a:off x="2915816" y="4077072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直線接點 33"/>
          <p:cNvCxnSpPr/>
          <p:nvPr/>
        </p:nvCxnSpPr>
        <p:spPr>
          <a:xfrm>
            <a:off x="7452320" y="4077072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直線接點 35"/>
          <p:cNvCxnSpPr/>
          <p:nvPr/>
        </p:nvCxnSpPr>
        <p:spPr>
          <a:xfrm>
            <a:off x="1187624" y="4653136"/>
            <a:ext cx="0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直線接點 37"/>
          <p:cNvCxnSpPr/>
          <p:nvPr/>
        </p:nvCxnSpPr>
        <p:spPr>
          <a:xfrm flipH="1">
            <a:off x="2123728" y="4653136"/>
            <a:ext cx="792088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直線接點 39"/>
          <p:cNvCxnSpPr/>
          <p:nvPr/>
        </p:nvCxnSpPr>
        <p:spPr>
          <a:xfrm>
            <a:off x="2915816" y="4653136"/>
            <a:ext cx="936104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直線接點 41"/>
          <p:cNvCxnSpPr/>
          <p:nvPr/>
        </p:nvCxnSpPr>
        <p:spPr>
          <a:xfrm>
            <a:off x="1115616" y="5301208"/>
            <a:ext cx="468052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直線接點 43"/>
          <p:cNvCxnSpPr/>
          <p:nvPr/>
        </p:nvCxnSpPr>
        <p:spPr>
          <a:xfrm flipH="1">
            <a:off x="539552" y="5301208"/>
            <a:ext cx="576064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直線接點 50"/>
          <p:cNvCxnSpPr/>
          <p:nvPr/>
        </p:nvCxnSpPr>
        <p:spPr>
          <a:xfrm>
            <a:off x="3851920" y="5301208"/>
            <a:ext cx="0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直線接點 53"/>
          <p:cNvCxnSpPr/>
          <p:nvPr/>
        </p:nvCxnSpPr>
        <p:spPr>
          <a:xfrm flipH="1">
            <a:off x="2987824" y="5805264"/>
            <a:ext cx="864096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直線接點 55"/>
          <p:cNvCxnSpPr/>
          <p:nvPr/>
        </p:nvCxnSpPr>
        <p:spPr>
          <a:xfrm>
            <a:off x="3851920" y="5805264"/>
            <a:ext cx="288032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直線接點 57"/>
          <p:cNvCxnSpPr/>
          <p:nvPr/>
        </p:nvCxnSpPr>
        <p:spPr>
          <a:xfrm>
            <a:off x="5652120" y="4653136"/>
            <a:ext cx="0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直線接點 59"/>
          <p:cNvCxnSpPr/>
          <p:nvPr/>
        </p:nvCxnSpPr>
        <p:spPr>
          <a:xfrm flipH="1">
            <a:off x="4788024" y="5301208"/>
            <a:ext cx="864096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直線接點 61"/>
          <p:cNvCxnSpPr/>
          <p:nvPr/>
        </p:nvCxnSpPr>
        <p:spPr>
          <a:xfrm>
            <a:off x="5652120" y="5301208"/>
            <a:ext cx="648072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直線接點 66"/>
          <p:cNvCxnSpPr/>
          <p:nvPr/>
        </p:nvCxnSpPr>
        <p:spPr>
          <a:xfrm flipH="1">
            <a:off x="6876256" y="4653136"/>
            <a:ext cx="576064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直線接點 68"/>
          <p:cNvCxnSpPr/>
          <p:nvPr/>
        </p:nvCxnSpPr>
        <p:spPr>
          <a:xfrm>
            <a:off x="7452320" y="4653136"/>
            <a:ext cx="648072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直線接點 70"/>
          <p:cNvCxnSpPr/>
          <p:nvPr/>
        </p:nvCxnSpPr>
        <p:spPr>
          <a:xfrm>
            <a:off x="8172400" y="5229200"/>
            <a:ext cx="0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直線接點 72"/>
          <p:cNvCxnSpPr/>
          <p:nvPr/>
        </p:nvCxnSpPr>
        <p:spPr>
          <a:xfrm flipH="1">
            <a:off x="7668344" y="5805264"/>
            <a:ext cx="504056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直線接點 74"/>
          <p:cNvCxnSpPr/>
          <p:nvPr/>
        </p:nvCxnSpPr>
        <p:spPr>
          <a:xfrm>
            <a:off x="8172400" y="5805264"/>
            <a:ext cx="36004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矩形 36"/>
          <p:cNvSpPr/>
          <p:nvPr/>
        </p:nvSpPr>
        <p:spPr>
          <a:xfrm>
            <a:off x="6317940" y="2145050"/>
            <a:ext cx="30785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b="1" dirty="0" smtClean="0"/>
              <a:t>SIMPLER</a:t>
            </a:r>
            <a:endParaRPr lang="en-GB" sz="4000" b="1" dirty="0"/>
          </a:p>
        </p:txBody>
      </p:sp>
      <p:sp>
        <p:nvSpPr>
          <p:cNvPr id="3" name="等腰三角形 2"/>
          <p:cNvSpPr/>
          <p:nvPr/>
        </p:nvSpPr>
        <p:spPr>
          <a:xfrm>
            <a:off x="1115616" y="5805264"/>
            <a:ext cx="864096" cy="432048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等腰三角形 3"/>
          <p:cNvSpPr/>
          <p:nvPr/>
        </p:nvSpPr>
        <p:spPr>
          <a:xfrm>
            <a:off x="5976156" y="5805264"/>
            <a:ext cx="540060" cy="432048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630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Romance </a:t>
            </a:r>
            <a:r>
              <a:rPr lang="en-GB" dirty="0" err="1" smtClean="0"/>
              <a:t>configurationality</a:t>
            </a:r>
            <a:r>
              <a:rPr lang="en-GB" dirty="0" smtClean="0"/>
              <a:t> (2)</a:t>
            </a:r>
            <a:endParaRPr lang="en-GB" dirty="0"/>
          </a:p>
        </p:txBody>
      </p:sp>
      <p:sp>
        <p:nvSpPr>
          <p:cNvPr id="5" name="矩形 4"/>
          <p:cNvSpPr/>
          <p:nvPr/>
        </p:nvSpPr>
        <p:spPr>
          <a:xfrm>
            <a:off x="864096" y="1113417"/>
            <a:ext cx="73803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i="1" dirty="0" smtClean="0"/>
              <a:t>ad</a:t>
            </a:r>
            <a:r>
              <a:rPr lang="en-GB" sz="2800" dirty="0" smtClean="0"/>
              <a:t>-PPs, being spatial PPs in origin, should also be represented as adjuncts i.e. sisters and daughters of X’:  </a:t>
            </a:r>
            <a:endParaRPr lang="en-GB" sz="2800" dirty="0"/>
          </a:p>
        </p:txBody>
      </p:sp>
      <p:sp>
        <p:nvSpPr>
          <p:cNvPr id="6" name="矩形 5"/>
          <p:cNvSpPr/>
          <p:nvPr/>
        </p:nvSpPr>
        <p:spPr>
          <a:xfrm>
            <a:off x="0" y="2348880"/>
            <a:ext cx="9144000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900" dirty="0"/>
              <a:t>	</a:t>
            </a:r>
            <a:r>
              <a:rPr lang="en-GB" sz="1900" dirty="0" smtClean="0"/>
              <a:t>	CP</a:t>
            </a:r>
            <a:endParaRPr lang="en-GB" sz="1900" dirty="0"/>
          </a:p>
          <a:p>
            <a:r>
              <a:rPr lang="en-GB" sz="1900" dirty="0"/>
              <a:t> </a:t>
            </a:r>
            <a:r>
              <a:rPr lang="en-GB" sz="1900" dirty="0" smtClean="0"/>
              <a:t>	</a:t>
            </a:r>
            <a:r>
              <a:rPr lang="en-GB" sz="1900" dirty="0" err="1" smtClean="0"/>
              <a:t>SpecC</a:t>
            </a:r>
            <a:r>
              <a:rPr lang="en-GB" sz="1900" dirty="0"/>
              <a:t>		C’</a:t>
            </a:r>
          </a:p>
          <a:p>
            <a:r>
              <a:rPr lang="en-GB" sz="1900" dirty="0"/>
              <a:t>	</a:t>
            </a:r>
            <a:r>
              <a:rPr lang="en-GB" sz="1900" dirty="0" smtClean="0"/>
              <a:t>quae</a:t>
            </a:r>
            <a:endParaRPr lang="en-GB" sz="1900" dirty="0"/>
          </a:p>
          <a:p>
            <a:r>
              <a:rPr lang="en-GB" sz="1900" dirty="0"/>
              <a:t>		</a:t>
            </a:r>
            <a:r>
              <a:rPr lang="en-GB" sz="1900" dirty="0" smtClean="0"/>
              <a:t>C</a:t>
            </a:r>
            <a:r>
              <a:rPr lang="en-GB" sz="1900" dirty="0"/>
              <a:t>		</a:t>
            </a:r>
            <a:r>
              <a:rPr lang="en-GB" sz="1900" dirty="0" smtClean="0"/>
              <a:t>TP</a:t>
            </a:r>
            <a:endParaRPr lang="en-GB" sz="1900" dirty="0"/>
          </a:p>
          <a:p>
            <a:r>
              <a:rPr lang="en-GB" sz="1900" dirty="0"/>
              <a:t>				        </a:t>
            </a:r>
          </a:p>
          <a:p>
            <a:r>
              <a:rPr lang="en-GB" sz="1900" dirty="0"/>
              <a:t>		</a:t>
            </a:r>
            <a:r>
              <a:rPr lang="en-GB" sz="1900" dirty="0" smtClean="0"/>
              <a:t>PP </a:t>
            </a:r>
            <a:r>
              <a:rPr lang="en-GB" sz="1900" baseline="-25000" dirty="0" err="1"/>
              <a:t>i</a:t>
            </a:r>
            <a:r>
              <a:rPr lang="en-GB" sz="1900" dirty="0"/>
              <a:t>		</a:t>
            </a:r>
            <a:r>
              <a:rPr lang="en-GB" sz="1900" dirty="0" smtClean="0"/>
              <a:t>T</a:t>
            </a:r>
            <a:r>
              <a:rPr lang="en-GB" sz="1900" dirty="0"/>
              <a:t>’</a:t>
            </a:r>
          </a:p>
          <a:p>
            <a:r>
              <a:rPr lang="en-GB" sz="1900" dirty="0"/>
              <a:t> </a:t>
            </a:r>
          </a:p>
          <a:p>
            <a:r>
              <a:rPr lang="en-GB" sz="1900" dirty="0"/>
              <a:t>	</a:t>
            </a:r>
            <a:r>
              <a:rPr lang="en-GB" sz="1900" dirty="0" smtClean="0"/>
              <a:t>         ad </a:t>
            </a:r>
            <a:r>
              <a:rPr lang="en-GB" sz="1900" dirty="0" err="1"/>
              <a:t>patrem</a:t>
            </a:r>
            <a:r>
              <a:rPr lang="en-GB" sz="1900" dirty="0"/>
              <a:t>	</a:t>
            </a:r>
            <a:r>
              <a:rPr lang="en-GB" sz="1900" dirty="0" smtClean="0"/>
              <a:t>   T</a:t>
            </a:r>
            <a:r>
              <a:rPr lang="en-GB" sz="1900" dirty="0"/>
              <a:t>		</a:t>
            </a:r>
            <a:r>
              <a:rPr lang="en-GB" sz="1900" dirty="0" smtClean="0"/>
              <a:t>VP</a:t>
            </a:r>
          </a:p>
          <a:p>
            <a:r>
              <a:rPr lang="en-GB" sz="1900" dirty="0"/>
              <a:t>	</a:t>
            </a:r>
            <a:r>
              <a:rPr lang="en-GB" sz="1900" dirty="0" smtClean="0"/>
              <a:t>		  </a:t>
            </a:r>
            <a:r>
              <a:rPr lang="en-GB" sz="1900" dirty="0" err="1"/>
              <a:t>vis</a:t>
            </a:r>
            <a:r>
              <a:rPr lang="en-GB" sz="1900" dirty="0"/>
              <a:t> </a:t>
            </a:r>
            <a:r>
              <a:rPr lang="en-GB" sz="1900" baseline="-25000" dirty="0"/>
              <a:t>j</a:t>
            </a:r>
            <a:r>
              <a:rPr lang="en-GB" sz="1900" dirty="0"/>
              <a:t>	</a:t>
            </a:r>
          </a:p>
          <a:p>
            <a:r>
              <a:rPr lang="en-GB" sz="1900" dirty="0"/>
              <a:t>				</a:t>
            </a:r>
            <a:r>
              <a:rPr lang="en-GB" sz="1900" dirty="0" err="1"/>
              <a:t>SpecV</a:t>
            </a:r>
            <a:r>
              <a:rPr lang="en-GB" sz="1900" dirty="0"/>
              <a:t>		V’</a:t>
            </a:r>
          </a:p>
          <a:p>
            <a:r>
              <a:rPr lang="en-GB" sz="1900" dirty="0"/>
              <a:t>				</a:t>
            </a:r>
            <a:r>
              <a:rPr lang="en-GB" sz="1900" dirty="0" smtClean="0"/>
              <a:t>  </a:t>
            </a:r>
            <a:r>
              <a:rPr lang="en-GB" sz="1900" dirty="0"/>
              <a:t>Ø</a:t>
            </a:r>
          </a:p>
          <a:p>
            <a:r>
              <a:rPr lang="en-GB" sz="1900" dirty="0"/>
              <a:t>					</a:t>
            </a:r>
            <a:r>
              <a:rPr lang="en-GB" sz="1900" dirty="0" smtClean="0"/>
              <a:t>PP</a:t>
            </a:r>
            <a:r>
              <a:rPr lang="en-GB" sz="1900" dirty="0"/>
              <a:t>		V’</a:t>
            </a:r>
          </a:p>
          <a:p>
            <a:r>
              <a:rPr lang="en-GB" sz="1900" dirty="0"/>
              <a:t>					</a:t>
            </a:r>
            <a:r>
              <a:rPr lang="en-GB" sz="1900" dirty="0" smtClean="0"/>
              <a:t>t </a:t>
            </a:r>
            <a:r>
              <a:rPr lang="en-GB" sz="1900" baseline="-25000" dirty="0" smtClean="0"/>
              <a:t>I	</a:t>
            </a:r>
            <a:r>
              <a:rPr lang="en-GB" sz="1900" dirty="0"/>
              <a:t>									V	        VP</a:t>
            </a:r>
          </a:p>
          <a:p>
            <a:r>
              <a:rPr lang="en-GB" sz="1900" dirty="0"/>
              <a:t>						</a:t>
            </a:r>
            <a:r>
              <a:rPr lang="en-GB" sz="1900" dirty="0" smtClean="0"/>
              <a:t>t </a:t>
            </a:r>
            <a:r>
              <a:rPr lang="en-GB" sz="1900" baseline="-25000" dirty="0" smtClean="0"/>
              <a:t>j</a:t>
            </a:r>
            <a:r>
              <a:rPr lang="en-GB" sz="1900" dirty="0" smtClean="0"/>
              <a:t>            	     </a:t>
            </a:r>
            <a:r>
              <a:rPr lang="en-GB" sz="1900" dirty="0" err="1" smtClean="0"/>
              <a:t>nuntiari</a:t>
            </a:r>
            <a:endParaRPr lang="en-GB" sz="1900" dirty="0"/>
          </a:p>
        </p:txBody>
      </p:sp>
      <p:cxnSp>
        <p:nvCxnSpPr>
          <p:cNvPr id="8" name="直線接點 7"/>
          <p:cNvCxnSpPr/>
          <p:nvPr/>
        </p:nvCxnSpPr>
        <p:spPr>
          <a:xfrm flipH="1">
            <a:off x="1187624" y="2636912"/>
            <a:ext cx="792088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>
            <a:off x="1979712" y="2636912"/>
            <a:ext cx="864096" cy="720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接點 11"/>
          <p:cNvCxnSpPr/>
          <p:nvPr/>
        </p:nvCxnSpPr>
        <p:spPr>
          <a:xfrm flipH="1">
            <a:off x="2040396" y="2852936"/>
            <a:ext cx="864096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接點 13"/>
          <p:cNvCxnSpPr/>
          <p:nvPr/>
        </p:nvCxnSpPr>
        <p:spPr>
          <a:xfrm>
            <a:off x="2904492" y="2878959"/>
            <a:ext cx="792088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接點 15"/>
          <p:cNvCxnSpPr/>
          <p:nvPr/>
        </p:nvCxnSpPr>
        <p:spPr>
          <a:xfrm flipH="1">
            <a:off x="3131804" y="4113076"/>
            <a:ext cx="720080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線接點 17"/>
          <p:cNvCxnSpPr/>
          <p:nvPr/>
        </p:nvCxnSpPr>
        <p:spPr>
          <a:xfrm>
            <a:off x="3851884" y="4113076"/>
            <a:ext cx="936104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接點 19"/>
          <p:cNvCxnSpPr/>
          <p:nvPr/>
        </p:nvCxnSpPr>
        <p:spPr>
          <a:xfrm>
            <a:off x="1979712" y="3465004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直線接點 31"/>
          <p:cNvCxnSpPr/>
          <p:nvPr/>
        </p:nvCxnSpPr>
        <p:spPr>
          <a:xfrm>
            <a:off x="3849688" y="3501008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直線接點 37"/>
          <p:cNvCxnSpPr/>
          <p:nvPr/>
        </p:nvCxnSpPr>
        <p:spPr>
          <a:xfrm flipH="1">
            <a:off x="3952092" y="4653136"/>
            <a:ext cx="792088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直線接點 39"/>
          <p:cNvCxnSpPr/>
          <p:nvPr/>
        </p:nvCxnSpPr>
        <p:spPr>
          <a:xfrm>
            <a:off x="4752020" y="4653136"/>
            <a:ext cx="936104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直線接點 59"/>
          <p:cNvCxnSpPr/>
          <p:nvPr/>
        </p:nvCxnSpPr>
        <p:spPr>
          <a:xfrm flipH="1">
            <a:off x="4788024" y="5301208"/>
            <a:ext cx="864096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直線接點 61"/>
          <p:cNvCxnSpPr/>
          <p:nvPr/>
        </p:nvCxnSpPr>
        <p:spPr>
          <a:xfrm>
            <a:off x="5652120" y="5301208"/>
            <a:ext cx="648072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直線接點 66"/>
          <p:cNvCxnSpPr/>
          <p:nvPr/>
        </p:nvCxnSpPr>
        <p:spPr>
          <a:xfrm flipH="1">
            <a:off x="5652120" y="5841268"/>
            <a:ext cx="900100" cy="3960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直線接點 68"/>
          <p:cNvCxnSpPr/>
          <p:nvPr/>
        </p:nvCxnSpPr>
        <p:spPr>
          <a:xfrm>
            <a:off x="6546631" y="5841268"/>
            <a:ext cx="473641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等腰三角形 2"/>
          <p:cNvSpPr/>
          <p:nvPr/>
        </p:nvSpPr>
        <p:spPr>
          <a:xfrm>
            <a:off x="1583668" y="4113076"/>
            <a:ext cx="888776" cy="360040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500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Romance </a:t>
            </a:r>
            <a:r>
              <a:rPr lang="en-GB" dirty="0" err="1" smtClean="0"/>
              <a:t>configurationality</a:t>
            </a:r>
            <a:r>
              <a:rPr lang="en-GB" dirty="0" smtClean="0"/>
              <a:t> (2)</a:t>
            </a:r>
            <a:endParaRPr lang="en-GB" dirty="0"/>
          </a:p>
        </p:txBody>
      </p:sp>
      <p:sp>
        <p:nvSpPr>
          <p:cNvPr id="5" name="矩形 4"/>
          <p:cNvSpPr/>
          <p:nvPr/>
        </p:nvSpPr>
        <p:spPr>
          <a:xfrm>
            <a:off x="864096" y="1113417"/>
            <a:ext cx="73803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i="1" dirty="0" smtClean="0"/>
              <a:t>ad</a:t>
            </a:r>
            <a:r>
              <a:rPr lang="en-GB" sz="2800" dirty="0" smtClean="0"/>
              <a:t>-KPs, likewise, are complements of the verbal head:  </a:t>
            </a:r>
            <a:endParaRPr lang="en-GB" sz="2800" dirty="0"/>
          </a:p>
        </p:txBody>
      </p:sp>
      <p:sp>
        <p:nvSpPr>
          <p:cNvPr id="6" name="矩形 5"/>
          <p:cNvSpPr/>
          <p:nvPr/>
        </p:nvSpPr>
        <p:spPr>
          <a:xfrm>
            <a:off x="0" y="2348880"/>
            <a:ext cx="9144000" cy="389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900" dirty="0"/>
              <a:t>	</a:t>
            </a:r>
            <a:r>
              <a:rPr lang="en-GB" sz="1900" dirty="0" smtClean="0"/>
              <a:t>	CP</a:t>
            </a:r>
            <a:endParaRPr lang="en-GB" sz="1900" dirty="0"/>
          </a:p>
          <a:p>
            <a:r>
              <a:rPr lang="en-GB" sz="1900" dirty="0"/>
              <a:t> </a:t>
            </a:r>
            <a:r>
              <a:rPr lang="en-GB" sz="1900" dirty="0" smtClean="0"/>
              <a:t>	</a:t>
            </a:r>
            <a:r>
              <a:rPr lang="en-GB" sz="1900" dirty="0" err="1" smtClean="0"/>
              <a:t>SpecC</a:t>
            </a:r>
            <a:r>
              <a:rPr lang="en-GB" sz="1900" dirty="0"/>
              <a:t>		C’</a:t>
            </a:r>
          </a:p>
          <a:p>
            <a:r>
              <a:rPr lang="en-GB" sz="1900" dirty="0"/>
              <a:t>	</a:t>
            </a:r>
            <a:r>
              <a:rPr lang="en-GB" sz="1900" dirty="0" smtClean="0"/>
              <a:t>quae</a:t>
            </a:r>
            <a:endParaRPr lang="en-GB" sz="1900" dirty="0"/>
          </a:p>
          <a:p>
            <a:r>
              <a:rPr lang="en-GB" sz="1900" dirty="0"/>
              <a:t>		</a:t>
            </a:r>
            <a:r>
              <a:rPr lang="en-GB" sz="1900" dirty="0" smtClean="0"/>
              <a:t>C</a:t>
            </a:r>
            <a:r>
              <a:rPr lang="en-GB" sz="1900" dirty="0"/>
              <a:t>		</a:t>
            </a:r>
            <a:r>
              <a:rPr lang="en-GB" sz="1900" dirty="0" smtClean="0"/>
              <a:t>TP</a:t>
            </a:r>
            <a:endParaRPr lang="en-GB" sz="1900" dirty="0"/>
          </a:p>
          <a:p>
            <a:r>
              <a:rPr lang="en-GB" sz="1900" dirty="0"/>
              <a:t>				        </a:t>
            </a:r>
          </a:p>
          <a:p>
            <a:r>
              <a:rPr lang="en-GB" sz="1900" dirty="0"/>
              <a:t>		</a:t>
            </a:r>
            <a:r>
              <a:rPr lang="en-GB" sz="1900" dirty="0" smtClean="0"/>
              <a:t>KP </a:t>
            </a:r>
            <a:r>
              <a:rPr lang="en-GB" sz="1900" baseline="-25000" dirty="0" err="1"/>
              <a:t>i</a:t>
            </a:r>
            <a:r>
              <a:rPr lang="en-GB" sz="1900" dirty="0"/>
              <a:t>		</a:t>
            </a:r>
            <a:r>
              <a:rPr lang="en-GB" sz="1900" dirty="0" smtClean="0"/>
              <a:t>T</a:t>
            </a:r>
            <a:r>
              <a:rPr lang="en-GB" sz="1900" dirty="0"/>
              <a:t>’</a:t>
            </a:r>
          </a:p>
          <a:p>
            <a:r>
              <a:rPr lang="en-GB" sz="1900" dirty="0"/>
              <a:t> </a:t>
            </a:r>
          </a:p>
          <a:p>
            <a:r>
              <a:rPr lang="en-GB" sz="1900" dirty="0"/>
              <a:t>	</a:t>
            </a:r>
            <a:r>
              <a:rPr lang="en-GB" sz="1900" dirty="0" smtClean="0"/>
              <a:t>         ad </a:t>
            </a:r>
            <a:r>
              <a:rPr lang="en-GB" sz="1900" dirty="0" err="1"/>
              <a:t>patrem</a:t>
            </a:r>
            <a:r>
              <a:rPr lang="en-GB" sz="1900" dirty="0"/>
              <a:t>	</a:t>
            </a:r>
            <a:r>
              <a:rPr lang="en-GB" sz="1900" dirty="0" smtClean="0"/>
              <a:t>   T</a:t>
            </a:r>
            <a:r>
              <a:rPr lang="en-GB" sz="1900" dirty="0"/>
              <a:t>		</a:t>
            </a:r>
            <a:r>
              <a:rPr lang="en-GB" sz="1900" dirty="0" smtClean="0"/>
              <a:t>VP</a:t>
            </a:r>
          </a:p>
          <a:p>
            <a:r>
              <a:rPr lang="en-GB" sz="1900" dirty="0"/>
              <a:t>	</a:t>
            </a:r>
            <a:r>
              <a:rPr lang="en-GB" sz="1900" dirty="0" smtClean="0"/>
              <a:t>		  </a:t>
            </a:r>
            <a:r>
              <a:rPr lang="en-GB" sz="1900" dirty="0" err="1"/>
              <a:t>vis</a:t>
            </a:r>
            <a:r>
              <a:rPr lang="en-GB" sz="1900" dirty="0"/>
              <a:t> </a:t>
            </a:r>
            <a:r>
              <a:rPr lang="en-GB" sz="1900" baseline="-25000" dirty="0"/>
              <a:t>j</a:t>
            </a:r>
            <a:r>
              <a:rPr lang="en-GB" sz="1900" dirty="0"/>
              <a:t>	</a:t>
            </a:r>
          </a:p>
          <a:p>
            <a:r>
              <a:rPr lang="en-GB" sz="1900" dirty="0"/>
              <a:t>				</a:t>
            </a:r>
            <a:r>
              <a:rPr lang="en-GB" sz="1900" dirty="0" err="1"/>
              <a:t>SpecV</a:t>
            </a:r>
            <a:r>
              <a:rPr lang="en-GB" sz="1900" dirty="0"/>
              <a:t>		V’</a:t>
            </a:r>
          </a:p>
          <a:p>
            <a:r>
              <a:rPr lang="en-GB" sz="1900" dirty="0"/>
              <a:t>				</a:t>
            </a:r>
            <a:r>
              <a:rPr lang="en-GB" sz="1900" dirty="0" smtClean="0"/>
              <a:t> t </a:t>
            </a:r>
            <a:r>
              <a:rPr lang="en-GB" sz="1900" baseline="-25000" dirty="0" err="1"/>
              <a:t>i</a:t>
            </a:r>
            <a:endParaRPr lang="en-GB" sz="1900" dirty="0"/>
          </a:p>
          <a:p>
            <a:r>
              <a:rPr lang="en-GB" sz="1900" dirty="0"/>
              <a:t>					</a:t>
            </a:r>
            <a:r>
              <a:rPr lang="en-GB" sz="1900" dirty="0" smtClean="0"/>
              <a:t>V</a:t>
            </a:r>
            <a:r>
              <a:rPr lang="en-GB" sz="1900" dirty="0"/>
              <a:t>	        VP</a:t>
            </a:r>
          </a:p>
          <a:p>
            <a:r>
              <a:rPr lang="en-GB" sz="1900" dirty="0"/>
              <a:t>					</a:t>
            </a:r>
            <a:r>
              <a:rPr lang="en-GB" sz="1900" dirty="0" smtClean="0"/>
              <a:t>t </a:t>
            </a:r>
            <a:r>
              <a:rPr lang="en-GB" sz="1900" baseline="-25000" dirty="0" smtClean="0"/>
              <a:t>j</a:t>
            </a:r>
            <a:r>
              <a:rPr lang="en-GB" sz="1900" dirty="0" smtClean="0"/>
              <a:t>            	     </a:t>
            </a:r>
            <a:r>
              <a:rPr lang="en-GB" sz="1900" dirty="0" err="1" smtClean="0"/>
              <a:t>nuntiari</a:t>
            </a:r>
            <a:endParaRPr lang="en-GB" sz="1900" dirty="0"/>
          </a:p>
        </p:txBody>
      </p:sp>
      <p:cxnSp>
        <p:nvCxnSpPr>
          <p:cNvPr id="8" name="直線接點 7"/>
          <p:cNvCxnSpPr/>
          <p:nvPr/>
        </p:nvCxnSpPr>
        <p:spPr>
          <a:xfrm flipH="1">
            <a:off x="1187624" y="2636912"/>
            <a:ext cx="792088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>
            <a:off x="1979712" y="2636912"/>
            <a:ext cx="864096" cy="720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接點 11"/>
          <p:cNvCxnSpPr/>
          <p:nvPr/>
        </p:nvCxnSpPr>
        <p:spPr>
          <a:xfrm flipH="1">
            <a:off x="2040396" y="2852936"/>
            <a:ext cx="864096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接點 13"/>
          <p:cNvCxnSpPr/>
          <p:nvPr/>
        </p:nvCxnSpPr>
        <p:spPr>
          <a:xfrm>
            <a:off x="2904492" y="2878959"/>
            <a:ext cx="792088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接點 15"/>
          <p:cNvCxnSpPr/>
          <p:nvPr/>
        </p:nvCxnSpPr>
        <p:spPr>
          <a:xfrm flipH="1">
            <a:off x="3131804" y="4113076"/>
            <a:ext cx="720080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線接點 17"/>
          <p:cNvCxnSpPr/>
          <p:nvPr/>
        </p:nvCxnSpPr>
        <p:spPr>
          <a:xfrm>
            <a:off x="3851884" y="4113076"/>
            <a:ext cx="936104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接點 19"/>
          <p:cNvCxnSpPr/>
          <p:nvPr/>
        </p:nvCxnSpPr>
        <p:spPr>
          <a:xfrm>
            <a:off x="1979712" y="3465004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直線接點 31"/>
          <p:cNvCxnSpPr/>
          <p:nvPr/>
        </p:nvCxnSpPr>
        <p:spPr>
          <a:xfrm>
            <a:off x="3849688" y="3501008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直線接點 37"/>
          <p:cNvCxnSpPr/>
          <p:nvPr/>
        </p:nvCxnSpPr>
        <p:spPr>
          <a:xfrm flipH="1">
            <a:off x="3952092" y="4653136"/>
            <a:ext cx="792088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直線接點 39"/>
          <p:cNvCxnSpPr/>
          <p:nvPr/>
        </p:nvCxnSpPr>
        <p:spPr>
          <a:xfrm>
            <a:off x="4752020" y="4653136"/>
            <a:ext cx="936104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直線接點 59"/>
          <p:cNvCxnSpPr/>
          <p:nvPr/>
        </p:nvCxnSpPr>
        <p:spPr>
          <a:xfrm flipH="1">
            <a:off x="4744180" y="5301208"/>
            <a:ext cx="907940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直線接點 61"/>
          <p:cNvCxnSpPr/>
          <p:nvPr/>
        </p:nvCxnSpPr>
        <p:spPr>
          <a:xfrm>
            <a:off x="5652120" y="5301208"/>
            <a:ext cx="504056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矩形 21"/>
          <p:cNvSpPr/>
          <p:nvPr/>
        </p:nvSpPr>
        <p:spPr>
          <a:xfrm>
            <a:off x="6317940" y="2145050"/>
            <a:ext cx="30785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b="1" dirty="0" smtClean="0"/>
              <a:t>SIMPLER</a:t>
            </a:r>
            <a:endParaRPr lang="en-GB" sz="4000" b="1" dirty="0"/>
          </a:p>
        </p:txBody>
      </p:sp>
      <p:sp>
        <p:nvSpPr>
          <p:cNvPr id="3" name="等腰三角形 2"/>
          <p:cNvSpPr/>
          <p:nvPr/>
        </p:nvSpPr>
        <p:spPr>
          <a:xfrm>
            <a:off x="1583668" y="4113076"/>
            <a:ext cx="888776" cy="360040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2258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4" name="矩形 3"/>
          <p:cNvSpPr/>
          <p:nvPr/>
        </p:nvSpPr>
        <p:spPr>
          <a:xfrm>
            <a:off x="827584" y="2276872"/>
            <a:ext cx="76328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It </a:t>
            </a:r>
            <a:r>
              <a:rPr lang="en-GB" sz="2400" dirty="0"/>
              <a:t>also conforms to </a:t>
            </a:r>
            <a:r>
              <a:rPr lang="en-GB" sz="2400" dirty="0" err="1"/>
              <a:t>Ledgeway’s</a:t>
            </a:r>
            <a:r>
              <a:rPr lang="en-GB" sz="2400" dirty="0"/>
              <a:t> account of the rise of </a:t>
            </a:r>
            <a:r>
              <a:rPr lang="en-GB" sz="2400" dirty="0" err="1"/>
              <a:t>configurationality</a:t>
            </a:r>
            <a:r>
              <a:rPr lang="en-GB" sz="2400" dirty="0"/>
              <a:t> in Latin/Romance historical </a:t>
            </a:r>
            <a:r>
              <a:rPr lang="en-GB" sz="2400" dirty="0" smtClean="0"/>
              <a:t>syntax. </a:t>
            </a:r>
            <a:r>
              <a:rPr lang="en-GB" sz="2400" dirty="0"/>
              <a:t> </a:t>
            </a:r>
          </a:p>
        </p:txBody>
      </p:sp>
      <p:sp>
        <p:nvSpPr>
          <p:cNvPr id="5" name="矩形 4"/>
          <p:cNvSpPr/>
          <p:nvPr/>
        </p:nvSpPr>
        <p:spPr>
          <a:xfrm>
            <a:off x="827584" y="1196752"/>
            <a:ext cx="7776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The </a:t>
            </a:r>
            <a:r>
              <a:rPr lang="en-GB" sz="2400" dirty="0" err="1" smtClean="0"/>
              <a:t>grammaticalization</a:t>
            </a:r>
            <a:r>
              <a:rPr lang="en-GB" sz="2400" dirty="0" smtClean="0"/>
              <a:t> of Latin/Romance KPs therefore conforms to R &amp; R’s framework since it displays ‘structural simplification’ i.e. reduction in ‘feature </a:t>
            </a:r>
            <a:r>
              <a:rPr lang="en-GB" sz="2400" dirty="0" err="1" smtClean="0"/>
              <a:t>syncretisms</a:t>
            </a:r>
            <a:r>
              <a:rPr lang="en-GB" sz="2400" dirty="0" smtClean="0"/>
              <a:t>’. </a:t>
            </a:r>
            <a:endParaRPr lang="en-GB" sz="2400" dirty="0"/>
          </a:p>
        </p:txBody>
      </p:sp>
      <p:sp>
        <p:nvSpPr>
          <p:cNvPr id="6" name="矩形 5"/>
          <p:cNvSpPr/>
          <p:nvPr/>
        </p:nvSpPr>
        <p:spPr>
          <a:xfrm>
            <a:off x="827584" y="3068960"/>
            <a:ext cx="77768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Furthermore, a relationship can now be established between R &amp; R’s ‘simplicity’ and </a:t>
            </a:r>
            <a:r>
              <a:rPr lang="en-GB" sz="2400" dirty="0" err="1" smtClean="0"/>
              <a:t>Ledgeway’s</a:t>
            </a:r>
            <a:r>
              <a:rPr lang="en-GB" sz="2400" dirty="0" smtClean="0"/>
              <a:t> ‘</a:t>
            </a:r>
            <a:r>
              <a:rPr lang="en-GB" sz="2400" dirty="0" err="1" smtClean="0"/>
              <a:t>configurationality</a:t>
            </a:r>
            <a:r>
              <a:rPr lang="en-GB" sz="2400" dirty="0" smtClean="0"/>
              <a:t>’, since only in a </a:t>
            </a:r>
            <a:r>
              <a:rPr lang="en-GB" sz="2400" dirty="0" err="1" smtClean="0"/>
              <a:t>configurational</a:t>
            </a:r>
            <a:r>
              <a:rPr lang="en-GB" sz="2400" dirty="0" smtClean="0"/>
              <a:t> language like (proto-)Romance can there be a quantitative difference in ‘feature </a:t>
            </a:r>
            <a:r>
              <a:rPr lang="en-GB" sz="2400" dirty="0" err="1" smtClean="0"/>
              <a:t>syncretisms</a:t>
            </a:r>
            <a:r>
              <a:rPr lang="en-GB" sz="2400" dirty="0" smtClean="0"/>
              <a:t>’ between adjunct PPs and complement KPs. </a:t>
            </a:r>
            <a:endParaRPr lang="en-GB" sz="2400" dirty="0"/>
          </a:p>
        </p:txBody>
      </p:sp>
      <p:sp>
        <p:nvSpPr>
          <p:cNvPr id="7" name="矩形 6"/>
          <p:cNvSpPr/>
          <p:nvPr/>
        </p:nvSpPr>
        <p:spPr>
          <a:xfrm>
            <a:off x="971600" y="5007952"/>
            <a:ext cx="74888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err="1" smtClean="0"/>
              <a:t>Configurationality</a:t>
            </a:r>
            <a:r>
              <a:rPr lang="en-GB" sz="2400" dirty="0" smtClean="0"/>
              <a:t> is therefore a prerequisite for </a:t>
            </a:r>
            <a:r>
              <a:rPr lang="en-GB" sz="2400" dirty="0" err="1" smtClean="0"/>
              <a:t>grammaticalization</a:t>
            </a:r>
            <a:r>
              <a:rPr lang="en-GB" sz="2400" dirty="0" smtClean="0"/>
              <a:t>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884130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Appendix</a:t>
            </a:r>
            <a:endParaRPr lang="en-GB" dirty="0"/>
          </a:p>
        </p:txBody>
      </p:sp>
      <p:sp>
        <p:nvSpPr>
          <p:cNvPr id="4" name="矩形 3"/>
          <p:cNvSpPr/>
          <p:nvPr/>
        </p:nvSpPr>
        <p:spPr>
          <a:xfrm>
            <a:off x="971600" y="1373867"/>
            <a:ext cx="74888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While </a:t>
            </a:r>
            <a:r>
              <a:rPr lang="en-GB" sz="2400" dirty="0" err="1" smtClean="0"/>
              <a:t>Ledgeway’s</a:t>
            </a:r>
            <a:r>
              <a:rPr lang="en-GB" sz="2400" dirty="0" smtClean="0"/>
              <a:t> (2011a) account of the rise of </a:t>
            </a:r>
            <a:r>
              <a:rPr lang="en-GB" sz="2400" dirty="0" err="1" smtClean="0"/>
              <a:t>configurationality</a:t>
            </a:r>
            <a:r>
              <a:rPr lang="en-GB" sz="2400" dirty="0" smtClean="0"/>
              <a:t> in Latin/Romance is sound and cogent, ‘</a:t>
            </a:r>
            <a:r>
              <a:rPr lang="en-GB" sz="2400" dirty="0" err="1" smtClean="0"/>
              <a:t>configurationality</a:t>
            </a:r>
            <a:r>
              <a:rPr lang="en-GB" sz="2400" dirty="0" smtClean="0"/>
              <a:t>’ is a controversial notion: </a:t>
            </a:r>
            <a:endParaRPr lang="en-GB" sz="2400" dirty="0"/>
          </a:p>
        </p:txBody>
      </p:sp>
      <p:sp>
        <p:nvSpPr>
          <p:cNvPr id="5" name="矩形 4"/>
          <p:cNvSpPr/>
          <p:nvPr/>
        </p:nvSpPr>
        <p:spPr>
          <a:xfrm>
            <a:off x="1005390" y="2492896"/>
            <a:ext cx="74888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It is not universally accepted by all </a:t>
            </a:r>
            <a:r>
              <a:rPr lang="en-GB" sz="2400" dirty="0" err="1" smtClean="0"/>
              <a:t>syntacticians</a:t>
            </a:r>
            <a:r>
              <a:rPr lang="en-GB" sz="2400" dirty="0" smtClean="0"/>
              <a:t> (</a:t>
            </a:r>
            <a:r>
              <a:rPr lang="en-GB" sz="2400" dirty="0" err="1" smtClean="0"/>
              <a:t>Ledgeway</a:t>
            </a:r>
            <a:r>
              <a:rPr lang="en-GB" sz="2400" dirty="0" smtClean="0"/>
              <a:t> (2011a:416-417))</a:t>
            </a:r>
            <a:endParaRPr lang="en-GB" sz="2400" dirty="0" smtClean="0"/>
          </a:p>
        </p:txBody>
      </p:sp>
      <p:sp>
        <p:nvSpPr>
          <p:cNvPr id="6" name="矩形 5"/>
          <p:cNvSpPr/>
          <p:nvPr/>
        </p:nvSpPr>
        <p:spPr>
          <a:xfrm>
            <a:off x="1017930" y="3227492"/>
            <a:ext cx="74888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Generative grammar, especially Minimalism, assumes </a:t>
            </a:r>
            <a:r>
              <a:rPr lang="en-GB" sz="2400" dirty="0" err="1" smtClean="0"/>
              <a:t>configurational</a:t>
            </a:r>
            <a:r>
              <a:rPr lang="en-GB" sz="2400" dirty="0" smtClean="0"/>
              <a:t> syntax in the first place (Radford (1997), </a:t>
            </a:r>
            <a:r>
              <a:rPr lang="en-GB" sz="2400" dirty="0" err="1" smtClean="0"/>
              <a:t>Kayne</a:t>
            </a:r>
            <a:r>
              <a:rPr lang="en-GB" sz="2400" dirty="0" smtClean="0"/>
              <a:t> (1994)), and it should be possible to represent Latin configurationally in Minimalism (</a:t>
            </a:r>
            <a:r>
              <a:rPr lang="en-GB" sz="2400" dirty="0" err="1" smtClean="0"/>
              <a:t>Ledgeway</a:t>
            </a:r>
            <a:r>
              <a:rPr lang="en-GB" sz="2400" dirty="0" smtClean="0"/>
              <a:t> (2011a:fn 43))</a:t>
            </a:r>
            <a:endParaRPr lang="en-GB" sz="2400" dirty="0"/>
          </a:p>
        </p:txBody>
      </p:sp>
      <p:sp>
        <p:nvSpPr>
          <p:cNvPr id="7" name="矩形 6"/>
          <p:cNvSpPr/>
          <p:nvPr/>
        </p:nvSpPr>
        <p:spPr>
          <a:xfrm>
            <a:off x="1043608" y="6237312"/>
            <a:ext cx="74888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So why did not </a:t>
            </a:r>
            <a:r>
              <a:rPr lang="en-GB" sz="2400" dirty="0" err="1" smtClean="0"/>
              <a:t>grammaticalization</a:t>
            </a:r>
            <a:r>
              <a:rPr lang="en-GB" sz="2400" dirty="0" smtClean="0"/>
              <a:t> occur earlier in Latin?</a:t>
            </a:r>
            <a:endParaRPr lang="en-GB" sz="2400" dirty="0"/>
          </a:p>
        </p:txBody>
      </p:sp>
      <p:sp>
        <p:nvSpPr>
          <p:cNvPr id="8" name="矩形 7"/>
          <p:cNvSpPr/>
          <p:nvPr/>
        </p:nvSpPr>
        <p:spPr>
          <a:xfrm>
            <a:off x="1043608" y="4725144"/>
            <a:ext cx="74888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If </a:t>
            </a:r>
            <a:r>
              <a:rPr lang="en-GB" sz="2400" dirty="0" err="1" smtClean="0"/>
              <a:t>configurationality</a:t>
            </a:r>
            <a:r>
              <a:rPr lang="en-GB" sz="2400" dirty="0" smtClean="0"/>
              <a:t> is a theoretical assumption for Minimalism, it can no longer be used as an explanation, at least not the way </a:t>
            </a:r>
            <a:r>
              <a:rPr lang="en-GB" sz="2400" dirty="0" err="1" smtClean="0"/>
              <a:t>Ledgeway</a:t>
            </a:r>
            <a:r>
              <a:rPr lang="en-GB" sz="2400" dirty="0" smtClean="0"/>
              <a:t> separates Latin and Romance syntax.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125207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Latin </a:t>
            </a:r>
            <a:r>
              <a:rPr lang="en-GB" dirty="0" err="1" smtClean="0"/>
              <a:t>configurationality</a:t>
            </a:r>
            <a:r>
              <a:rPr lang="en-GB" dirty="0" smtClean="0"/>
              <a:t> (</a:t>
            </a:r>
            <a:r>
              <a:rPr lang="en-GB" dirty="0" smtClean="0"/>
              <a:t>1)</a:t>
            </a:r>
            <a:endParaRPr lang="en-GB" dirty="0"/>
          </a:p>
        </p:txBody>
      </p:sp>
      <p:sp>
        <p:nvSpPr>
          <p:cNvPr id="5" name="矩形 4"/>
          <p:cNvSpPr/>
          <p:nvPr/>
        </p:nvSpPr>
        <p:spPr>
          <a:xfrm>
            <a:off x="864096" y="1113417"/>
            <a:ext cx="73803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i="1" dirty="0" smtClean="0"/>
              <a:t>de</a:t>
            </a:r>
            <a:r>
              <a:rPr lang="en-GB" sz="2800" dirty="0" smtClean="0"/>
              <a:t>-PPs, being spatial PPs in origin, should be represented as adjuncts i.e. sisters and daughters of X’:  </a:t>
            </a:r>
            <a:endParaRPr lang="en-GB" sz="2800" dirty="0"/>
          </a:p>
        </p:txBody>
      </p:sp>
      <p:sp>
        <p:nvSpPr>
          <p:cNvPr id="6" name="矩形 5"/>
          <p:cNvSpPr/>
          <p:nvPr/>
        </p:nvSpPr>
        <p:spPr>
          <a:xfrm>
            <a:off x="0" y="2348880"/>
            <a:ext cx="9144000" cy="5647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900" dirty="0"/>
              <a:t>			</a:t>
            </a:r>
            <a:r>
              <a:rPr lang="en-GB" sz="1900" dirty="0" smtClean="0"/>
              <a:t>		CP</a:t>
            </a:r>
            <a:r>
              <a:rPr lang="en-GB" sz="1900" dirty="0"/>
              <a:t>				</a:t>
            </a:r>
          </a:p>
          <a:p>
            <a:r>
              <a:rPr lang="en-GB" sz="1900" dirty="0"/>
              <a:t>	</a:t>
            </a:r>
            <a:r>
              <a:rPr lang="en-GB" sz="1900" dirty="0" smtClean="0"/>
              <a:t>CP</a:t>
            </a:r>
            <a:r>
              <a:rPr lang="en-GB" sz="1900" dirty="0"/>
              <a:t>			</a:t>
            </a:r>
            <a:r>
              <a:rPr lang="en-GB" sz="1900" dirty="0" smtClean="0"/>
              <a:t>		CP</a:t>
            </a:r>
            <a:endParaRPr lang="en-GB" sz="1900" dirty="0"/>
          </a:p>
          <a:p>
            <a:r>
              <a:rPr lang="en-GB" sz="1900" dirty="0"/>
              <a:t>	</a:t>
            </a:r>
          </a:p>
          <a:p>
            <a:r>
              <a:rPr lang="en-GB" sz="1900" dirty="0" err="1"/>
              <a:t>SpecC</a:t>
            </a:r>
            <a:r>
              <a:rPr lang="en-GB" sz="1900" dirty="0"/>
              <a:t>		C’		</a:t>
            </a:r>
            <a:r>
              <a:rPr lang="en-GB" sz="1900" dirty="0" smtClean="0"/>
              <a:t>	</a:t>
            </a:r>
            <a:r>
              <a:rPr lang="en-GB" sz="1900" dirty="0" err="1" smtClean="0"/>
              <a:t>SpecC</a:t>
            </a:r>
            <a:r>
              <a:rPr lang="en-GB" sz="1900" dirty="0"/>
              <a:t>		C’</a:t>
            </a:r>
          </a:p>
          <a:p>
            <a:r>
              <a:rPr lang="en-GB" sz="1900" dirty="0" err="1"/>
              <a:t>potius</a:t>
            </a:r>
            <a:r>
              <a:rPr lang="en-GB" sz="1900" dirty="0"/>
              <a:t>	…			</a:t>
            </a:r>
            <a:r>
              <a:rPr lang="en-GB" sz="1900" dirty="0" smtClean="0"/>
              <a:t>	quam</a:t>
            </a:r>
            <a:endParaRPr lang="en-GB" sz="1900" dirty="0"/>
          </a:p>
          <a:p>
            <a:r>
              <a:rPr lang="en-GB" sz="1900" dirty="0"/>
              <a:t>	  C	</a:t>
            </a:r>
            <a:r>
              <a:rPr lang="en-GB" sz="1900" dirty="0" smtClean="0"/>
              <a:t>	TP		</a:t>
            </a:r>
            <a:r>
              <a:rPr lang="en-GB" sz="1900" dirty="0"/>
              <a:t>	C	</a:t>
            </a:r>
            <a:r>
              <a:rPr lang="en-GB" sz="1900" dirty="0" smtClean="0"/>
              <a:t>	TP</a:t>
            </a:r>
          </a:p>
          <a:p>
            <a:r>
              <a:rPr lang="en-GB" sz="1900" dirty="0"/>
              <a:t>	</a:t>
            </a:r>
            <a:r>
              <a:rPr lang="en-GB" sz="1900" dirty="0" smtClean="0"/>
              <a:t>		</a:t>
            </a:r>
          </a:p>
          <a:p>
            <a:r>
              <a:rPr lang="en-GB" sz="1900" dirty="0"/>
              <a:t>	NP </a:t>
            </a:r>
            <a:r>
              <a:rPr lang="en-GB" sz="1900" baseline="-25000" dirty="0" err="1" smtClean="0"/>
              <a:t>i</a:t>
            </a:r>
            <a:r>
              <a:rPr lang="en-GB" sz="1900" dirty="0"/>
              <a:t>	</a:t>
            </a:r>
            <a:r>
              <a:rPr lang="en-GB" sz="1900" dirty="0" smtClean="0"/>
              <a:t>	T’			NP </a:t>
            </a:r>
            <a:r>
              <a:rPr lang="en-GB" sz="1900" baseline="-25000" dirty="0" smtClean="0"/>
              <a:t>j</a:t>
            </a:r>
            <a:r>
              <a:rPr lang="en-GB" sz="1900" dirty="0" smtClean="0"/>
              <a:t>		T’		</a:t>
            </a:r>
          </a:p>
          <a:p>
            <a:r>
              <a:rPr lang="en-GB" sz="1900" dirty="0"/>
              <a:t>	</a:t>
            </a:r>
            <a:r>
              <a:rPr lang="en-GB" sz="1900" dirty="0" smtClean="0"/>
              <a:t> N’       	  </a:t>
            </a:r>
            <a:r>
              <a:rPr lang="en-GB" sz="1900" dirty="0"/>
              <a:t>T		</a:t>
            </a:r>
            <a:r>
              <a:rPr lang="en-GB" sz="1900" dirty="0" smtClean="0"/>
              <a:t>VP		N’	     </a:t>
            </a:r>
            <a:r>
              <a:rPr lang="en-GB" sz="1900" dirty="0"/>
              <a:t>T	        </a:t>
            </a:r>
            <a:r>
              <a:rPr lang="en-GB" sz="1900" dirty="0" smtClean="0"/>
              <a:t>    VP</a:t>
            </a:r>
            <a:endParaRPr lang="en-GB" sz="1900" dirty="0"/>
          </a:p>
          <a:p>
            <a:r>
              <a:rPr lang="en-GB" sz="1900" dirty="0"/>
              <a:t>	</a:t>
            </a:r>
            <a:r>
              <a:rPr lang="en-GB" sz="1900" dirty="0" smtClean="0"/>
              <a:t>                   Ø</a:t>
            </a:r>
            <a:r>
              <a:rPr lang="en-GB" sz="1900" dirty="0"/>
              <a:t>				</a:t>
            </a:r>
            <a:r>
              <a:rPr lang="en-GB" sz="1900" dirty="0" smtClean="0"/>
              <a:t>                </a:t>
            </a:r>
            <a:r>
              <a:rPr lang="en-GB" sz="1900" dirty="0" err="1" smtClean="0"/>
              <a:t>expedit</a:t>
            </a:r>
            <a:endParaRPr lang="en-GB" sz="1900" dirty="0" smtClean="0"/>
          </a:p>
          <a:p>
            <a:r>
              <a:rPr lang="en-GB" sz="1900" dirty="0" smtClean="0"/>
              <a:t>     N’</a:t>
            </a:r>
            <a:r>
              <a:rPr lang="en-GB" sz="1900" dirty="0"/>
              <a:t>	</a:t>
            </a:r>
            <a:r>
              <a:rPr lang="en-GB" sz="1900" dirty="0" smtClean="0"/>
              <a:t>         PP	</a:t>
            </a:r>
            <a:r>
              <a:rPr lang="en-GB" sz="1900" dirty="0"/>
              <a:t>	</a:t>
            </a:r>
            <a:r>
              <a:rPr lang="en-GB" sz="1900" dirty="0" smtClean="0"/>
              <a:t>	V’	N</a:t>
            </a:r>
            <a:r>
              <a:rPr lang="en-GB" sz="1900" dirty="0"/>
              <a:t>’	           PP		      </a:t>
            </a:r>
            <a:r>
              <a:rPr lang="en-GB" sz="1900" dirty="0" smtClean="0"/>
              <a:t>       </a:t>
            </a:r>
            <a:r>
              <a:rPr lang="en-GB" sz="1900" dirty="0"/>
              <a:t>V’</a:t>
            </a:r>
          </a:p>
          <a:p>
            <a:r>
              <a:rPr lang="en-GB" sz="1900" dirty="0"/>
              <a:t> </a:t>
            </a:r>
          </a:p>
          <a:p>
            <a:r>
              <a:rPr lang="en-GB" sz="1900" dirty="0" smtClean="0"/>
              <a:t>     N</a:t>
            </a:r>
            <a:r>
              <a:rPr lang="en-GB" sz="1900" dirty="0"/>
              <a:t>	</a:t>
            </a:r>
            <a:r>
              <a:rPr lang="en-GB" sz="1900" dirty="0" smtClean="0"/>
              <a:t>  de </a:t>
            </a:r>
            <a:r>
              <a:rPr lang="en-GB" sz="1900" dirty="0" err="1"/>
              <a:t>ficeto</a:t>
            </a:r>
            <a:r>
              <a:rPr lang="en-GB" sz="1900" dirty="0"/>
              <a:t>        	</a:t>
            </a:r>
            <a:r>
              <a:rPr lang="en-GB" sz="1900" dirty="0" smtClean="0"/>
              <a:t>  </a:t>
            </a:r>
            <a:r>
              <a:rPr lang="en-GB" sz="1900" dirty="0"/>
              <a:t>V	      NP	</a:t>
            </a:r>
            <a:r>
              <a:rPr lang="en-GB" sz="1900" dirty="0" smtClean="0"/>
              <a:t>N</a:t>
            </a:r>
            <a:r>
              <a:rPr lang="en-GB" sz="1900" dirty="0"/>
              <a:t>	       de fico	</a:t>
            </a:r>
            <a:r>
              <a:rPr lang="en-GB" sz="1900" dirty="0" smtClean="0"/>
              <a:t>   V              </a:t>
            </a:r>
            <a:r>
              <a:rPr lang="en-GB" sz="1900" dirty="0"/>
              <a:t>NP </a:t>
            </a:r>
            <a:r>
              <a:rPr lang="en-GB" sz="1900" baseline="-25000" dirty="0"/>
              <a:t>j</a:t>
            </a:r>
            <a:endParaRPr lang="en-GB" sz="1900" dirty="0"/>
          </a:p>
          <a:p>
            <a:r>
              <a:rPr lang="en-GB" sz="1900" dirty="0" err="1"/>
              <a:t>surculos</a:t>
            </a:r>
            <a:r>
              <a:rPr lang="en-GB" sz="1900" dirty="0"/>
              <a:t>		</a:t>
            </a:r>
            <a:r>
              <a:rPr lang="en-GB" sz="1900" dirty="0" smtClean="0"/>
              <a:t>           	  Ø</a:t>
            </a:r>
            <a:r>
              <a:rPr lang="en-GB" sz="1900" dirty="0"/>
              <a:t>	       t </a:t>
            </a:r>
            <a:r>
              <a:rPr lang="en-GB" sz="1900" baseline="-25000" dirty="0" err="1"/>
              <a:t>i</a:t>
            </a:r>
            <a:r>
              <a:rPr lang="en-GB" sz="1900" dirty="0"/>
              <a:t>	</a:t>
            </a:r>
            <a:r>
              <a:rPr lang="en-GB" sz="1900" dirty="0" smtClean="0"/>
              <a:t>grana</a:t>
            </a:r>
            <a:r>
              <a:rPr lang="en-GB" sz="1900" dirty="0"/>
              <a:t>	     	 	</a:t>
            </a:r>
            <a:r>
              <a:rPr lang="en-GB" sz="1900" dirty="0" err="1" smtClean="0"/>
              <a:t>obruere</a:t>
            </a:r>
            <a:endParaRPr lang="en-GB" sz="1900" dirty="0"/>
          </a:p>
          <a:p>
            <a:r>
              <a:rPr lang="en-GB" sz="1900" dirty="0"/>
              <a:t>											</a:t>
            </a:r>
          </a:p>
          <a:p>
            <a:r>
              <a:rPr lang="en-GB" sz="1900" dirty="0"/>
              <a:t> </a:t>
            </a:r>
          </a:p>
          <a:p>
            <a:r>
              <a:rPr lang="en-GB" sz="1900" dirty="0"/>
              <a:t> </a:t>
            </a:r>
          </a:p>
        </p:txBody>
      </p:sp>
      <p:cxnSp>
        <p:nvCxnSpPr>
          <p:cNvPr id="8" name="直線接點 7"/>
          <p:cNvCxnSpPr/>
          <p:nvPr/>
        </p:nvCxnSpPr>
        <p:spPr>
          <a:xfrm flipH="1">
            <a:off x="1187624" y="2636912"/>
            <a:ext cx="3600400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>
            <a:off x="4788024" y="2636912"/>
            <a:ext cx="864096" cy="720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接點 11"/>
          <p:cNvCxnSpPr/>
          <p:nvPr/>
        </p:nvCxnSpPr>
        <p:spPr>
          <a:xfrm flipH="1">
            <a:off x="323528" y="2924944"/>
            <a:ext cx="864096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接點 13"/>
          <p:cNvCxnSpPr/>
          <p:nvPr/>
        </p:nvCxnSpPr>
        <p:spPr>
          <a:xfrm>
            <a:off x="1187624" y="2924944"/>
            <a:ext cx="792088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接點 15"/>
          <p:cNvCxnSpPr/>
          <p:nvPr/>
        </p:nvCxnSpPr>
        <p:spPr>
          <a:xfrm flipH="1">
            <a:off x="1259632" y="3501008"/>
            <a:ext cx="720080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線接點 17"/>
          <p:cNvCxnSpPr/>
          <p:nvPr/>
        </p:nvCxnSpPr>
        <p:spPr>
          <a:xfrm>
            <a:off x="1979712" y="3501008"/>
            <a:ext cx="936104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接點 19"/>
          <p:cNvCxnSpPr/>
          <p:nvPr/>
        </p:nvCxnSpPr>
        <p:spPr>
          <a:xfrm>
            <a:off x="1187624" y="4077072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接點 21"/>
          <p:cNvCxnSpPr/>
          <p:nvPr/>
        </p:nvCxnSpPr>
        <p:spPr>
          <a:xfrm>
            <a:off x="5652120" y="4077072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直線接點 23"/>
          <p:cNvCxnSpPr/>
          <p:nvPr/>
        </p:nvCxnSpPr>
        <p:spPr>
          <a:xfrm flipH="1">
            <a:off x="5004048" y="2924944"/>
            <a:ext cx="72008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直線接點 25"/>
          <p:cNvCxnSpPr/>
          <p:nvPr/>
        </p:nvCxnSpPr>
        <p:spPr>
          <a:xfrm>
            <a:off x="5724128" y="2924944"/>
            <a:ext cx="792088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直線接點 27"/>
          <p:cNvCxnSpPr/>
          <p:nvPr/>
        </p:nvCxnSpPr>
        <p:spPr>
          <a:xfrm flipH="1">
            <a:off x="5652120" y="3501008"/>
            <a:ext cx="864096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直線接點 29"/>
          <p:cNvCxnSpPr/>
          <p:nvPr/>
        </p:nvCxnSpPr>
        <p:spPr>
          <a:xfrm>
            <a:off x="6516216" y="3501008"/>
            <a:ext cx="1008112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直線接點 31"/>
          <p:cNvCxnSpPr/>
          <p:nvPr/>
        </p:nvCxnSpPr>
        <p:spPr>
          <a:xfrm>
            <a:off x="2915816" y="4077072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直線接點 33"/>
          <p:cNvCxnSpPr/>
          <p:nvPr/>
        </p:nvCxnSpPr>
        <p:spPr>
          <a:xfrm>
            <a:off x="7452320" y="4077072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直線接點 35"/>
          <p:cNvCxnSpPr/>
          <p:nvPr/>
        </p:nvCxnSpPr>
        <p:spPr>
          <a:xfrm>
            <a:off x="1187624" y="4653136"/>
            <a:ext cx="0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直線接點 37"/>
          <p:cNvCxnSpPr/>
          <p:nvPr/>
        </p:nvCxnSpPr>
        <p:spPr>
          <a:xfrm flipH="1">
            <a:off x="2123728" y="4653136"/>
            <a:ext cx="792088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直線接點 39"/>
          <p:cNvCxnSpPr/>
          <p:nvPr/>
        </p:nvCxnSpPr>
        <p:spPr>
          <a:xfrm>
            <a:off x="2915816" y="4653136"/>
            <a:ext cx="936104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直線接點 41"/>
          <p:cNvCxnSpPr/>
          <p:nvPr/>
        </p:nvCxnSpPr>
        <p:spPr>
          <a:xfrm>
            <a:off x="1115616" y="5301208"/>
            <a:ext cx="468052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直線接點 43"/>
          <p:cNvCxnSpPr/>
          <p:nvPr/>
        </p:nvCxnSpPr>
        <p:spPr>
          <a:xfrm flipH="1">
            <a:off x="539552" y="5301208"/>
            <a:ext cx="576064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直線接點 48"/>
          <p:cNvCxnSpPr/>
          <p:nvPr/>
        </p:nvCxnSpPr>
        <p:spPr>
          <a:xfrm>
            <a:off x="467544" y="5805264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直線接點 50"/>
          <p:cNvCxnSpPr/>
          <p:nvPr/>
        </p:nvCxnSpPr>
        <p:spPr>
          <a:xfrm>
            <a:off x="3851920" y="5301208"/>
            <a:ext cx="0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直線接點 53"/>
          <p:cNvCxnSpPr/>
          <p:nvPr/>
        </p:nvCxnSpPr>
        <p:spPr>
          <a:xfrm flipH="1">
            <a:off x="2987824" y="5805264"/>
            <a:ext cx="864096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直線接點 55"/>
          <p:cNvCxnSpPr/>
          <p:nvPr/>
        </p:nvCxnSpPr>
        <p:spPr>
          <a:xfrm>
            <a:off x="3851920" y="5805264"/>
            <a:ext cx="288032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直線接點 57"/>
          <p:cNvCxnSpPr/>
          <p:nvPr/>
        </p:nvCxnSpPr>
        <p:spPr>
          <a:xfrm>
            <a:off x="5652120" y="4653136"/>
            <a:ext cx="0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直線接點 59"/>
          <p:cNvCxnSpPr/>
          <p:nvPr/>
        </p:nvCxnSpPr>
        <p:spPr>
          <a:xfrm flipH="1">
            <a:off x="4788024" y="5301208"/>
            <a:ext cx="864096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直線接點 61"/>
          <p:cNvCxnSpPr/>
          <p:nvPr/>
        </p:nvCxnSpPr>
        <p:spPr>
          <a:xfrm>
            <a:off x="5652120" y="5301208"/>
            <a:ext cx="648072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直線接點 64"/>
          <p:cNvCxnSpPr/>
          <p:nvPr/>
        </p:nvCxnSpPr>
        <p:spPr>
          <a:xfrm>
            <a:off x="4716016" y="5805264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直線接點 66"/>
          <p:cNvCxnSpPr/>
          <p:nvPr/>
        </p:nvCxnSpPr>
        <p:spPr>
          <a:xfrm flipH="1">
            <a:off x="6876256" y="4653136"/>
            <a:ext cx="576064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直線接點 68"/>
          <p:cNvCxnSpPr/>
          <p:nvPr/>
        </p:nvCxnSpPr>
        <p:spPr>
          <a:xfrm>
            <a:off x="7452320" y="4653136"/>
            <a:ext cx="648072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直線接點 70"/>
          <p:cNvCxnSpPr/>
          <p:nvPr/>
        </p:nvCxnSpPr>
        <p:spPr>
          <a:xfrm>
            <a:off x="8172400" y="5229200"/>
            <a:ext cx="0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直線接點 72"/>
          <p:cNvCxnSpPr/>
          <p:nvPr/>
        </p:nvCxnSpPr>
        <p:spPr>
          <a:xfrm flipH="1">
            <a:off x="7668344" y="5805264"/>
            <a:ext cx="504056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直線接點 74"/>
          <p:cNvCxnSpPr/>
          <p:nvPr/>
        </p:nvCxnSpPr>
        <p:spPr>
          <a:xfrm>
            <a:off x="8172400" y="5805264"/>
            <a:ext cx="36004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等腰三角形 2"/>
          <p:cNvSpPr/>
          <p:nvPr/>
        </p:nvSpPr>
        <p:spPr>
          <a:xfrm>
            <a:off x="1187624" y="5805264"/>
            <a:ext cx="792088" cy="432048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等腰三角形 3"/>
          <p:cNvSpPr/>
          <p:nvPr/>
        </p:nvSpPr>
        <p:spPr>
          <a:xfrm>
            <a:off x="5976156" y="5805264"/>
            <a:ext cx="540060" cy="432048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26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Latin </a:t>
            </a:r>
            <a:r>
              <a:rPr lang="en-GB" dirty="0" err="1" smtClean="0"/>
              <a:t>configurationality</a:t>
            </a:r>
            <a:r>
              <a:rPr lang="en-GB" dirty="0" smtClean="0"/>
              <a:t> </a:t>
            </a:r>
            <a:r>
              <a:rPr lang="en-GB" dirty="0" smtClean="0"/>
              <a:t>(2)</a:t>
            </a:r>
            <a:endParaRPr lang="en-GB" dirty="0"/>
          </a:p>
        </p:txBody>
      </p:sp>
      <p:sp>
        <p:nvSpPr>
          <p:cNvPr id="5" name="矩形 4"/>
          <p:cNvSpPr/>
          <p:nvPr/>
        </p:nvSpPr>
        <p:spPr>
          <a:xfrm>
            <a:off x="837946" y="985952"/>
            <a:ext cx="73803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In proto-Romance, </a:t>
            </a:r>
            <a:r>
              <a:rPr lang="en-GB" sz="2400" i="1" dirty="0" smtClean="0"/>
              <a:t>de </a:t>
            </a:r>
            <a:r>
              <a:rPr lang="en-GB" sz="2400" dirty="0" smtClean="0"/>
              <a:t>is </a:t>
            </a:r>
            <a:r>
              <a:rPr lang="en-GB" sz="2400" dirty="0" err="1" smtClean="0"/>
              <a:t>grammaticalized</a:t>
            </a:r>
            <a:r>
              <a:rPr lang="en-GB" sz="2400" dirty="0" smtClean="0"/>
              <a:t> as KPs. </a:t>
            </a:r>
            <a:r>
              <a:rPr lang="en-GB" sz="2400" i="1" dirty="0" smtClean="0"/>
              <a:t>De</a:t>
            </a:r>
            <a:r>
              <a:rPr lang="en-GB" sz="2400" dirty="0" smtClean="0"/>
              <a:t>-KPs are </a:t>
            </a:r>
            <a:r>
              <a:rPr lang="en-GB" sz="2400" dirty="0" smtClean="0"/>
              <a:t>impossible in Latin because Adams (2011) argues that </a:t>
            </a:r>
            <a:r>
              <a:rPr lang="en-GB" sz="2400" i="1" dirty="0" smtClean="0"/>
              <a:t>de </a:t>
            </a:r>
            <a:r>
              <a:rPr lang="en-GB" sz="2400" dirty="0" smtClean="0"/>
              <a:t>has full prepositional meaning and cannot be re-analysed as KPs YET. </a:t>
            </a:r>
            <a:endParaRPr lang="en-GB" sz="2400" dirty="0"/>
          </a:p>
        </p:txBody>
      </p:sp>
      <p:sp>
        <p:nvSpPr>
          <p:cNvPr id="6" name="矩形 5"/>
          <p:cNvSpPr/>
          <p:nvPr/>
        </p:nvSpPr>
        <p:spPr>
          <a:xfrm>
            <a:off x="0" y="2348880"/>
            <a:ext cx="9144000" cy="5647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900" dirty="0"/>
              <a:t>			</a:t>
            </a:r>
            <a:r>
              <a:rPr lang="en-GB" sz="1900" dirty="0" smtClean="0"/>
              <a:t>		CP</a:t>
            </a:r>
            <a:r>
              <a:rPr lang="en-GB" sz="1900" dirty="0"/>
              <a:t>				</a:t>
            </a:r>
          </a:p>
          <a:p>
            <a:r>
              <a:rPr lang="en-GB" sz="1900" dirty="0"/>
              <a:t>	</a:t>
            </a:r>
            <a:r>
              <a:rPr lang="en-GB" sz="1900" dirty="0" smtClean="0"/>
              <a:t>CP</a:t>
            </a:r>
            <a:r>
              <a:rPr lang="en-GB" sz="1900" dirty="0"/>
              <a:t>			</a:t>
            </a:r>
            <a:r>
              <a:rPr lang="en-GB" sz="1900" dirty="0" smtClean="0"/>
              <a:t>		CP</a:t>
            </a:r>
            <a:endParaRPr lang="en-GB" sz="1900" dirty="0"/>
          </a:p>
          <a:p>
            <a:r>
              <a:rPr lang="en-GB" sz="1900" dirty="0"/>
              <a:t>	</a:t>
            </a:r>
          </a:p>
          <a:p>
            <a:r>
              <a:rPr lang="en-GB" sz="1900" dirty="0" err="1"/>
              <a:t>SpecC</a:t>
            </a:r>
            <a:r>
              <a:rPr lang="en-GB" sz="1900" dirty="0"/>
              <a:t>		C’		</a:t>
            </a:r>
            <a:r>
              <a:rPr lang="en-GB" sz="1900" dirty="0" smtClean="0"/>
              <a:t>	</a:t>
            </a:r>
            <a:r>
              <a:rPr lang="en-GB" sz="1900" dirty="0" err="1" smtClean="0"/>
              <a:t>SpecC</a:t>
            </a:r>
            <a:r>
              <a:rPr lang="en-GB" sz="1900" dirty="0"/>
              <a:t>		C’</a:t>
            </a:r>
          </a:p>
          <a:p>
            <a:r>
              <a:rPr lang="en-GB" sz="1900" dirty="0" err="1"/>
              <a:t>potius</a:t>
            </a:r>
            <a:r>
              <a:rPr lang="en-GB" sz="1900" dirty="0"/>
              <a:t>	…			</a:t>
            </a:r>
            <a:r>
              <a:rPr lang="en-GB" sz="1900" dirty="0" smtClean="0"/>
              <a:t>	quam</a:t>
            </a:r>
            <a:endParaRPr lang="en-GB" sz="1900" dirty="0"/>
          </a:p>
          <a:p>
            <a:r>
              <a:rPr lang="en-GB" sz="1900" dirty="0"/>
              <a:t>	  C	</a:t>
            </a:r>
            <a:r>
              <a:rPr lang="en-GB" sz="1900" dirty="0" smtClean="0"/>
              <a:t>	TP		</a:t>
            </a:r>
            <a:r>
              <a:rPr lang="en-GB" sz="1900" dirty="0"/>
              <a:t>	C	</a:t>
            </a:r>
            <a:r>
              <a:rPr lang="en-GB" sz="1900" dirty="0" smtClean="0"/>
              <a:t>	TP</a:t>
            </a:r>
          </a:p>
          <a:p>
            <a:r>
              <a:rPr lang="en-GB" sz="1900" dirty="0"/>
              <a:t>	</a:t>
            </a:r>
            <a:r>
              <a:rPr lang="en-GB" sz="1900" dirty="0" smtClean="0"/>
              <a:t>		</a:t>
            </a:r>
          </a:p>
          <a:p>
            <a:r>
              <a:rPr lang="en-GB" sz="1900" dirty="0"/>
              <a:t>	NP </a:t>
            </a:r>
            <a:r>
              <a:rPr lang="en-GB" sz="1900" baseline="-25000" dirty="0" err="1" smtClean="0"/>
              <a:t>i</a:t>
            </a:r>
            <a:r>
              <a:rPr lang="en-GB" sz="1900" dirty="0"/>
              <a:t>	</a:t>
            </a:r>
            <a:r>
              <a:rPr lang="en-GB" sz="1900" dirty="0" smtClean="0"/>
              <a:t>	T’			NP </a:t>
            </a:r>
            <a:r>
              <a:rPr lang="en-GB" sz="1900" baseline="-25000" dirty="0" smtClean="0"/>
              <a:t>j</a:t>
            </a:r>
            <a:r>
              <a:rPr lang="en-GB" sz="1900" dirty="0" smtClean="0"/>
              <a:t>		T’		</a:t>
            </a:r>
          </a:p>
          <a:p>
            <a:r>
              <a:rPr lang="en-GB" sz="1900" dirty="0" smtClean="0"/>
              <a:t>      	</a:t>
            </a:r>
            <a:r>
              <a:rPr lang="en-GB" sz="1900" dirty="0" smtClean="0"/>
              <a:t> N</a:t>
            </a:r>
            <a:r>
              <a:rPr lang="en-GB" sz="1900" dirty="0" smtClean="0"/>
              <a:t>’	  </a:t>
            </a:r>
            <a:r>
              <a:rPr lang="en-GB" sz="1900" dirty="0"/>
              <a:t>T		</a:t>
            </a:r>
            <a:r>
              <a:rPr lang="en-GB" sz="1900" dirty="0" smtClean="0"/>
              <a:t>VP		N’        	     </a:t>
            </a:r>
            <a:r>
              <a:rPr lang="en-GB" sz="1900" dirty="0"/>
              <a:t>T	        </a:t>
            </a:r>
            <a:r>
              <a:rPr lang="en-GB" sz="1900" dirty="0" smtClean="0"/>
              <a:t>    VP</a:t>
            </a:r>
            <a:endParaRPr lang="en-GB" sz="1900" dirty="0"/>
          </a:p>
          <a:p>
            <a:r>
              <a:rPr lang="en-GB" sz="1900" dirty="0"/>
              <a:t>	</a:t>
            </a:r>
            <a:r>
              <a:rPr lang="en-GB" sz="1900" dirty="0" smtClean="0"/>
              <a:t>                   Ø</a:t>
            </a:r>
            <a:r>
              <a:rPr lang="en-GB" sz="1900" dirty="0"/>
              <a:t>				</a:t>
            </a:r>
            <a:r>
              <a:rPr lang="en-GB" sz="1900" dirty="0" smtClean="0"/>
              <a:t>                </a:t>
            </a:r>
            <a:r>
              <a:rPr lang="en-GB" sz="1900" dirty="0" err="1" smtClean="0"/>
              <a:t>expedit</a:t>
            </a:r>
            <a:endParaRPr lang="en-GB" sz="1900" dirty="0" smtClean="0"/>
          </a:p>
          <a:p>
            <a:r>
              <a:rPr lang="en-GB" sz="1900" dirty="0" smtClean="0"/>
              <a:t>     N</a:t>
            </a:r>
            <a:r>
              <a:rPr lang="en-GB" sz="1900" dirty="0"/>
              <a:t>	</a:t>
            </a:r>
            <a:r>
              <a:rPr lang="en-GB" sz="1900" dirty="0" smtClean="0"/>
              <a:t>         </a:t>
            </a:r>
            <a:r>
              <a:rPr lang="en-GB" sz="1900" dirty="0" smtClean="0"/>
              <a:t>KP</a:t>
            </a:r>
            <a:r>
              <a:rPr lang="en-GB" sz="1900" dirty="0" smtClean="0"/>
              <a:t>	</a:t>
            </a:r>
            <a:r>
              <a:rPr lang="en-GB" sz="1900" dirty="0"/>
              <a:t>	</a:t>
            </a:r>
            <a:r>
              <a:rPr lang="en-GB" sz="1900" dirty="0" smtClean="0"/>
              <a:t>	V’	N</a:t>
            </a:r>
            <a:r>
              <a:rPr lang="en-GB" sz="1900" dirty="0"/>
              <a:t>	           </a:t>
            </a:r>
            <a:r>
              <a:rPr lang="en-GB" sz="1900" dirty="0" smtClean="0"/>
              <a:t>KP</a:t>
            </a:r>
            <a:r>
              <a:rPr lang="en-GB" sz="1900" dirty="0"/>
              <a:t>		      </a:t>
            </a:r>
            <a:r>
              <a:rPr lang="en-GB" sz="1900" dirty="0" smtClean="0"/>
              <a:t>       </a:t>
            </a:r>
            <a:r>
              <a:rPr lang="en-GB" sz="1900" dirty="0"/>
              <a:t>V’</a:t>
            </a:r>
          </a:p>
          <a:p>
            <a:r>
              <a:rPr lang="en-GB" sz="1900" dirty="0"/>
              <a:t> </a:t>
            </a:r>
            <a:r>
              <a:rPr lang="en-GB" sz="1900" dirty="0" err="1" smtClean="0"/>
              <a:t>surculos</a:t>
            </a:r>
            <a:r>
              <a:rPr lang="en-GB" sz="1900" dirty="0" smtClean="0"/>
              <a:t>					grana</a:t>
            </a:r>
            <a:endParaRPr lang="en-GB" sz="1900" dirty="0"/>
          </a:p>
          <a:p>
            <a:r>
              <a:rPr lang="en-GB" sz="1900" dirty="0" smtClean="0"/>
              <a:t>     </a:t>
            </a:r>
            <a:r>
              <a:rPr lang="en-GB" sz="1900" dirty="0"/>
              <a:t>	</a:t>
            </a:r>
            <a:r>
              <a:rPr lang="en-GB" sz="1900" dirty="0" smtClean="0"/>
              <a:t>  de </a:t>
            </a:r>
            <a:r>
              <a:rPr lang="en-GB" sz="1900" dirty="0" err="1"/>
              <a:t>ficeto</a:t>
            </a:r>
            <a:r>
              <a:rPr lang="en-GB" sz="1900" dirty="0"/>
              <a:t>        	</a:t>
            </a:r>
            <a:r>
              <a:rPr lang="en-GB" sz="1900" dirty="0" smtClean="0"/>
              <a:t>  </a:t>
            </a:r>
            <a:r>
              <a:rPr lang="en-GB" sz="1900" dirty="0"/>
              <a:t>V	      NP		       de fico	</a:t>
            </a:r>
            <a:r>
              <a:rPr lang="en-GB" sz="1900" dirty="0" smtClean="0"/>
              <a:t>   V              </a:t>
            </a:r>
            <a:r>
              <a:rPr lang="en-GB" sz="1900" dirty="0"/>
              <a:t>NP </a:t>
            </a:r>
            <a:r>
              <a:rPr lang="en-GB" sz="1900" baseline="-25000" dirty="0"/>
              <a:t>j</a:t>
            </a:r>
            <a:endParaRPr lang="en-GB" sz="1900" dirty="0"/>
          </a:p>
          <a:p>
            <a:r>
              <a:rPr lang="en-GB" sz="1900" dirty="0"/>
              <a:t>		</a:t>
            </a:r>
            <a:r>
              <a:rPr lang="en-GB" sz="1900" dirty="0" smtClean="0"/>
              <a:t>           	  Ø</a:t>
            </a:r>
            <a:r>
              <a:rPr lang="en-GB" sz="1900" dirty="0"/>
              <a:t>	       t </a:t>
            </a:r>
            <a:r>
              <a:rPr lang="en-GB" sz="1900" baseline="-25000" dirty="0" err="1"/>
              <a:t>i</a:t>
            </a:r>
            <a:r>
              <a:rPr lang="en-GB" sz="1900" dirty="0"/>
              <a:t>		     	 	</a:t>
            </a:r>
            <a:r>
              <a:rPr lang="en-GB" sz="1900" dirty="0" err="1" smtClean="0"/>
              <a:t>obruere</a:t>
            </a:r>
            <a:endParaRPr lang="en-GB" sz="1900" dirty="0"/>
          </a:p>
          <a:p>
            <a:r>
              <a:rPr lang="en-GB" sz="1900" dirty="0"/>
              <a:t>											</a:t>
            </a:r>
          </a:p>
          <a:p>
            <a:r>
              <a:rPr lang="en-GB" sz="1900" dirty="0"/>
              <a:t> </a:t>
            </a:r>
          </a:p>
          <a:p>
            <a:r>
              <a:rPr lang="en-GB" sz="1900" dirty="0"/>
              <a:t> </a:t>
            </a:r>
          </a:p>
        </p:txBody>
      </p:sp>
      <p:cxnSp>
        <p:nvCxnSpPr>
          <p:cNvPr id="8" name="直線接點 7"/>
          <p:cNvCxnSpPr/>
          <p:nvPr/>
        </p:nvCxnSpPr>
        <p:spPr>
          <a:xfrm flipH="1">
            <a:off x="1187624" y="2636912"/>
            <a:ext cx="3600400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>
            <a:off x="4788024" y="2636912"/>
            <a:ext cx="864096" cy="720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接點 11"/>
          <p:cNvCxnSpPr/>
          <p:nvPr/>
        </p:nvCxnSpPr>
        <p:spPr>
          <a:xfrm flipH="1">
            <a:off x="323528" y="2924944"/>
            <a:ext cx="864096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接點 13"/>
          <p:cNvCxnSpPr/>
          <p:nvPr/>
        </p:nvCxnSpPr>
        <p:spPr>
          <a:xfrm>
            <a:off x="1187624" y="2924944"/>
            <a:ext cx="792088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接點 15"/>
          <p:cNvCxnSpPr/>
          <p:nvPr/>
        </p:nvCxnSpPr>
        <p:spPr>
          <a:xfrm flipH="1">
            <a:off x="1259632" y="3501008"/>
            <a:ext cx="720080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線接點 17"/>
          <p:cNvCxnSpPr/>
          <p:nvPr/>
        </p:nvCxnSpPr>
        <p:spPr>
          <a:xfrm>
            <a:off x="1979712" y="3501008"/>
            <a:ext cx="936104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接點 19"/>
          <p:cNvCxnSpPr/>
          <p:nvPr/>
        </p:nvCxnSpPr>
        <p:spPr>
          <a:xfrm>
            <a:off x="1187624" y="4077072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接點 21"/>
          <p:cNvCxnSpPr/>
          <p:nvPr/>
        </p:nvCxnSpPr>
        <p:spPr>
          <a:xfrm>
            <a:off x="5652120" y="4077072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直線接點 23"/>
          <p:cNvCxnSpPr/>
          <p:nvPr/>
        </p:nvCxnSpPr>
        <p:spPr>
          <a:xfrm flipH="1">
            <a:off x="5004048" y="2924944"/>
            <a:ext cx="72008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直線接點 25"/>
          <p:cNvCxnSpPr/>
          <p:nvPr/>
        </p:nvCxnSpPr>
        <p:spPr>
          <a:xfrm>
            <a:off x="5724128" y="2924944"/>
            <a:ext cx="792088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直線接點 27"/>
          <p:cNvCxnSpPr/>
          <p:nvPr/>
        </p:nvCxnSpPr>
        <p:spPr>
          <a:xfrm flipH="1">
            <a:off x="5652120" y="3501008"/>
            <a:ext cx="864096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直線接點 29"/>
          <p:cNvCxnSpPr/>
          <p:nvPr/>
        </p:nvCxnSpPr>
        <p:spPr>
          <a:xfrm>
            <a:off x="6516216" y="3501008"/>
            <a:ext cx="1008112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直線接點 31"/>
          <p:cNvCxnSpPr/>
          <p:nvPr/>
        </p:nvCxnSpPr>
        <p:spPr>
          <a:xfrm>
            <a:off x="2915816" y="4077072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直線接點 33"/>
          <p:cNvCxnSpPr/>
          <p:nvPr/>
        </p:nvCxnSpPr>
        <p:spPr>
          <a:xfrm>
            <a:off x="7452320" y="4077072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直線接點 35"/>
          <p:cNvCxnSpPr/>
          <p:nvPr/>
        </p:nvCxnSpPr>
        <p:spPr>
          <a:xfrm>
            <a:off x="1187624" y="4653136"/>
            <a:ext cx="0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直線接點 37"/>
          <p:cNvCxnSpPr/>
          <p:nvPr/>
        </p:nvCxnSpPr>
        <p:spPr>
          <a:xfrm flipH="1">
            <a:off x="2123728" y="4653136"/>
            <a:ext cx="792088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直線接點 39"/>
          <p:cNvCxnSpPr/>
          <p:nvPr/>
        </p:nvCxnSpPr>
        <p:spPr>
          <a:xfrm>
            <a:off x="2915816" y="4653136"/>
            <a:ext cx="936104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直線接點 41"/>
          <p:cNvCxnSpPr/>
          <p:nvPr/>
        </p:nvCxnSpPr>
        <p:spPr>
          <a:xfrm>
            <a:off x="1115616" y="5301208"/>
            <a:ext cx="468052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直線接點 43"/>
          <p:cNvCxnSpPr/>
          <p:nvPr/>
        </p:nvCxnSpPr>
        <p:spPr>
          <a:xfrm flipH="1">
            <a:off x="539552" y="5301208"/>
            <a:ext cx="576064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直線接點 50"/>
          <p:cNvCxnSpPr/>
          <p:nvPr/>
        </p:nvCxnSpPr>
        <p:spPr>
          <a:xfrm>
            <a:off x="3851920" y="5301208"/>
            <a:ext cx="0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直線接點 53"/>
          <p:cNvCxnSpPr/>
          <p:nvPr/>
        </p:nvCxnSpPr>
        <p:spPr>
          <a:xfrm flipH="1">
            <a:off x="2987824" y="5805264"/>
            <a:ext cx="864096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直線接點 55"/>
          <p:cNvCxnSpPr/>
          <p:nvPr/>
        </p:nvCxnSpPr>
        <p:spPr>
          <a:xfrm>
            <a:off x="3851920" y="5805264"/>
            <a:ext cx="288032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直線接點 57"/>
          <p:cNvCxnSpPr/>
          <p:nvPr/>
        </p:nvCxnSpPr>
        <p:spPr>
          <a:xfrm>
            <a:off x="5652120" y="4653136"/>
            <a:ext cx="0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直線接點 59"/>
          <p:cNvCxnSpPr/>
          <p:nvPr/>
        </p:nvCxnSpPr>
        <p:spPr>
          <a:xfrm flipH="1">
            <a:off x="4788024" y="5301208"/>
            <a:ext cx="864096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直線接點 61"/>
          <p:cNvCxnSpPr/>
          <p:nvPr/>
        </p:nvCxnSpPr>
        <p:spPr>
          <a:xfrm>
            <a:off x="5652120" y="5301208"/>
            <a:ext cx="648072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直線接點 66"/>
          <p:cNvCxnSpPr/>
          <p:nvPr/>
        </p:nvCxnSpPr>
        <p:spPr>
          <a:xfrm flipH="1">
            <a:off x="6876256" y="4653136"/>
            <a:ext cx="576064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直線接點 68"/>
          <p:cNvCxnSpPr/>
          <p:nvPr/>
        </p:nvCxnSpPr>
        <p:spPr>
          <a:xfrm>
            <a:off x="7452320" y="4653136"/>
            <a:ext cx="648072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直線接點 70"/>
          <p:cNvCxnSpPr/>
          <p:nvPr/>
        </p:nvCxnSpPr>
        <p:spPr>
          <a:xfrm>
            <a:off x="8172400" y="5229200"/>
            <a:ext cx="0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直線接點 72"/>
          <p:cNvCxnSpPr/>
          <p:nvPr/>
        </p:nvCxnSpPr>
        <p:spPr>
          <a:xfrm flipH="1">
            <a:off x="7668344" y="5805264"/>
            <a:ext cx="504056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直線接點 74"/>
          <p:cNvCxnSpPr/>
          <p:nvPr/>
        </p:nvCxnSpPr>
        <p:spPr>
          <a:xfrm>
            <a:off x="8172400" y="5805264"/>
            <a:ext cx="36004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等腰三角形 2"/>
          <p:cNvSpPr/>
          <p:nvPr/>
        </p:nvSpPr>
        <p:spPr>
          <a:xfrm>
            <a:off x="1115616" y="5805264"/>
            <a:ext cx="864096" cy="432048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等腰三角形 3"/>
          <p:cNvSpPr/>
          <p:nvPr/>
        </p:nvSpPr>
        <p:spPr>
          <a:xfrm>
            <a:off x="5976156" y="5805264"/>
            <a:ext cx="540060" cy="432048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矩形 38"/>
          <p:cNvSpPr/>
          <p:nvPr/>
        </p:nvSpPr>
        <p:spPr>
          <a:xfrm>
            <a:off x="6821996" y="2145050"/>
            <a:ext cx="30785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b="1" dirty="0" smtClean="0"/>
              <a:t>SIMPLER </a:t>
            </a:r>
            <a:r>
              <a:rPr lang="en-GB" sz="2800" dirty="0" smtClean="0"/>
              <a:t>yet cannot come through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2908229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Latin </a:t>
            </a:r>
            <a:r>
              <a:rPr lang="en-GB" dirty="0" err="1" smtClean="0"/>
              <a:t>c</a:t>
            </a:r>
            <a:r>
              <a:rPr lang="en-GB" dirty="0" err="1" smtClean="0"/>
              <a:t>onfigurationality</a:t>
            </a:r>
            <a:r>
              <a:rPr lang="en-GB" dirty="0" smtClean="0"/>
              <a:t> (3)</a:t>
            </a:r>
            <a:endParaRPr lang="en-GB" dirty="0"/>
          </a:p>
        </p:txBody>
      </p:sp>
      <p:sp>
        <p:nvSpPr>
          <p:cNvPr id="5" name="矩形 4"/>
          <p:cNvSpPr/>
          <p:nvPr/>
        </p:nvSpPr>
        <p:spPr>
          <a:xfrm>
            <a:off x="864096" y="1113417"/>
            <a:ext cx="73803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i="1" dirty="0" smtClean="0"/>
              <a:t>ad</a:t>
            </a:r>
            <a:r>
              <a:rPr lang="en-GB" sz="2800" dirty="0" smtClean="0"/>
              <a:t>-PPs, being spatial PPs in origin, should also be represented as adjuncts i.e. sisters and daughters of X’:  </a:t>
            </a:r>
            <a:endParaRPr lang="en-GB" sz="2800" dirty="0"/>
          </a:p>
        </p:txBody>
      </p:sp>
      <p:sp>
        <p:nvSpPr>
          <p:cNvPr id="6" name="矩形 5"/>
          <p:cNvSpPr/>
          <p:nvPr/>
        </p:nvSpPr>
        <p:spPr>
          <a:xfrm>
            <a:off x="0" y="2348880"/>
            <a:ext cx="9144000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900" dirty="0"/>
              <a:t>	</a:t>
            </a:r>
            <a:r>
              <a:rPr lang="en-GB" sz="1900" dirty="0" smtClean="0"/>
              <a:t>	CP</a:t>
            </a:r>
            <a:endParaRPr lang="en-GB" sz="1900" dirty="0"/>
          </a:p>
          <a:p>
            <a:r>
              <a:rPr lang="en-GB" sz="1900" dirty="0"/>
              <a:t> </a:t>
            </a:r>
            <a:r>
              <a:rPr lang="en-GB" sz="1900" dirty="0" smtClean="0"/>
              <a:t>	</a:t>
            </a:r>
            <a:r>
              <a:rPr lang="en-GB" sz="1900" dirty="0" err="1" smtClean="0"/>
              <a:t>SpecC</a:t>
            </a:r>
            <a:r>
              <a:rPr lang="en-GB" sz="1900" dirty="0"/>
              <a:t>		C’</a:t>
            </a:r>
          </a:p>
          <a:p>
            <a:r>
              <a:rPr lang="en-GB" sz="1900" dirty="0"/>
              <a:t>	</a:t>
            </a:r>
            <a:r>
              <a:rPr lang="en-GB" sz="1900" dirty="0" smtClean="0"/>
              <a:t>quae</a:t>
            </a:r>
            <a:endParaRPr lang="en-GB" sz="1900" dirty="0"/>
          </a:p>
          <a:p>
            <a:r>
              <a:rPr lang="en-GB" sz="1900" dirty="0"/>
              <a:t>		</a:t>
            </a:r>
            <a:r>
              <a:rPr lang="en-GB" sz="1900" dirty="0" smtClean="0"/>
              <a:t>C</a:t>
            </a:r>
            <a:r>
              <a:rPr lang="en-GB" sz="1900" dirty="0"/>
              <a:t>		</a:t>
            </a:r>
            <a:r>
              <a:rPr lang="en-GB" sz="1900" dirty="0" smtClean="0"/>
              <a:t>TP</a:t>
            </a:r>
            <a:endParaRPr lang="en-GB" sz="1900" dirty="0"/>
          </a:p>
          <a:p>
            <a:r>
              <a:rPr lang="en-GB" sz="1900" dirty="0"/>
              <a:t>				        </a:t>
            </a:r>
          </a:p>
          <a:p>
            <a:r>
              <a:rPr lang="en-GB" sz="1900" dirty="0"/>
              <a:t>		</a:t>
            </a:r>
            <a:r>
              <a:rPr lang="en-GB" sz="1900" dirty="0" smtClean="0"/>
              <a:t>PP </a:t>
            </a:r>
            <a:r>
              <a:rPr lang="en-GB" sz="1900" baseline="-25000" dirty="0" err="1"/>
              <a:t>i</a:t>
            </a:r>
            <a:r>
              <a:rPr lang="en-GB" sz="1900" dirty="0"/>
              <a:t>		</a:t>
            </a:r>
            <a:r>
              <a:rPr lang="en-GB" sz="1900" dirty="0" smtClean="0"/>
              <a:t>T</a:t>
            </a:r>
            <a:r>
              <a:rPr lang="en-GB" sz="1900" dirty="0"/>
              <a:t>’</a:t>
            </a:r>
          </a:p>
          <a:p>
            <a:r>
              <a:rPr lang="en-GB" sz="1900" dirty="0"/>
              <a:t> </a:t>
            </a:r>
          </a:p>
          <a:p>
            <a:r>
              <a:rPr lang="en-GB" sz="1900" dirty="0"/>
              <a:t>	</a:t>
            </a:r>
            <a:r>
              <a:rPr lang="en-GB" sz="1900" dirty="0" smtClean="0"/>
              <a:t>         ad </a:t>
            </a:r>
            <a:r>
              <a:rPr lang="en-GB" sz="1900" dirty="0" err="1"/>
              <a:t>patrem</a:t>
            </a:r>
            <a:r>
              <a:rPr lang="en-GB" sz="1900" dirty="0"/>
              <a:t>	</a:t>
            </a:r>
            <a:r>
              <a:rPr lang="en-GB" sz="1900" dirty="0" smtClean="0"/>
              <a:t>   T</a:t>
            </a:r>
            <a:r>
              <a:rPr lang="en-GB" sz="1900" dirty="0"/>
              <a:t>		</a:t>
            </a:r>
            <a:r>
              <a:rPr lang="en-GB" sz="1900" dirty="0" smtClean="0"/>
              <a:t>VP</a:t>
            </a:r>
          </a:p>
          <a:p>
            <a:r>
              <a:rPr lang="en-GB" sz="1900" dirty="0"/>
              <a:t>	</a:t>
            </a:r>
            <a:r>
              <a:rPr lang="en-GB" sz="1900" dirty="0" smtClean="0"/>
              <a:t>		  </a:t>
            </a:r>
            <a:r>
              <a:rPr lang="en-GB" sz="1900" dirty="0" err="1"/>
              <a:t>vis</a:t>
            </a:r>
            <a:r>
              <a:rPr lang="en-GB" sz="1900" dirty="0"/>
              <a:t> </a:t>
            </a:r>
            <a:r>
              <a:rPr lang="en-GB" sz="1900" baseline="-25000" dirty="0"/>
              <a:t>j</a:t>
            </a:r>
            <a:r>
              <a:rPr lang="en-GB" sz="1900" dirty="0"/>
              <a:t>	</a:t>
            </a:r>
          </a:p>
          <a:p>
            <a:r>
              <a:rPr lang="en-GB" sz="1900" dirty="0"/>
              <a:t>				</a:t>
            </a:r>
            <a:r>
              <a:rPr lang="en-GB" sz="1900" dirty="0" err="1"/>
              <a:t>SpecV</a:t>
            </a:r>
            <a:r>
              <a:rPr lang="en-GB" sz="1900" dirty="0"/>
              <a:t>		V’</a:t>
            </a:r>
          </a:p>
          <a:p>
            <a:r>
              <a:rPr lang="en-GB" sz="1900" dirty="0"/>
              <a:t>				</a:t>
            </a:r>
            <a:r>
              <a:rPr lang="en-GB" sz="1900" dirty="0" smtClean="0"/>
              <a:t>  </a:t>
            </a:r>
            <a:r>
              <a:rPr lang="en-GB" sz="1900" dirty="0"/>
              <a:t>Ø</a:t>
            </a:r>
          </a:p>
          <a:p>
            <a:r>
              <a:rPr lang="en-GB" sz="1900" dirty="0"/>
              <a:t>					</a:t>
            </a:r>
            <a:r>
              <a:rPr lang="en-GB" sz="1900" dirty="0" smtClean="0"/>
              <a:t>PP</a:t>
            </a:r>
            <a:r>
              <a:rPr lang="en-GB" sz="1900" dirty="0"/>
              <a:t>		V’</a:t>
            </a:r>
          </a:p>
          <a:p>
            <a:r>
              <a:rPr lang="en-GB" sz="1900" dirty="0"/>
              <a:t>					</a:t>
            </a:r>
            <a:r>
              <a:rPr lang="en-GB" sz="1900" dirty="0" smtClean="0"/>
              <a:t>t </a:t>
            </a:r>
            <a:r>
              <a:rPr lang="en-GB" sz="1900" baseline="-25000" dirty="0" smtClean="0"/>
              <a:t>I	</a:t>
            </a:r>
            <a:r>
              <a:rPr lang="en-GB" sz="1900" dirty="0"/>
              <a:t>									V	        VP</a:t>
            </a:r>
          </a:p>
          <a:p>
            <a:r>
              <a:rPr lang="en-GB" sz="1900" dirty="0"/>
              <a:t>						</a:t>
            </a:r>
            <a:r>
              <a:rPr lang="en-GB" sz="1900" dirty="0" smtClean="0"/>
              <a:t>t </a:t>
            </a:r>
            <a:r>
              <a:rPr lang="en-GB" sz="1900" baseline="-25000" dirty="0" smtClean="0"/>
              <a:t>j</a:t>
            </a:r>
            <a:r>
              <a:rPr lang="en-GB" sz="1900" dirty="0" smtClean="0"/>
              <a:t>            	     </a:t>
            </a:r>
            <a:r>
              <a:rPr lang="en-GB" sz="1900" dirty="0" err="1" smtClean="0"/>
              <a:t>nuntiari</a:t>
            </a:r>
            <a:endParaRPr lang="en-GB" sz="1900" dirty="0"/>
          </a:p>
        </p:txBody>
      </p:sp>
      <p:cxnSp>
        <p:nvCxnSpPr>
          <p:cNvPr id="8" name="直線接點 7"/>
          <p:cNvCxnSpPr/>
          <p:nvPr/>
        </p:nvCxnSpPr>
        <p:spPr>
          <a:xfrm flipH="1">
            <a:off x="1187624" y="2636912"/>
            <a:ext cx="792088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>
            <a:off x="1979712" y="2636912"/>
            <a:ext cx="864096" cy="720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接點 11"/>
          <p:cNvCxnSpPr/>
          <p:nvPr/>
        </p:nvCxnSpPr>
        <p:spPr>
          <a:xfrm flipH="1">
            <a:off x="2040396" y="2852936"/>
            <a:ext cx="864096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接點 13"/>
          <p:cNvCxnSpPr/>
          <p:nvPr/>
        </p:nvCxnSpPr>
        <p:spPr>
          <a:xfrm>
            <a:off x="2904492" y="2878959"/>
            <a:ext cx="792088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接點 15"/>
          <p:cNvCxnSpPr/>
          <p:nvPr/>
        </p:nvCxnSpPr>
        <p:spPr>
          <a:xfrm flipH="1">
            <a:off x="3131804" y="4113076"/>
            <a:ext cx="720080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線接點 17"/>
          <p:cNvCxnSpPr/>
          <p:nvPr/>
        </p:nvCxnSpPr>
        <p:spPr>
          <a:xfrm>
            <a:off x="3851884" y="4113076"/>
            <a:ext cx="936104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接點 19"/>
          <p:cNvCxnSpPr/>
          <p:nvPr/>
        </p:nvCxnSpPr>
        <p:spPr>
          <a:xfrm>
            <a:off x="1979712" y="3465004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直線接點 31"/>
          <p:cNvCxnSpPr/>
          <p:nvPr/>
        </p:nvCxnSpPr>
        <p:spPr>
          <a:xfrm>
            <a:off x="3849688" y="3501008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直線接點 37"/>
          <p:cNvCxnSpPr/>
          <p:nvPr/>
        </p:nvCxnSpPr>
        <p:spPr>
          <a:xfrm flipH="1">
            <a:off x="3952092" y="4653136"/>
            <a:ext cx="792088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直線接點 39"/>
          <p:cNvCxnSpPr/>
          <p:nvPr/>
        </p:nvCxnSpPr>
        <p:spPr>
          <a:xfrm>
            <a:off x="4752020" y="4653136"/>
            <a:ext cx="936104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直線接點 59"/>
          <p:cNvCxnSpPr/>
          <p:nvPr/>
        </p:nvCxnSpPr>
        <p:spPr>
          <a:xfrm flipH="1">
            <a:off x="4788024" y="5301208"/>
            <a:ext cx="864096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直線接點 61"/>
          <p:cNvCxnSpPr/>
          <p:nvPr/>
        </p:nvCxnSpPr>
        <p:spPr>
          <a:xfrm>
            <a:off x="5652120" y="5301208"/>
            <a:ext cx="648072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直線接點 66"/>
          <p:cNvCxnSpPr/>
          <p:nvPr/>
        </p:nvCxnSpPr>
        <p:spPr>
          <a:xfrm flipH="1">
            <a:off x="5652120" y="5841268"/>
            <a:ext cx="900100" cy="3960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直線接點 68"/>
          <p:cNvCxnSpPr/>
          <p:nvPr/>
        </p:nvCxnSpPr>
        <p:spPr>
          <a:xfrm>
            <a:off x="6546631" y="5841268"/>
            <a:ext cx="473641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等腰三角形 2"/>
          <p:cNvSpPr/>
          <p:nvPr/>
        </p:nvSpPr>
        <p:spPr>
          <a:xfrm>
            <a:off x="1583668" y="4113076"/>
            <a:ext cx="828092" cy="360040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57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Romance </a:t>
            </a:r>
            <a:r>
              <a:rPr lang="en-GB" dirty="0" err="1" smtClean="0"/>
              <a:t>configurationality</a:t>
            </a:r>
            <a:r>
              <a:rPr lang="en-GB" dirty="0" smtClean="0"/>
              <a:t> (2)</a:t>
            </a:r>
            <a:endParaRPr lang="en-GB" dirty="0"/>
          </a:p>
        </p:txBody>
      </p:sp>
      <p:sp>
        <p:nvSpPr>
          <p:cNvPr id="5" name="矩形 4"/>
          <p:cNvSpPr/>
          <p:nvPr/>
        </p:nvSpPr>
        <p:spPr>
          <a:xfrm>
            <a:off x="864096" y="1113417"/>
            <a:ext cx="73803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i="1" dirty="0" smtClean="0"/>
              <a:t>ad</a:t>
            </a:r>
            <a:r>
              <a:rPr lang="en-GB" sz="2400" dirty="0" smtClean="0"/>
              <a:t>-KPs are likewise impossible in Latin because both Adams (2011) and Pinkster (1990) argue that thes</a:t>
            </a:r>
            <a:r>
              <a:rPr lang="en-GB" sz="2400" dirty="0" smtClean="0"/>
              <a:t>e prepositions have full prepositional force and cannot yet be re-analysed as KPs. </a:t>
            </a:r>
            <a:endParaRPr lang="en-GB" sz="2400" dirty="0"/>
          </a:p>
        </p:txBody>
      </p:sp>
      <p:sp>
        <p:nvSpPr>
          <p:cNvPr id="6" name="矩形 5"/>
          <p:cNvSpPr/>
          <p:nvPr/>
        </p:nvSpPr>
        <p:spPr>
          <a:xfrm>
            <a:off x="0" y="2348880"/>
            <a:ext cx="9144000" cy="389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900" dirty="0"/>
              <a:t>	</a:t>
            </a:r>
            <a:r>
              <a:rPr lang="en-GB" sz="1900" dirty="0" smtClean="0"/>
              <a:t>	CP</a:t>
            </a:r>
            <a:endParaRPr lang="en-GB" sz="1900" dirty="0"/>
          </a:p>
          <a:p>
            <a:r>
              <a:rPr lang="en-GB" sz="1900" dirty="0"/>
              <a:t> </a:t>
            </a:r>
            <a:r>
              <a:rPr lang="en-GB" sz="1900" dirty="0" smtClean="0"/>
              <a:t>	</a:t>
            </a:r>
            <a:r>
              <a:rPr lang="en-GB" sz="1900" dirty="0" err="1" smtClean="0"/>
              <a:t>SpecC</a:t>
            </a:r>
            <a:r>
              <a:rPr lang="en-GB" sz="1900" dirty="0"/>
              <a:t>		C’</a:t>
            </a:r>
          </a:p>
          <a:p>
            <a:r>
              <a:rPr lang="en-GB" sz="1900" dirty="0"/>
              <a:t>	</a:t>
            </a:r>
            <a:r>
              <a:rPr lang="en-GB" sz="1900" dirty="0" smtClean="0"/>
              <a:t>quae</a:t>
            </a:r>
            <a:endParaRPr lang="en-GB" sz="1900" dirty="0"/>
          </a:p>
          <a:p>
            <a:r>
              <a:rPr lang="en-GB" sz="1900" dirty="0"/>
              <a:t>		</a:t>
            </a:r>
            <a:r>
              <a:rPr lang="en-GB" sz="1900" dirty="0" smtClean="0"/>
              <a:t>C</a:t>
            </a:r>
            <a:r>
              <a:rPr lang="en-GB" sz="1900" dirty="0"/>
              <a:t>		</a:t>
            </a:r>
            <a:r>
              <a:rPr lang="en-GB" sz="1900" dirty="0" smtClean="0"/>
              <a:t>TP</a:t>
            </a:r>
            <a:endParaRPr lang="en-GB" sz="1900" dirty="0"/>
          </a:p>
          <a:p>
            <a:r>
              <a:rPr lang="en-GB" sz="1900" dirty="0"/>
              <a:t>				        </a:t>
            </a:r>
          </a:p>
          <a:p>
            <a:r>
              <a:rPr lang="en-GB" sz="1900" dirty="0"/>
              <a:t>		</a:t>
            </a:r>
            <a:r>
              <a:rPr lang="en-GB" sz="1900" dirty="0" smtClean="0"/>
              <a:t>KP </a:t>
            </a:r>
            <a:r>
              <a:rPr lang="en-GB" sz="1900" baseline="-25000" dirty="0" err="1"/>
              <a:t>i</a:t>
            </a:r>
            <a:r>
              <a:rPr lang="en-GB" sz="1900" dirty="0"/>
              <a:t>		</a:t>
            </a:r>
            <a:r>
              <a:rPr lang="en-GB" sz="1900" dirty="0" smtClean="0"/>
              <a:t>T</a:t>
            </a:r>
            <a:r>
              <a:rPr lang="en-GB" sz="1900" dirty="0"/>
              <a:t>’</a:t>
            </a:r>
          </a:p>
          <a:p>
            <a:r>
              <a:rPr lang="en-GB" sz="1900" dirty="0"/>
              <a:t> </a:t>
            </a:r>
          </a:p>
          <a:p>
            <a:r>
              <a:rPr lang="en-GB" sz="1900" dirty="0"/>
              <a:t>	</a:t>
            </a:r>
            <a:r>
              <a:rPr lang="en-GB" sz="1900" dirty="0" smtClean="0"/>
              <a:t>         ad </a:t>
            </a:r>
            <a:r>
              <a:rPr lang="en-GB" sz="1900" dirty="0" err="1"/>
              <a:t>patrem</a:t>
            </a:r>
            <a:r>
              <a:rPr lang="en-GB" sz="1900" dirty="0"/>
              <a:t>	</a:t>
            </a:r>
            <a:r>
              <a:rPr lang="en-GB" sz="1900" dirty="0" smtClean="0"/>
              <a:t>   T</a:t>
            </a:r>
            <a:r>
              <a:rPr lang="en-GB" sz="1900" dirty="0"/>
              <a:t>		</a:t>
            </a:r>
            <a:r>
              <a:rPr lang="en-GB" sz="1900" dirty="0" smtClean="0"/>
              <a:t>VP</a:t>
            </a:r>
          </a:p>
          <a:p>
            <a:r>
              <a:rPr lang="en-GB" sz="1900" dirty="0"/>
              <a:t>	</a:t>
            </a:r>
            <a:r>
              <a:rPr lang="en-GB" sz="1900" dirty="0" smtClean="0"/>
              <a:t>		  </a:t>
            </a:r>
            <a:r>
              <a:rPr lang="en-GB" sz="1900" dirty="0" err="1"/>
              <a:t>vis</a:t>
            </a:r>
            <a:r>
              <a:rPr lang="en-GB" sz="1900" dirty="0"/>
              <a:t> </a:t>
            </a:r>
            <a:r>
              <a:rPr lang="en-GB" sz="1900" baseline="-25000" dirty="0"/>
              <a:t>j</a:t>
            </a:r>
            <a:r>
              <a:rPr lang="en-GB" sz="1900" dirty="0"/>
              <a:t>	</a:t>
            </a:r>
          </a:p>
          <a:p>
            <a:r>
              <a:rPr lang="en-GB" sz="1900" dirty="0"/>
              <a:t>				</a:t>
            </a:r>
            <a:r>
              <a:rPr lang="en-GB" sz="1900" dirty="0" err="1"/>
              <a:t>SpecV</a:t>
            </a:r>
            <a:r>
              <a:rPr lang="en-GB" sz="1900" dirty="0"/>
              <a:t>		V’</a:t>
            </a:r>
          </a:p>
          <a:p>
            <a:r>
              <a:rPr lang="en-GB" sz="1900" dirty="0"/>
              <a:t>				</a:t>
            </a:r>
            <a:r>
              <a:rPr lang="en-GB" sz="1900" dirty="0" smtClean="0"/>
              <a:t> t </a:t>
            </a:r>
            <a:r>
              <a:rPr lang="en-GB" sz="1900" baseline="-25000" dirty="0" err="1"/>
              <a:t>i</a:t>
            </a:r>
            <a:endParaRPr lang="en-GB" sz="1900" dirty="0"/>
          </a:p>
          <a:p>
            <a:r>
              <a:rPr lang="en-GB" sz="1900" dirty="0"/>
              <a:t>					</a:t>
            </a:r>
            <a:r>
              <a:rPr lang="en-GB" sz="1900" dirty="0" smtClean="0"/>
              <a:t>V</a:t>
            </a:r>
            <a:r>
              <a:rPr lang="en-GB" sz="1900" dirty="0"/>
              <a:t>	        VP</a:t>
            </a:r>
          </a:p>
          <a:p>
            <a:r>
              <a:rPr lang="en-GB" sz="1900" dirty="0"/>
              <a:t>					</a:t>
            </a:r>
            <a:r>
              <a:rPr lang="en-GB" sz="1900" dirty="0" smtClean="0"/>
              <a:t>t </a:t>
            </a:r>
            <a:r>
              <a:rPr lang="en-GB" sz="1900" baseline="-25000" dirty="0" smtClean="0"/>
              <a:t>j</a:t>
            </a:r>
            <a:r>
              <a:rPr lang="en-GB" sz="1900" dirty="0" smtClean="0"/>
              <a:t>            	     </a:t>
            </a:r>
            <a:r>
              <a:rPr lang="en-GB" sz="1900" dirty="0" err="1" smtClean="0"/>
              <a:t>nuntiari</a:t>
            </a:r>
            <a:endParaRPr lang="en-GB" sz="1900" dirty="0"/>
          </a:p>
        </p:txBody>
      </p:sp>
      <p:cxnSp>
        <p:nvCxnSpPr>
          <p:cNvPr id="8" name="直線接點 7"/>
          <p:cNvCxnSpPr/>
          <p:nvPr/>
        </p:nvCxnSpPr>
        <p:spPr>
          <a:xfrm flipH="1">
            <a:off x="1187624" y="2636912"/>
            <a:ext cx="792088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>
            <a:off x="1979712" y="2636912"/>
            <a:ext cx="864096" cy="720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接點 11"/>
          <p:cNvCxnSpPr/>
          <p:nvPr/>
        </p:nvCxnSpPr>
        <p:spPr>
          <a:xfrm flipH="1">
            <a:off x="2040396" y="2852936"/>
            <a:ext cx="864096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接點 13"/>
          <p:cNvCxnSpPr/>
          <p:nvPr/>
        </p:nvCxnSpPr>
        <p:spPr>
          <a:xfrm>
            <a:off x="2904492" y="2878959"/>
            <a:ext cx="792088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接點 15"/>
          <p:cNvCxnSpPr/>
          <p:nvPr/>
        </p:nvCxnSpPr>
        <p:spPr>
          <a:xfrm flipH="1">
            <a:off x="3131804" y="4113076"/>
            <a:ext cx="720080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線接點 17"/>
          <p:cNvCxnSpPr/>
          <p:nvPr/>
        </p:nvCxnSpPr>
        <p:spPr>
          <a:xfrm>
            <a:off x="3851884" y="4113076"/>
            <a:ext cx="936104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接點 19"/>
          <p:cNvCxnSpPr/>
          <p:nvPr/>
        </p:nvCxnSpPr>
        <p:spPr>
          <a:xfrm>
            <a:off x="1979712" y="3465004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直線接點 31"/>
          <p:cNvCxnSpPr/>
          <p:nvPr/>
        </p:nvCxnSpPr>
        <p:spPr>
          <a:xfrm>
            <a:off x="3849688" y="3501008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直線接點 37"/>
          <p:cNvCxnSpPr/>
          <p:nvPr/>
        </p:nvCxnSpPr>
        <p:spPr>
          <a:xfrm flipH="1">
            <a:off x="3952092" y="4653136"/>
            <a:ext cx="792088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直線接點 39"/>
          <p:cNvCxnSpPr/>
          <p:nvPr/>
        </p:nvCxnSpPr>
        <p:spPr>
          <a:xfrm>
            <a:off x="4752020" y="4653136"/>
            <a:ext cx="936104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直線接點 59"/>
          <p:cNvCxnSpPr/>
          <p:nvPr/>
        </p:nvCxnSpPr>
        <p:spPr>
          <a:xfrm flipH="1">
            <a:off x="4744180" y="5301208"/>
            <a:ext cx="907940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直線接點 61"/>
          <p:cNvCxnSpPr/>
          <p:nvPr/>
        </p:nvCxnSpPr>
        <p:spPr>
          <a:xfrm>
            <a:off x="5652120" y="5301208"/>
            <a:ext cx="504056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等腰三角形 2"/>
          <p:cNvSpPr/>
          <p:nvPr/>
        </p:nvSpPr>
        <p:spPr>
          <a:xfrm>
            <a:off x="1583668" y="4113076"/>
            <a:ext cx="888776" cy="360040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矩形 18"/>
          <p:cNvSpPr/>
          <p:nvPr/>
        </p:nvSpPr>
        <p:spPr>
          <a:xfrm>
            <a:off x="6821996" y="2145050"/>
            <a:ext cx="30785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b="1" dirty="0" smtClean="0"/>
              <a:t>SIMPLER </a:t>
            </a:r>
            <a:r>
              <a:rPr lang="en-GB" sz="2800" dirty="0" smtClean="0"/>
              <a:t>yet cannot come through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2438326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Syntactic change and Minimalism (2)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40768"/>
          </a:xfrm>
        </p:spPr>
        <p:txBody>
          <a:bodyPr>
            <a:normAutofit/>
          </a:bodyPr>
          <a:lstStyle/>
          <a:p>
            <a:r>
              <a:rPr lang="en-GB" dirty="0" smtClean="0"/>
              <a:t>Lightfoot (1999:18): ‘this model of acquisition provides far more</a:t>
            </a:r>
          </a:p>
        </p:txBody>
      </p:sp>
      <p:sp>
        <p:nvSpPr>
          <p:cNvPr id="6" name="矩形 5"/>
          <p:cNvSpPr/>
          <p:nvPr/>
        </p:nvSpPr>
        <p:spPr>
          <a:xfrm>
            <a:off x="3788151" y="2114183"/>
            <a:ext cx="25202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/>
              <a:t>CONTINGENT</a:t>
            </a:r>
            <a:endParaRPr lang="en-GB" sz="3200" b="1" dirty="0"/>
          </a:p>
        </p:txBody>
      </p:sp>
      <p:sp>
        <p:nvSpPr>
          <p:cNvPr id="7" name="矩形 6"/>
          <p:cNvSpPr/>
          <p:nvPr/>
        </p:nvSpPr>
        <p:spPr>
          <a:xfrm>
            <a:off x="683568" y="2186861"/>
            <a:ext cx="793773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/>
              <a:t>						explanations of change…’ </a:t>
            </a:r>
            <a:endParaRPr lang="en-GB" sz="3200" dirty="0"/>
          </a:p>
        </p:txBody>
      </p:sp>
      <p:sp>
        <p:nvSpPr>
          <p:cNvPr id="8" name="內容版面配置區 3"/>
          <p:cNvSpPr txBox="1">
            <a:spLocks/>
          </p:cNvSpPr>
          <p:nvPr/>
        </p:nvSpPr>
        <p:spPr>
          <a:xfrm>
            <a:off x="467544" y="3143870"/>
            <a:ext cx="8229600" cy="1077218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Lightfoot’s model predicts that language evolution should be in the form of </a:t>
            </a:r>
            <a:endParaRPr lang="en-GB" dirty="0"/>
          </a:p>
        </p:txBody>
      </p:sp>
      <p:sp>
        <p:nvSpPr>
          <p:cNvPr id="10" name="矩形 9"/>
          <p:cNvSpPr/>
          <p:nvPr/>
        </p:nvSpPr>
        <p:spPr>
          <a:xfrm>
            <a:off x="2267744" y="4797152"/>
            <a:ext cx="41044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 smtClean="0"/>
              <a:t>Random walks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112729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  <p:bldP spid="8" grpId="0"/>
      <p:bldP spid="10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Re-analysis </a:t>
            </a:r>
            <a:r>
              <a:rPr lang="en-GB" dirty="0" smtClean="0"/>
              <a:t>in </a:t>
            </a:r>
            <a:r>
              <a:rPr lang="en-GB" dirty="0" err="1" smtClean="0"/>
              <a:t>grammaticalization</a:t>
            </a:r>
            <a:endParaRPr lang="en-GB" dirty="0"/>
          </a:p>
        </p:txBody>
      </p:sp>
      <p:sp>
        <p:nvSpPr>
          <p:cNvPr id="4" name="內容版面配置區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/>
              <a:t>a) ‘the change occurs in purposive directional constructions with non-finite complements, such as </a:t>
            </a:r>
            <a:r>
              <a:rPr lang="en-GB" sz="2400" i="1" dirty="0" smtClean="0"/>
              <a:t>I am going to marry Bill’ </a:t>
            </a:r>
            <a:r>
              <a:rPr lang="en-GB" sz="2400" dirty="0" smtClean="0"/>
              <a:t> (Hopper &amp; </a:t>
            </a:r>
            <a:r>
              <a:rPr lang="en-GB" sz="2400" dirty="0" err="1" smtClean="0"/>
              <a:t>Traugott</a:t>
            </a:r>
            <a:r>
              <a:rPr lang="en-GB" sz="2400" dirty="0"/>
              <a:t> </a:t>
            </a:r>
            <a:r>
              <a:rPr lang="en-GB" sz="2400" dirty="0" smtClean="0"/>
              <a:t>(1993:2))</a:t>
            </a:r>
          </a:p>
          <a:p>
            <a:pPr marL="0" indent="0">
              <a:buFont typeface="Arial" pitchFamily="34" charset="0"/>
              <a:buNone/>
            </a:pPr>
            <a:r>
              <a:rPr lang="en-GB" sz="2000" dirty="0" smtClean="0"/>
              <a:t>				</a:t>
            </a:r>
            <a:endParaRPr lang="en-GB" sz="2000" dirty="0"/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467544" y="3140968"/>
            <a:ext cx="8229600" cy="1584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000" dirty="0"/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378568" y="2708920"/>
            <a:ext cx="8229600" cy="8280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/>
              <a:t>b) ‘the change is made possible by the fact that there is an inference of futurity from </a:t>
            </a:r>
            <a:r>
              <a:rPr lang="en-GB" sz="2400" dirty="0" err="1" smtClean="0"/>
              <a:t>purposives</a:t>
            </a:r>
            <a:r>
              <a:rPr lang="en-GB" sz="2400" dirty="0" smtClean="0"/>
              <a:t>… i</a:t>
            </a:r>
            <a:r>
              <a:rPr lang="en-GB" sz="2400" dirty="0" smtClean="0"/>
              <a:t>n </a:t>
            </a:r>
            <a:r>
              <a:rPr lang="en-GB" sz="2400" dirty="0"/>
              <a:t>the absence of an overt directional phrase, futurity can become salient.’ ... </a:t>
            </a:r>
            <a:endParaRPr lang="en-GB" sz="2400" dirty="0" smtClean="0"/>
          </a:p>
        </p:txBody>
      </p:sp>
      <p:sp>
        <p:nvSpPr>
          <p:cNvPr id="8" name="內容版面配置區 2"/>
          <p:cNvSpPr txBox="1">
            <a:spLocks/>
          </p:cNvSpPr>
          <p:nvPr/>
        </p:nvSpPr>
        <p:spPr>
          <a:xfrm>
            <a:off x="378568" y="3933056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/>
              <a:t>1) </a:t>
            </a:r>
            <a:r>
              <a:rPr lang="en-GB" sz="2400" i="1" dirty="0" smtClean="0"/>
              <a:t>I am travelling </a:t>
            </a:r>
            <a:r>
              <a:rPr lang="en-GB" sz="2400" dirty="0" smtClean="0"/>
              <a:t>(to a particular place) </a:t>
            </a:r>
            <a:r>
              <a:rPr lang="en-GB" sz="2400" i="1" dirty="0" smtClean="0"/>
              <a:t>to marry Bill</a:t>
            </a:r>
            <a:endParaRPr lang="en-GB" sz="2400" dirty="0" smtClean="0"/>
          </a:p>
        </p:txBody>
      </p:sp>
      <p:sp>
        <p:nvSpPr>
          <p:cNvPr id="9" name="內容版面配置區 2"/>
          <p:cNvSpPr txBox="1">
            <a:spLocks/>
          </p:cNvSpPr>
          <p:nvPr/>
        </p:nvSpPr>
        <p:spPr>
          <a:xfrm>
            <a:off x="395536" y="4437112"/>
            <a:ext cx="8229600" cy="16561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/>
              <a:t>2) </a:t>
            </a:r>
            <a:r>
              <a:rPr lang="en-GB" sz="2400" i="1" dirty="0" smtClean="0"/>
              <a:t>I will marry Bill </a:t>
            </a:r>
            <a:r>
              <a:rPr lang="en-GB" sz="2400" dirty="0" smtClean="0"/>
              <a:t>(at some point in the future)</a:t>
            </a:r>
            <a:r>
              <a:rPr lang="en-GB" sz="2400" i="1" dirty="0" smtClean="0"/>
              <a:t>. </a:t>
            </a:r>
            <a:endParaRPr lang="en-GB" sz="2400" dirty="0" smtClean="0"/>
          </a:p>
        </p:txBody>
      </p:sp>
      <p:sp>
        <p:nvSpPr>
          <p:cNvPr id="10" name="內容版面配置區 2"/>
          <p:cNvSpPr txBox="1">
            <a:spLocks/>
          </p:cNvSpPr>
          <p:nvPr/>
        </p:nvSpPr>
        <p:spPr>
          <a:xfrm>
            <a:off x="395536" y="98072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/>
              <a:t>Re-analysis of English </a:t>
            </a:r>
            <a:r>
              <a:rPr lang="en-GB" sz="2400" i="1" dirty="0" smtClean="0"/>
              <a:t>going to </a:t>
            </a:r>
            <a:r>
              <a:rPr lang="en-GB" sz="2400" dirty="0" smtClean="0"/>
              <a:t>&gt; </a:t>
            </a:r>
            <a:r>
              <a:rPr lang="en-GB" sz="2400" i="1" dirty="0" err="1" smtClean="0"/>
              <a:t>gonna</a:t>
            </a:r>
            <a:r>
              <a:rPr lang="en-GB" sz="2400" i="1" dirty="0" smtClean="0"/>
              <a:t> </a:t>
            </a:r>
            <a:r>
              <a:rPr lang="en-GB" sz="2400" dirty="0" smtClean="0"/>
              <a:t>(Hopper and </a:t>
            </a:r>
            <a:r>
              <a:rPr lang="en-GB" sz="2400" dirty="0" err="1" smtClean="0"/>
              <a:t>Traugott</a:t>
            </a:r>
            <a:r>
              <a:rPr lang="en-GB" sz="2400" dirty="0" smtClean="0"/>
              <a:t>  (H &amp; T) (1993:2-3)): </a:t>
            </a:r>
          </a:p>
          <a:p>
            <a:endParaRPr lang="en-GB" sz="2400" dirty="0"/>
          </a:p>
        </p:txBody>
      </p:sp>
      <p:sp>
        <p:nvSpPr>
          <p:cNvPr id="3" name="矩形 2"/>
          <p:cNvSpPr/>
          <p:nvPr/>
        </p:nvSpPr>
        <p:spPr>
          <a:xfrm>
            <a:off x="755576" y="4942038"/>
            <a:ext cx="78525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However, if the overt directional phrase were still present, re-analysis cannot come through: </a:t>
            </a:r>
            <a:endParaRPr lang="en-GB" sz="2400" dirty="0"/>
          </a:p>
        </p:txBody>
      </p:sp>
      <p:sp>
        <p:nvSpPr>
          <p:cNvPr id="11" name="矩形 10"/>
          <p:cNvSpPr/>
          <p:nvPr/>
        </p:nvSpPr>
        <p:spPr>
          <a:xfrm>
            <a:off x="755576" y="5826388"/>
            <a:ext cx="78525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3) </a:t>
            </a:r>
            <a:r>
              <a:rPr lang="en-GB" sz="2400" i="1" dirty="0" smtClean="0"/>
              <a:t>I am going to London to marry Bill </a:t>
            </a:r>
            <a:endParaRPr lang="en-GB" sz="2400" i="1" dirty="0"/>
          </a:p>
        </p:txBody>
      </p:sp>
      <p:sp>
        <p:nvSpPr>
          <p:cNvPr id="13" name="矩形 12"/>
          <p:cNvSpPr/>
          <p:nvPr/>
        </p:nvSpPr>
        <p:spPr>
          <a:xfrm>
            <a:off x="755576" y="6279703"/>
            <a:ext cx="78525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4</a:t>
            </a:r>
            <a:r>
              <a:rPr lang="en-GB" sz="2400" dirty="0" smtClean="0"/>
              <a:t>) *</a:t>
            </a:r>
            <a:r>
              <a:rPr lang="en-GB" sz="2400" i="1" dirty="0" smtClean="0"/>
              <a:t>I am </a:t>
            </a:r>
            <a:r>
              <a:rPr lang="en-GB" sz="2400" i="1" dirty="0" err="1" smtClean="0"/>
              <a:t>gonna</a:t>
            </a:r>
            <a:r>
              <a:rPr lang="en-GB" sz="2400" i="1" dirty="0" smtClean="0"/>
              <a:t> to London to marry Bill </a:t>
            </a:r>
            <a:endParaRPr lang="en-GB" sz="2400" i="1" dirty="0"/>
          </a:p>
        </p:txBody>
      </p:sp>
    </p:spTree>
    <p:extLst>
      <p:ext uri="{BB962C8B-B14F-4D97-AF65-F5344CB8AC3E}">
        <p14:creationId xmlns:p14="http://schemas.microsoft.com/office/powerpoint/2010/main" val="2453416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 build="p"/>
      <p:bldP spid="3" grpId="0"/>
      <p:bldP spid="11" grpId="0"/>
      <p:bldP spid="1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Explanation in </a:t>
            </a:r>
            <a:r>
              <a:rPr lang="en-GB" dirty="0" err="1" smtClean="0"/>
              <a:t>grammaticalization</a:t>
            </a:r>
            <a:endParaRPr lang="en-GB" dirty="0"/>
          </a:p>
        </p:txBody>
      </p:sp>
      <p:sp>
        <p:nvSpPr>
          <p:cNvPr id="4" name="矩形 3"/>
          <p:cNvSpPr/>
          <p:nvPr/>
        </p:nvSpPr>
        <p:spPr>
          <a:xfrm>
            <a:off x="827584" y="1499300"/>
            <a:ext cx="74888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err="1" smtClean="0"/>
              <a:t>Ledgeway</a:t>
            </a:r>
            <a:r>
              <a:rPr lang="en-GB" sz="2400" dirty="0" smtClean="0"/>
              <a:t> adopts a non-radical position in Minimalism and uses </a:t>
            </a:r>
            <a:r>
              <a:rPr lang="en-GB" sz="2400" dirty="0" err="1" smtClean="0"/>
              <a:t>configurationality</a:t>
            </a:r>
            <a:r>
              <a:rPr lang="en-GB" sz="2400" dirty="0" smtClean="0"/>
              <a:t> as a theoretical parameter to explain Latin/Romance historical syntax. This is a prerequisite for </a:t>
            </a:r>
            <a:r>
              <a:rPr lang="en-GB" sz="2400" dirty="0" err="1" smtClean="0"/>
              <a:t>grammaticalization</a:t>
            </a:r>
            <a:r>
              <a:rPr lang="en-GB" sz="2400" dirty="0" smtClean="0"/>
              <a:t> in Minimalism (R &amp; R (2003)). </a:t>
            </a:r>
            <a:endParaRPr lang="en-GB" sz="2400" dirty="0"/>
          </a:p>
        </p:txBody>
      </p:sp>
      <p:sp>
        <p:nvSpPr>
          <p:cNvPr id="5" name="矩形 4"/>
          <p:cNvSpPr/>
          <p:nvPr/>
        </p:nvSpPr>
        <p:spPr>
          <a:xfrm>
            <a:off x="827584" y="3227492"/>
            <a:ext cx="74888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If one adopts a radical position in Minimalism where </a:t>
            </a:r>
            <a:r>
              <a:rPr lang="en-GB" sz="2400" dirty="0" err="1" smtClean="0"/>
              <a:t>configurationality</a:t>
            </a:r>
            <a:r>
              <a:rPr lang="en-GB" sz="2400" dirty="0" smtClean="0"/>
              <a:t> is a theoretical assumption, it can no longer be used as an explanation for </a:t>
            </a:r>
            <a:r>
              <a:rPr lang="en-GB" sz="2400" dirty="0" err="1" smtClean="0"/>
              <a:t>grammaticalization</a:t>
            </a:r>
            <a:r>
              <a:rPr lang="en-GB" sz="2400" dirty="0" smtClean="0"/>
              <a:t> in Latin/Romance.</a:t>
            </a:r>
            <a:endParaRPr lang="en-GB" sz="2400" dirty="0"/>
          </a:p>
        </p:txBody>
      </p:sp>
      <p:sp>
        <p:nvSpPr>
          <p:cNvPr id="6" name="矩形 5"/>
          <p:cNvSpPr/>
          <p:nvPr/>
        </p:nvSpPr>
        <p:spPr>
          <a:xfrm>
            <a:off x="827584" y="4725144"/>
            <a:ext cx="74888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In this case, Hopper and </a:t>
            </a:r>
            <a:r>
              <a:rPr lang="en-GB" sz="2400" dirty="0" err="1"/>
              <a:t>Traugott’s</a:t>
            </a:r>
            <a:r>
              <a:rPr lang="en-GB" sz="2400" dirty="0"/>
              <a:t> ‘re-analysis’ is used since if </a:t>
            </a:r>
            <a:r>
              <a:rPr lang="en-GB" sz="2400" i="1" dirty="0"/>
              <a:t>de </a:t>
            </a:r>
            <a:r>
              <a:rPr lang="en-GB" sz="2400" dirty="0"/>
              <a:t>and </a:t>
            </a:r>
            <a:r>
              <a:rPr lang="en-GB" sz="2400" i="1" dirty="0"/>
              <a:t>ad </a:t>
            </a:r>
            <a:r>
              <a:rPr lang="en-GB" sz="2400" dirty="0"/>
              <a:t>retain full prepositional force, they cannot be re-analysed as </a:t>
            </a:r>
            <a:r>
              <a:rPr lang="en-GB" sz="2400" dirty="0" smtClean="0"/>
              <a:t>KPs</a:t>
            </a:r>
            <a:r>
              <a:rPr lang="en-GB" sz="2400" dirty="0"/>
              <a:t> </a:t>
            </a:r>
            <a:r>
              <a:rPr lang="en-GB" sz="2400" dirty="0" smtClean="0"/>
              <a:t>and must remain PPs. </a:t>
            </a:r>
            <a:r>
              <a:rPr lang="en-GB" sz="2400" dirty="0" err="1" smtClean="0"/>
              <a:t>‘Re</a:t>
            </a:r>
            <a:r>
              <a:rPr lang="en-GB" sz="2400" dirty="0" smtClean="0"/>
              <a:t>-analysis’ cannot come through.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214584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Theory and explanations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There are therefore alternative positions that one can take with respect to linguistic theory (</a:t>
            </a:r>
            <a:r>
              <a:rPr lang="en-GB" dirty="0" err="1" smtClean="0"/>
              <a:t>Ledgeway’s</a:t>
            </a:r>
            <a:r>
              <a:rPr lang="en-GB" dirty="0" smtClean="0"/>
              <a:t> non-radical Minimalism </a:t>
            </a:r>
            <a:r>
              <a:rPr lang="en-GB" dirty="0" err="1" smtClean="0"/>
              <a:t>vs</a:t>
            </a:r>
            <a:r>
              <a:rPr lang="en-GB" dirty="0" smtClean="0"/>
              <a:t> radical </a:t>
            </a:r>
            <a:r>
              <a:rPr lang="en-GB" dirty="0" err="1" smtClean="0"/>
              <a:t>configurational</a:t>
            </a:r>
            <a:r>
              <a:rPr lang="en-GB" dirty="0" smtClean="0"/>
              <a:t> Minimalism), and as a result there are alternative explanations for syntactic change.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9359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</p:spPr>
        <p:txBody>
          <a:bodyPr>
            <a:normAutofit fontScale="90000"/>
          </a:bodyPr>
          <a:lstStyle/>
          <a:p>
            <a:r>
              <a:rPr lang="en-GB" dirty="0" err="1" smtClean="0"/>
              <a:t>Grammaticalization</a:t>
            </a:r>
            <a:r>
              <a:rPr lang="en-GB" dirty="0" smtClean="0"/>
              <a:t> and Minimalism (2)</a:t>
            </a:r>
            <a:endParaRPr lang="en-GB" dirty="0"/>
          </a:p>
        </p:txBody>
      </p:sp>
      <p:sp>
        <p:nvSpPr>
          <p:cNvPr id="4" name="矩形 3"/>
          <p:cNvSpPr/>
          <p:nvPr/>
        </p:nvSpPr>
        <p:spPr>
          <a:xfrm>
            <a:off x="683568" y="1412776"/>
            <a:ext cx="36724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 smtClean="0"/>
              <a:t>Problematic</a:t>
            </a:r>
            <a:endParaRPr lang="en-GB" sz="4000" dirty="0"/>
          </a:p>
        </p:txBody>
      </p:sp>
      <p:sp>
        <p:nvSpPr>
          <p:cNvPr id="5" name="矩形 4"/>
          <p:cNvSpPr/>
          <p:nvPr/>
        </p:nvSpPr>
        <p:spPr>
          <a:xfrm>
            <a:off x="899592" y="2120662"/>
            <a:ext cx="648072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err="1" smtClean="0"/>
              <a:t>Grammaticalization</a:t>
            </a:r>
            <a:r>
              <a:rPr lang="en-GB" sz="3200" dirty="0" smtClean="0"/>
              <a:t> </a:t>
            </a:r>
            <a:r>
              <a:rPr lang="en-GB" sz="3200" dirty="0"/>
              <a:t>occurs cross-linguistically, as </a:t>
            </a:r>
            <a:r>
              <a:rPr lang="en-GB" sz="3200" dirty="0" smtClean="0"/>
              <a:t>it is attested </a:t>
            </a:r>
            <a:r>
              <a:rPr lang="en-GB" sz="3200" dirty="0"/>
              <a:t>in </a:t>
            </a:r>
            <a:r>
              <a:rPr lang="en-GB" sz="3200" dirty="0" smtClean="0"/>
              <a:t>many typological different languages (Heine </a:t>
            </a:r>
            <a:r>
              <a:rPr lang="en-GB" sz="3200" dirty="0"/>
              <a:t>and </a:t>
            </a:r>
            <a:r>
              <a:rPr lang="en-GB" sz="3200" dirty="0" err="1"/>
              <a:t>Kuteva</a:t>
            </a:r>
            <a:r>
              <a:rPr lang="en-GB" sz="3200" dirty="0"/>
              <a:t> (2002)) </a:t>
            </a:r>
          </a:p>
          <a:p>
            <a:endParaRPr lang="en-GB" sz="3200" dirty="0"/>
          </a:p>
        </p:txBody>
      </p:sp>
      <p:sp>
        <p:nvSpPr>
          <p:cNvPr id="6" name="矩形 5"/>
          <p:cNvSpPr/>
          <p:nvPr/>
        </p:nvSpPr>
        <p:spPr>
          <a:xfrm>
            <a:off x="928990" y="4223990"/>
            <a:ext cx="64807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err="1" smtClean="0"/>
              <a:t>Grammaticalization</a:t>
            </a:r>
            <a:r>
              <a:rPr lang="en-GB" sz="3200" dirty="0"/>
              <a:t> </a:t>
            </a:r>
            <a:r>
              <a:rPr lang="en-GB" sz="3200" dirty="0" smtClean="0"/>
              <a:t>is NOT a case of ‘random walk’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884128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Roberts and </a:t>
            </a:r>
            <a:r>
              <a:rPr lang="en-GB" dirty="0" err="1" smtClean="0"/>
              <a:t>Roussou</a:t>
            </a:r>
            <a:r>
              <a:rPr lang="en-GB" dirty="0" smtClean="0"/>
              <a:t> (R &amp; R) (2003)</a:t>
            </a:r>
            <a:endParaRPr lang="en-GB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323528" y="1340768"/>
            <a:ext cx="8229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Roberts and </a:t>
            </a:r>
            <a:r>
              <a:rPr lang="en-GB" sz="2800" dirty="0" err="1"/>
              <a:t>Roussou</a:t>
            </a:r>
            <a:r>
              <a:rPr lang="en-GB" sz="2800" dirty="0"/>
              <a:t> (R &amp; R) (2003:2): ‘… structural simplification is a natural mechanism of </a:t>
            </a:r>
            <a:r>
              <a:rPr lang="en-GB" sz="2800" dirty="0" smtClean="0"/>
              <a:t>change</a:t>
            </a:r>
            <a:endParaRPr lang="en-GB" sz="2000" dirty="0"/>
          </a:p>
        </p:txBody>
      </p:sp>
      <p:sp>
        <p:nvSpPr>
          <p:cNvPr id="5" name="內容版面配置區 3"/>
          <p:cNvSpPr txBox="1">
            <a:spLocks/>
          </p:cNvSpPr>
          <p:nvPr/>
        </p:nvSpPr>
        <p:spPr>
          <a:xfrm>
            <a:off x="323528" y="4413762"/>
            <a:ext cx="8229600" cy="954107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 smtClean="0"/>
              <a:t>i.e. </a:t>
            </a:r>
            <a:r>
              <a:rPr lang="en-GB" sz="2800" dirty="0" err="1" smtClean="0"/>
              <a:t>grammaticalization</a:t>
            </a:r>
            <a:r>
              <a:rPr lang="en-GB" sz="2800" dirty="0" smtClean="0"/>
              <a:t> always involves structural simplification, </a:t>
            </a:r>
            <a:endParaRPr lang="en-GB" sz="2000" dirty="0"/>
          </a:p>
        </p:txBody>
      </p:sp>
      <p:sp>
        <p:nvSpPr>
          <p:cNvPr id="3" name="矩形 2"/>
          <p:cNvSpPr/>
          <p:nvPr/>
        </p:nvSpPr>
        <p:spPr>
          <a:xfrm>
            <a:off x="755576" y="2204864"/>
            <a:ext cx="756084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… it (</a:t>
            </a:r>
            <a:r>
              <a:rPr lang="en-GB" sz="2800" dirty="0" err="1" smtClean="0"/>
              <a:t>grammaticalization</a:t>
            </a:r>
            <a:r>
              <a:rPr lang="en-GB" sz="2800" dirty="0" smtClean="0"/>
              <a:t>) is </a:t>
            </a:r>
            <a:r>
              <a:rPr lang="en-GB" sz="2800" dirty="0" err="1" smtClean="0"/>
              <a:t>categorial</a:t>
            </a:r>
            <a:r>
              <a:rPr lang="en-GB" sz="2800" dirty="0" smtClean="0"/>
              <a:t> reanalysis which creates new functional material, and that this reanalysis always involves structural simplification.’ </a:t>
            </a:r>
            <a:endParaRPr lang="en-GB" sz="2800" dirty="0"/>
          </a:p>
        </p:txBody>
      </p:sp>
      <p:sp>
        <p:nvSpPr>
          <p:cNvPr id="6" name="矩形 5"/>
          <p:cNvSpPr/>
          <p:nvPr/>
        </p:nvSpPr>
        <p:spPr>
          <a:xfrm>
            <a:off x="755576" y="4852317"/>
            <a:ext cx="75608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                         and since structural simplification is a natural type of change, </a:t>
            </a:r>
            <a:endParaRPr lang="en-GB" sz="2000" dirty="0"/>
          </a:p>
        </p:txBody>
      </p:sp>
      <p:sp>
        <p:nvSpPr>
          <p:cNvPr id="7" name="矩形 6"/>
          <p:cNvSpPr/>
          <p:nvPr/>
        </p:nvSpPr>
        <p:spPr>
          <a:xfrm>
            <a:off x="752092" y="5283205"/>
            <a:ext cx="74203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                                              </a:t>
            </a:r>
            <a:r>
              <a:rPr lang="en-GB" sz="2800" dirty="0" err="1" smtClean="0"/>
              <a:t>grammaticalization</a:t>
            </a:r>
            <a:r>
              <a:rPr lang="en-GB" sz="2800" dirty="0" smtClean="0"/>
              <a:t> can occur naturally i.e. cross-linguistically.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726270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3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‘Structural simplification’ 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 &amp; R (2003:201): a structural representation … is </a:t>
            </a:r>
          </a:p>
          <a:p>
            <a:endParaRPr lang="en-GB" sz="4000" dirty="0" smtClean="0"/>
          </a:p>
          <a:p>
            <a:endParaRPr lang="en-GB" sz="4000" dirty="0"/>
          </a:p>
        </p:txBody>
      </p:sp>
      <p:sp>
        <p:nvSpPr>
          <p:cNvPr id="4" name="矩形 3"/>
          <p:cNvSpPr/>
          <p:nvPr/>
        </p:nvSpPr>
        <p:spPr>
          <a:xfrm>
            <a:off x="1619672" y="2050849"/>
            <a:ext cx="18722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b="1" dirty="0" smtClean="0"/>
              <a:t>simpler</a:t>
            </a:r>
            <a:endParaRPr lang="en-GB" sz="4000" b="1" dirty="0"/>
          </a:p>
        </p:txBody>
      </p:sp>
      <p:sp>
        <p:nvSpPr>
          <p:cNvPr id="5" name="矩形 4"/>
          <p:cNvSpPr/>
          <p:nvPr/>
        </p:nvSpPr>
        <p:spPr>
          <a:xfrm>
            <a:off x="513039" y="2636912"/>
            <a:ext cx="74168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/>
              <a:t>    than an alternative representation </a:t>
            </a:r>
            <a:endParaRPr lang="en-GB" sz="3200" dirty="0"/>
          </a:p>
        </p:txBody>
      </p:sp>
      <p:sp>
        <p:nvSpPr>
          <p:cNvPr id="6" name="矩形 5"/>
          <p:cNvSpPr/>
          <p:nvPr/>
        </p:nvSpPr>
        <p:spPr>
          <a:xfrm>
            <a:off x="755576" y="3221687"/>
            <a:ext cx="776254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err="1" smtClean="0"/>
              <a:t>iff</a:t>
            </a:r>
            <a:r>
              <a:rPr lang="en-GB" sz="3200" dirty="0" smtClean="0"/>
              <a:t> it contains </a:t>
            </a:r>
            <a:r>
              <a:rPr lang="en-GB" sz="3200" b="1" dirty="0" smtClean="0"/>
              <a:t>fewer formal feature </a:t>
            </a:r>
            <a:r>
              <a:rPr lang="en-GB" sz="3200" b="1" dirty="0" err="1" smtClean="0"/>
              <a:t>syncretisms</a:t>
            </a:r>
            <a:r>
              <a:rPr lang="en-GB" sz="3200" dirty="0" smtClean="0"/>
              <a:t>’ (my bold)</a:t>
            </a:r>
            <a:endParaRPr lang="en-GB" sz="3200" dirty="0"/>
          </a:p>
        </p:txBody>
      </p:sp>
      <p:sp>
        <p:nvSpPr>
          <p:cNvPr id="7" name="矩形 6"/>
          <p:cNvSpPr/>
          <p:nvPr/>
        </p:nvSpPr>
        <p:spPr>
          <a:xfrm>
            <a:off x="755576" y="4583162"/>
            <a:ext cx="756084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/>
              <a:t>R </a:t>
            </a:r>
            <a:r>
              <a:rPr lang="en-GB" sz="3200" dirty="0"/>
              <a:t>&amp; </a:t>
            </a:r>
            <a:r>
              <a:rPr lang="en-GB" sz="3200" dirty="0" smtClean="0"/>
              <a:t>R </a:t>
            </a:r>
            <a:r>
              <a:rPr lang="en-GB" sz="3200" dirty="0"/>
              <a:t>(</a:t>
            </a:r>
            <a:r>
              <a:rPr lang="en-GB" sz="3200" dirty="0" smtClean="0"/>
              <a:t>2003:201): </a:t>
            </a:r>
            <a:r>
              <a:rPr lang="en-GB" sz="3200" dirty="0"/>
              <a:t>‘… </a:t>
            </a:r>
            <a:r>
              <a:rPr lang="en-GB" sz="3200" dirty="0" smtClean="0"/>
              <a:t> </a:t>
            </a:r>
            <a:r>
              <a:rPr lang="en-GB" sz="3200" b="1" dirty="0" smtClean="0"/>
              <a:t>formal feature </a:t>
            </a:r>
            <a:r>
              <a:rPr lang="en-GB" sz="3200" b="1" dirty="0" err="1" smtClean="0"/>
              <a:t>syncretisms</a:t>
            </a:r>
            <a:r>
              <a:rPr lang="en-GB" sz="3200" b="1" dirty="0" smtClean="0"/>
              <a:t> </a:t>
            </a:r>
            <a:r>
              <a:rPr lang="en-GB" sz="3200" dirty="0" smtClean="0"/>
              <a:t>are the presence of more than one formal feature at a given structural position.’ (my bold)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904489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15841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There is consensus in both non-generative and generative models of syntax that there is a distinction between 			            and </a:t>
            </a:r>
            <a:endParaRPr lang="en-GB" i="1" dirty="0"/>
          </a:p>
        </p:txBody>
      </p:sp>
      <p:sp>
        <p:nvSpPr>
          <p:cNvPr id="7" name="矩形 6"/>
          <p:cNvSpPr/>
          <p:nvPr/>
        </p:nvSpPr>
        <p:spPr>
          <a:xfrm>
            <a:off x="3870176" y="2204864"/>
            <a:ext cx="33661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i="1" dirty="0"/>
              <a:t>l</a:t>
            </a:r>
            <a:r>
              <a:rPr lang="en-GB" sz="3200" i="1" dirty="0" smtClean="0"/>
              <a:t>exical prepositions</a:t>
            </a:r>
            <a:endParaRPr lang="en-GB" sz="3200" i="1" dirty="0"/>
          </a:p>
        </p:txBody>
      </p:sp>
      <p:sp>
        <p:nvSpPr>
          <p:cNvPr id="8" name="矩形 7"/>
          <p:cNvSpPr/>
          <p:nvPr/>
        </p:nvSpPr>
        <p:spPr>
          <a:xfrm>
            <a:off x="3851920" y="2700209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3200" i="1" dirty="0"/>
              <a:t>f</a:t>
            </a:r>
            <a:r>
              <a:rPr lang="en-GB" sz="3200" i="1" dirty="0" smtClean="0"/>
              <a:t>unctional prepositions</a:t>
            </a:r>
            <a:endParaRPr lang="en-GB" sz="3200" i="1" dirty="0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Prepositions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1555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Cambridge Grammar of the English Language (non-generative) (1)</a:t>
            </a:r>
            <a:endParaRPr lang="en-GB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323528" y="1268760"/>
            <a:ext cx="8229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solidFill>
                  <a:prstClr val="black"/>
                </a:solidFill>
              </a:rPr>
              <a:t>‘A preposition like </a:t>
            </a:r>
            <a:r>
              <a:rPr lang="en-GB" sz="2800" i="1" dirty="0" smtClean="0">
                <a:solidFill>
                  <a:prstClr val="black"/>
                </a:solidFill>
              </a:rPr>
              <a:t>under </a:t>
            </a:r>
            <a:r>
              <a:rPr lang="en-GB" sz="2800" dirty="0" smtClean="0">
                <a:solidFill>
                  <a:prstClr val="black"/>
                </a:solidFill>
              </a:rPr>
              <a:t>is an example of a preposition that is clearly </a:t>
            </a:r>
            <a:r>
              <a:rPr lang="en-GB" sz="2800" b="1" dirty="0" smtClean="0">
                <a:solidFill>
                  <a:prstClr val="black"/>
                </a:solidFill>
              </a:rPr>
              <a:t>not</a:t>
            </a:r>
            <a:r>
              <a:rPr lang="en-GB" sz="2800" dirty="0" smtClean="0">
                <a:solidFill>
                  <a:prstClr val="black"/>
                </a:solidFill>
              </a:rPr>
              <a:t> </a:t>
            </a:r>
            <a:r>
              <a:rPr lang="en-GB" sz="2800" dirty="0" err="1" smtClean="0">
                <a:solidFill>
                  <a:prstClr val="black"/>
                </a:solidFill>
              </a:rPr>
              <a:t>grammaticised</a:t>
            </a:r>
            <a:r>
              <a:rPr lang="en-GB" sz="2800" dirty="0" smtClean="0">
                <a:solidFill>
                  <a:prstClr val="black"/>
                </a:solidFill>
              </a:rPr>
              <a:t> (i.e. </a:t>
            </a:r>
            <a:r>
              <a:rPr lang="en-GB" sz="2800" dirty="0" err="1" smtClean="0">
                <a:solidFill>
                  <a:prstClr val="black"/>
                </a:solidFill>
              </a:rPr>
              <a:t>grammaticalized</a:t>
            </a:r>
            <a:r>
              <a:rPr lang="en-GB" sz="2800" dirty="0" smtClean="0">
                <a:solidFill>
                  <a:prstClr val="black"/>
                </a:solidFill>
              </a:rPr>
              <a:t>).</a:t>
            </a:r>
            <a:endParaRPr lang="en-GB" sz="2800" i="1" dirty="0" smtClean="0">
              <a:solidFill>
                <a:prstClr val="black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662880" y="2118335"/>
            <a:ext cx="781824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		          It is an ordinary lexical item with a </a:t>
            </a:r>
            <a:r>
              <a:rPr lang="en-GB" sz="2800" b="1" dirty="0" smtClean="0"/>
              <a:t>meaning</a:t>
            </a:r>
            <a:r>
              <a:rPr lang="en-GB" sz="2800" dirty="0" smtClean="0"/>
              <a:t>, and it is used where a preposition is permitted and the </a:t>
            </a:r>
            <a:r>
              <a:rPr lang="en-GB" sz="2800" b="1" dirty="0" smtClean="0"/>
              <a:t>meaning</a:t>
            </a:r>
            <a:r>
              <a:rPr lang="en-GB" sz="2800" dirty="0" smtClean="0"/>
              <a:t> that it has is the appropriate one... (my bold)</a:t>
            </a:r>
            <a:endParaRPr lang="en-GB" sz="2800" dirty="0"/>
          </a:p>
        </p:txBody>
      </p:sp>
      <p:sp>
        <p:nvSpPr>
          <p:cNvPr id="11" name="矩形 10"/>
          <p:cNvSpPr/>
          <p:nvPr/>
        </p:nvSpPr>
        <p:spPr>
          <a:xfrm>
            <a:off x="2082352" y="3356992"/>
            <a:ext cx="78182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i="1" dirty="0" smtClean="0"/>
              <a:t>                                 </a:t>
            </a:r>
            <a:r>
              <a:rPr lang="en-GB" sz="2800" dirty="0" smtClean="0"/>
              <a:t>(e.g.) </a:t>
            </a:r>
            <a:r>
              <a:rPr lang="en-GB" sz="2800" i="1" dirty="0" smtClean="0"/>
              <a:t>Put it under the table</a:t>
            </a:r>
            <a:endParaRPr lang="en-GB" sz="2800" dirty="0"/>
          </a:p>
        </p:txBody>
      </p:sp>
      <p:sp>
        <p:nvSpPr>
          <p:cNvPr id="13" name="矩形 12"/>
          <p:cNvSpPr/>
          <p:nvPr/>
        </p:nvSpPr>
        <p:spPr>
          <a:xfrm>
            <a:off x="662880" y="5068341"/>
            <a:ext cx="78182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i="1" dirty="0">
                <a:solidFill>
                  <a:prstClr val="black"/>
                </a:solidFill>
              </a:rPr>
              <a:t>under </a:t>
            </a:r>
            <a:r>
              <a:rPr lang="en-GB" sz="2800" dirty="0" smtClean="0">
                <a:solidFill>
                  <a:prstClr val="black"/>
                </a:solidFill>
              </a:rPr>
              <a:t>here clearly has a meaning, since it denotes </a:t>
            </a:r>
            <a:r>
              <a:rPr lang="en-GB" sz="2800" dirty="0">
                <a:solidFill>
                  <a:prstClr val="black"/>
                </a:solidFill>
              </a:rPr>
              <a:t>a specific spatial </a:t>
            </a:r>
            <a:r>
              <a:rPr lang="en-GB" sz="2800" dirty="0" smtClean="0">
                <a:solidFill>
                  <a:prstClr val="black"/>
                </a:solidFill>
              </a:rPr>
              <a:t>relation i.e. beneath </a:t>
            </a:r>
            <a:r>
              <a:rPr lang="en-GB" sz="2800" dirty="0">
                <a:solidFill>
                  <a:prstClr val="black"/>
                </a:solidFill>
              </a:rPr>
              <a:t>the table. </a:t>
            </a:r>
          </a:p>
        </p:txBody>
      </p:sp>
      <p:sp>
        <p:nvSpPr>
          <p:cNvPr id="14" name="矩形 13"/>
          <p:cNvSpPr/>
          <p:nvPr/>
        </p:nvSpPr>
        <p:spPr>
          <a:xfrm>
            <a:off x="734888" y="3843045"/>
            <a:ext cx="77255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(</a:t>
            </a:r>
            <a:r>
              <a:rPr lang="en-GB" sz="2800" dirty="0" err="1" smtClean="0"/>
              <a:t>vs</a:t>
            </a:r>
            <a:r>
              <a:rPr lang="en-GB" sz="2800" dirty="0" smtClean="0"/>
              <a:t>) </a:t>
            </a:r>
            <a:r>
              <a:rPr lang="en-GB" sz="2800" i="1" dirty="0" smtClean="0"/>
              <a:t>Put it above the table</a:t>
            </a:r>
            <a:r>
              <a:rPr lang="en-GB" sz="2800" dirty="0" smtClean="0"/>
              <a:t>, </a:t>
            </a:r>
            <a:r>
              <a:rPr lang="en-GB" sz="2800" i="1" dirty="0" smtClean="0"/>
              <a:t>Put it near the table</a:t>
            </a:r>
            <a:r>
              <a:rPr lang="en-GB" sz="2800" dirty="0" smtClean="0"/>
              <a:t>, and so on</a:t>
            </a:r>
            <a:r>
              <a:rPr lang="en-GB" sz="2800" i="1" dirty="0" smtClean="0"/>
              <a:t>’ </a:t>
            </a:r>
            <a:r>
              <a:rPr lang="en-GB" sz="2800" dirty="0" smtClean="0"/>
              <a:t>(Cambridge Grammar of the EL 2002:647) (my bold)</a:t>
            </a:r>
            <a:endParaRPr lang="en-GB" sz="2800" dirty="0"/>
          </a:p>
        </p:txBody>
      </p:sp>
      <p:sp>
        <p:nvSpPr>
          <p:cNvPr id="8" name="矩形 7"/>
          <p:cNvSpPr/>
          <p:nvPr/>
        </p:nvSpPr>
        <p:spPr>
          <a:xfrm>
            <a:off x="642192" y="5859269"/>
            <a:ext cx="78182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solidFill>
                  <a:prstClr val="black"/>
                </a:solidFill>
              </a:rPr>
              <a:t>As such, it can co-vary with other lexical prepositions which also denote spatial relations. </a:t>
            </a:r>
            <a:endParaRPr lang="en-GB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704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11" grpId="0"/>
      <p:bldP spid="13" grpId="0"/>
      <p:bldP spid="14" grpId="0"/>
      <p:bldP spid="8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953</TotalTime>
  <Words>2336</Words>
  <Application>Microsoft Office PowerPoint</Application>
  <PresentationFormat>如螢幕大小 (4:3)</PresentationFormat>
  <Paragraphs>372</Paragraphs>
  <Slides>42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42</vt:i4>
      </vt:variant>
    </vt:vector>
  </HeadingPairs>
  <TitlesOfParts>
    <vt:vector size="43" baseType="lpstr">
      <vt:lpstr>Office 佈景主題</vt:lpstr>
      <vt:lpstr>The grammaticalization of KPs: ‘structural simplification’ and ‘configurationality’</vt:lpstr>
      <vt:lpstr>Grammaticalization and Minimalism</vt:lpstr>
      <vt:lpstr>Syntactic change and Minimalism (1)</vt:lpstr>
      <vt:lpstr>Syntactic change and Minimalism (2)</vt:lpstr>
      <vt:lpstr>Grammaticalization and Minimalism (2)</vt:lpstr>
      <vt:lpstr>Roberts and Roussou (R &amp; R) (2003)</vt:lpstr>
      <vt:lpstr>‘Structural simplification’ </vt:lpstr>
      <vt:lpstr>Prepositions</vt:lpstr>
      <vt:lpstr>Cambridge Grammar of the English Language (non-generative) (1)</vt:lpstr>
      <vt:lpstr>Cambridge Grammar of the English Language (non-generative) (2)</vt:lpstr>
      <vt:lpstr>Functional prepositions in generative grammar (1)</vt:lpstr>
      <vt:lpstr>Functional prepositions in generative grammar (2)</vt:lpstr>
      <vt:lpstr>Functional prepositions in generative grammar (3)</vt:lpstr>
      <vt:lpstr>Functional prepositions in generative grammar (4)</vt:lpstr>
      <vt:lpstr>Functional prepositions in Latin/Romance (1)</vt:lpstr>
      <vt:lpstr>Functional prepositions in Latin/Romance (2)</vt:lpstr>
      <vt:lpstr>Functional prepositions in Latin/Romance (3)</vt:lpstr>
      <vt:lpstr>‘Configurationality’</vt:lpstr>
      <vt:lpstr>Romance de</vt:lpstr>
      <vt:lpstr>Romance ad</vt:lpstr>
      <vt:lpstr>The grammaticalization of de</vt:lpstr>
      <vt:lpstr>The grammaticalization of de (2)</vt:lpstr>
      <vt:lpstr>The grammaticalization of ad</vt:lpstr>
      <vt:lpstr>The grammaticalization of ad (2)</vt:lpstr>
      <vt:lpstr>Latin vs Romance: ‘configurationality’</vt:lpstr>
      <vt:lpstr>Latin non-configurationality (4)</vt:lpstr>
      <vt:lpstr>Latin non-configurationality (5)</vt:lpstr>
      <vt:lpstr>Latin non-configurationality (5)</vt:lpstr>
      <vt:lpstr>Romance configurationality</vt:lpstr>
      <vt:lpstr>Romance configurationality (2)</vt:lpstr>
      <vt:lpstr>Romance configurationality (3)</vt:lpstr>
      <vt:lpstr>Romance configurationality (2)</vt:lpstr>
      <vt:lpstr>Romance configurationality (2)</vt:lpstr>
      <vt:lpstr>Conclusion</vt:lpstr>
      <vt:lpstr>Appendix</vt:lpstr>
      <vt:lpstr>Latin configurationality (1)</vt:lpstr>
      <vt:lpstr>Latin configurationality (2)</vt:lpstr>
      <vt:lpstr>Latin configurationality (3)</vt:lpstr>
      <vt:lpstr>Romance configurationality (2)</vt:lpstr>
      <vt:lpstr>Re-analysis in grammaticalization</vt:lpstr>
      <vt:lpstr>Explanation in grammaticalization</vt:lpstr>
      <vt:lpstr>Theory and explanations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grammaticalization of KPs: ‘structural simplification’ and ‘configurationality’</dc:title>
  <dc:creator>Keith Tse</dc:creator>
  <cp:lastModifiedBy>Keith Tse</cp:lastModifiedBy>
  <cp:revision>31</cp:revision>
  <dcterms:created xsi:type="dcterms:W3CDTF">2012-06-12T22:51:30Z</dcterms:created>
  <dcterms:modified xsi:type="dcterms:W3CDTF">2012-06-13T15:40:46Z</dcterms:modified>
</cp:coreProperties>
</file>