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79" r:id="rId4"/>
    <p:sldId id="286" r:id="rId5"/>
    <p:sldId id="290" r:id="rId6"/>
    <p:sldId id="280" r:id="rId7"/>
    <p:sldId id="285" r:id="rId8"/>
    <p:sldId id="257" r:id="rId9"/>
    <p:sldId id="259" r:id="rId10"/>
    <p:sldId id="281" r:id="rId11"/>
    <p:sldId id="288" r:id="rId12"/>
    <p:sldId id="263" r:id="rId13"/>
    <p:sldId id="273" r:id="rId14"/>
    <p:sldId id="283" r:id="rId15"/>
    <p:sldId id="287" r:id="rId16"/>
    <p:sldId id="258" r:id="rId17"/>
    <p:sldId id="261" r:id="rId18"/>
    <p:sldId id="262" r:id="rId19"/>
    <p:sldId id="260" r:id="rId20"/>
    <p:sldId id="27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96" y="0"/>
            <a:ext cx="8791575" cy="2150534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Biolinguistic</a:t>
            </a:r>
            <a:r>
              <a:rPr lang="en-US" altLang="zh-CN" dirty="0" smtClean="0"/>
              <a:t> inquiries: </a:t>
            </a:r>
            <a:br>
              <a:rPr lang="en-US" altLang="zh-CN" dirty="0" smtClean="0"/>
            </a:br>
            <a:r>
              <a:rPr lang="en-US" altLang="zh-CN" dirty="0" smtClean="0"/>
              <a:t>what is ‘simplicity’?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18" y="2150534"/>
            <a:ext cx="8791575" cy="1655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Keith Tse (MCIL, CL) (M.A. Oxon (</a:t>
            </a:r>
            <a:r>
              <a:rPr lang="en-US" dirty="0" err="1" smtClean="0"/>
              <a:t>balliol</a:t>
            </a:r>
            <a:r>
              <a:rPr lang="en-US" dirty="0" smtClean="0"/>
              <a:t>), </a:t>
            </a:r>
            <a:r>
              <a:rPr lang="en-US" dirty="0" err="1" smtClean="0"/>
              <a:t>m.a.</a:t>
            </a:r>
            <a:r>
              <a:rPr lang="en-US" dirty="0" smtClean="0"/>
              <a:t> </a:t>
            </a:r>
            <a:r>
              <a:rPr lang="en-US" dirty="0" err="1" smtClean="0"/>
              <a:t>manc</a:t>
            </a:r>
            <a:r>
              <a:rPr lang="en-US" dirty="0" smtClean="0"/>
              <a:t>, m.res. Ebor, </a:t>
            </a:r>
            <a:r>
              <a:rPr lang="en-US" dirty="0" err="1" smtClean="0"/>
              <a:t>ronin</a:t>
            </a:r>
            <a:r>
              <a:rPr lang="en-US" dirty="0" smtClean="0"/>
              <a:t>, </a:t>
            </a:r>
            <a:r>
              <a:rPr lang="en-US" dirty="0" err="1" smtClean="0"/>
              <a:t>igdore</a:t>
            </a:r>
            <a:r>
              <a:rPr lang="en-US" dirty="0" smtClean="0"/>
              <a:t>)</a:t>
            </a:r>
          </a:p>
          <a:p>
            <a:pPr algn="ctr"/>
            <a:r>
              <a:rPr lang="en-US" altLang="zh-CN" dirty="0"/>
              <a:t>6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NOVEMBER</a:t>
            </a:r>
            <a:r>
              <a:rPr lang="en-US" dirty="0" smtClean="0"/>
              <a:t> 2020</a:t>
            </a:r>
          </a:p>
          <a:p>
            <a:pPr algn="ctr"/>
            <a:r>
              <a:rPr lang="en-US" dirty="0" smtClean="0"/>
              <a:t>keith.tse@ronininstitute.org</a:t>
            </a:r>
          </a:p>
          <a:p>
            <a:pPr algn="ctr"/>
            <a:endParaRPr lang="en-US" dirty="0" smtClean="0"/>
          </a:p>
          <a:p>
            <a:pPr algn="ctr"/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76286" y="3840162"/>
            <a:ext cx="10191841" cy="2738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My sincerest thanks to </a:t>
            </a:r>
            <a:r>
              <a:rPr lang="en-US" sz="1600" b="1" dirty="0" err="1" smtClean="0"/>
              <a:t>jon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wilkins</a:t>
            </a:r>
            <a:r>
              <a:rPr lang="en-US" sz="1600" dirty="0"/>
              <a:t> </a:t>
            </a:r>
            <a:r>
              <a:rPr lang="en-US" sz="1600" dirty="0" smtClean="0"/>
              <a:t>FOR inviting me to join the </a:t>
            </a:r>
            <a:r>
              <a:rPr lang="en-US" sz="1600" dirty="0" err="1" smtClean="0"/>
              <a:t>ronin</a:t>
            </a:r>
            <a:r>
              <a:rPr lang="en-US" sz="1600" dirty="0" smtClean="0"/>
              <a:t> institute in </a:t>
            </a:r>
            <a:r>
              <a:rPr lang="en-US" sz="1600" dirty="0" err="1" smtClean="0"/>
              <a:t>july</a:t>
            </a:r>
            <a:r>
              <a:rPr lang="en-US" sz="1600" dirty="0" smtClean="0"/>
              <a:t> 2018 and for EVERYTHING THAT HE HAS DONE FOR ME SINCE LIKE funding my academic activities, TO </a:t>
            </a:r>
            <a:r>
              <a:rPr lang="en-US" sz="1600" b="1" dirty="0" smtClean="0"/>
              <a:t>ARIKA VIRAPONGSE </a:t>
            </a:r>
            <a:r>
              <a:rPr lang="en-US" sz="1600" dirty="0" smtClean="0"/>
              <a:t>AND </a:t>
            </a:r>
            <a:r>
              <a:rPr lang="en-US" sz="1600" b="1" dirty="0" smtClean="0"/>
              <a:t>ALEX LANCASTER </a:t>
            </a:r>
            <a:r>
              <a:rPr lang="en-US" sz="1600" dirty="0" smtClean="0"/>
              <a:t>FOR ORGANSING This WEBINAR AND ADVERTISING SO THAT THE WHOLE WORLD KNOWS ABOUT IT. I MUST ALSO THANK MY academic SUPERVISORS AND MENTORS FOR SUPERVISING MY WORK On formal LINGUISTICS FROM WHICH THIS PRESENTATION IS BASED: Professor </a:t>
            </a:r>
            <a:r>
              <a:rPr lang="en-US" sz="1600" b="1" dirty="0" err="1" smtClean="0"/>
              <a:t>nigel</a:t>
            </a:r>
            <a:r>
              <a:rPr lang="en-US" sz="1600" b="1" dirty="0" smtClean="0"/>
              <a:t> Vincent </a:t>
            </a:r>
            <a:r>
              <a:rPr lang="en-US" sz="1600" dirty="0" smtClean="0"/>
              <a:t>at the </a:t>
            </a:r>
            <a:r>
              <a:rPr lang="en-US" sz="1600" b="1" dirty="0" smtClean="0"/>
              <a:t>university of Manchester, </a:t>
            </a:r>
            <a:r>
              <a:rPr lang="en-US" sz="1600" dirty="0" smtClean="0"/>
              <a:t>professor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ian</a:t>
            </a:r>
            <a:r>
              <a:rPr lang="en-US" sz="1600" b="1" dirty="0" smtClean="0"/>
              <a:t> Roberts </a:t>
            </a:r>
            <a:r>
              <a:rPr lang="en-US" sz="1600" dirty="0" smtClean="0"/>
              <a:t>at the </a:t>
            </a:r>
            <a:r>
              <a:rPr lang="en-US" sz="1600" b="1" dirty="0" smtClean="0"/>
              <a:t>university of Cambridge, </a:t>
            </a:r>
            <a:r>
              <a:rPr lang="en-US" sz="1600" dirty="0" smtClean="0"/>
              <a:t>professors </a:t>
            </a:r>
            <a:r>
              <a:rPr lang="en-US" sz="1600" b="1" dirty="0" smtClean="0"/>
              <a:t>George </a:t>
            </a:r>
            <a:r>
              <a:rPr lang="en-US" sz="1600" b="1" dirty="0" err="1" smtClean="0"/>
              <a:t>tsoulas</a:t>
            </a:r>
            <a:r>
              <a:rPr lang="en-US" sz="1600" dirty="0" smtClean="0"/>
              <a:t>, </a:t>
            </a:r>
            <a:r>
              <a:rPr lang="en-US" sz="1600" b="1" dirty="0" smtClean="0"/>
              <a:t>Giuseppe </a:t>
            </a:r>
            <a:r>
              <a:rPr lang="en-US" sz="1600" b="1" dirty="0" err="1" smtClean="0"/>
              <a:t>longobardi</a:t>
            </a:r>
            <a:r>
              <a:rPr lang="en-US" sz="1600" b="1" dirty="0" smtClean="0"/>
              <a:t> </a:t>
            </a:r>
            <a:r>
              <a:rPr lang="en-US" sz="1600" dirty="0" smtClean="0"/>
              <a:t>and </a:t>
            </a:r>
            <a:r>
              <a:rPr lang="en-US" sz="1600" b="1" dirty="0" smtClean="0"/>
              <a:t>peter sells </a:t>
            </a:r>
            <a:r>
              <a:rPr lang="en-US" sz="1600" dirty="0" smtClean="0"/>
              <a:t>at the </a:t>
            </a:r>
            <a:r>
              <a:rPr lang="en-US" sz="1600" b="1" dirty="0" smtClean="0"/>
              <a:t>university of </a:t>
            </a:r>
            <a:r>
              <a:rPr lang="en-US" sz="1600" b="1" dirty="0" err="1" smtClean="0"/>
              <a:t>york</a:t>
            </a:r>
            <a:r>
              <a:rPr lang="en-US" sz="1600" dirty="0" smtClean="0"/>
              <a:t>. This presentation is also heavily indebted to the works on formal parameters by professors </a:t>
            </a:r>
            <a:r>
              <a:rPr lang="en-US" sz="1600" b="1" dirty="0" err="1" smtClean="0"/>
              <a:t>ian</a:t>
            </a:r>
            <a:r>
              <a:rPr lang="en-US" sz="1600" b="1" dirty="0" smtClean="0"/>
              <a:t> Roberts</a:t>
            </a:r>
            <a:r>
              <a:rPr lang="en-US" sz="1600" dirty="0" smtClean="0"/>
              <a:t>, </a:t>
            </a:r>
            <a:r>
              <a:rPr lang="en-US" sz="1600" b="1" dirty="0" smtClean="0"/>
              <a:t>Giuseppe </a:t>
            </a:r>
            <a:r>
              <a:rPr lang="en-US" sz="1600" b="1" dirty="0" err="1" smtClean="0"/>
              <a:t>longobardi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elly</a:t>
            </a:r>
            <a:r>
              <a:rPr lang="en-US" sz="1600" b="1" dirty="0" smtClean="0"/>
              <a:t> van </a:t>
            </a:r>
            <a:r>
              <a:rPr lang="en-US" sz="1600" b="1" dirty="0" err="1" smtClean="0"/>
              <a:t>gelderen</a:t>
            </a:r>
            <a:r>
              <a:rPr lang="en-US" sz="1600" dirty="0" smtClean="0"/>
              <a:t>, and, of course, the great </a:t>
            </a:r>
            <a:r>
              <a:rPr lang="en-US" sz="1600" b="1" dirty="0" smtClean="0"/>
              <a:t>Noam </a:t>
            </a:r>
            <a:r>
              <a:rPr lang="en-US" sz="1600" b="1" dirty="0" err="1" smtClean="0"/>
              <a:t>chomsky</a:t>
            </a:r>
            <a:r>
              <a:rPr lang="en-US" sz="1600" dirty="0" smtClean="0"/>
              <a:t>. I owe my immense gratitude to all the people above and all errors remain my own responsibility.  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56" y="1457326"/>
            <a:ext cx="2475743" cy="693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0"/>
            <a:ext cx="24669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 err="1" smtClean="0"/>
              <a:t>Formalisation</a:t>
            </a:r>
            <a:r>
              <a:rPr lang="en-US" dirty="0" smtClean="0"/>
              <a:t> of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34359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Formalisation</a:t>
            </a:r>
            <a:r>
              <a:rPr lang="en-US" dirty="0" smtClean="0"/>
              <a:t> of linguistic data: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12270" y="123435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Indo-European comparative method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12268" y="271292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Chomsky: Transformational Grammar ( TG)</a:t>
            </a: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59920" y="3686494"/>
            <a:ext cx="9905999" cy="9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Other grammatical models: Lexical-Functional Grammar (LFG), Head Phrase-Driven Grammar (HPSG), Construction Grammar (CG)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12269" y="1664332"/>
            <a:ext cx="6617793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Saussurean</a:t>
            </a:r>
            <a:r>
              <a:rPr lang="en-US" dirty="0" smtClean="0"/>
              <a:t>/</a:t>
            </a:r>
            <a:r>
              <a:rPr lang="en-US" dirty="0" err="1" smtClean="0"/>
              <a:t>Bloomfieldian</a:t>
            </a:r>
            <a:r>
              <a:rPr lang="en-US" dirty="0" smtClean="0"/>
              <a:t> structuralism; </a:t>
            </a:r>
            <a:r>
              <a:rPr lang="en-US" dirty="0" err="1" smtClean="0"/>
              <a:t>Greenbergian</a:t>
            </a:r>
            <a:r>
              <a:rPr lang="en-US" dirty="0" smtClean="0"/>
              <a:t> typological universals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9920" y="4791498"/>
            <a:ext cx="9905999" cy="206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Chomskyan</a:t>
            </a:r>
            <a:r>
              <a:rPr lang="en-US" dirty="0" smtClean="0"/>
              <a:t> linguistics: 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86211" y="4806924"/>
            <a:ext cx="8205789" cy="512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TRANSFORMATIONAL GRAMMAR (TG) (transformations)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9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err="1" smtClean="0"/>
              <a:t>Chomskyan</a:t>
            </a:r>
            <a:r>
              <a:rPr lang="en-US" dirty="0" smtClean="0"/>
              <a:t> linguistics: a powerful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329" y="538241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Later and current Minimalism: Beyond Explanatory Adequacy (Chomsky (2004)), Chomsky (2005, 2007, 2008), Principles of Projection (</a:t>
            </a:r>
            <a:r>
              <a:rPr lang="en-US" dirty="0" err="1" smtClean="0"/>
              <a:t>PoP</a:t>
            </a:r>
            <a:r>
              <a:rPr lang="en-US" dirty="0" smtClean="0"/>
              <a:t>) (Chomsky (2013, 2015))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1" y="267056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Deep Structure (DS) &gt; (transformations) &gt; Surface Structure (SS)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3128" y="303998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Principles and Parameters (P&amp;P) (1980s)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08967" y="4329106"/>
            <a:ext cx="9905999" cy="268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Minimalist Program (MP): program, not a theory, of P&amp;P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Minimalist Program (1995) (</a:t>
            </a:r>
            <a:r>
              <a:rPr lang="en-US" dirty="0" err="1" smtClean="0"/>
              <a:t>cf</a:t>
            </a:r>
            <a:r>
              <a:rPr lang="en-US" dirty="0" smtClean="0"/>
              <a:t> Chomsky (1991, 1992, 1993))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1" y="1436897"/>
            <a:ext cx="9905999" cy="354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Aspect of theory of Phrase Structure: 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3128" y="3455778"/>
            <a:ext cx="11050590" cy="99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Early Minimalism: Minimalist Inquiries (MI) (Chomsky (2000)), Derivation by Phase (</a:t>
            </a:r>
            <a:r>
              <a:rPr lang="en-US" dirty="0" err="1" smtClean="0"/>
              <a:t>DoP</a:t>
            </a:r>
            <a:r>
              <a:rPr lang="en-US" dirty="0" smtClean="0"/>
              <a:t>) (Chomsky (2001))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79510" y="180383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Lectures on Government and Binding (GB) (1981); Some Concepts and Consequences of the theory of Government and Binding (1982):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179510" y="999997"/>
            <a:ext cx="10607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Logical Structure of Linguistic Theory (1955); Syntactic Structures (1957)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14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10474854" cy="1478570"/>
          </a:xfrm>
        </p:spPr>
        <p:txBody>
          <a:bodyPr/>
          <a:lstStyle/>
          <a:p>
            <a:r>
              <a:rPr lang="en-US" dirty="0" smtClean="0"/>
              <a:t>Linguistic Interfaces: derivation and spell-out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857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Syntax as derivational (transformational grammar (Chomsky (1955, 1965))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69279" y="1969636"/>
            <a:ext cx="8222722" cy="621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Deep Structure (DS) -&gt; Surface Structure (SS)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9280" y="2460703"/>
            <a:ext cx="2702454" cy="2559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Thematic structure (argument/event structure) created via Projection Principles (Merge)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05612" y="2460703"/>
            <a:ext cx="282786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Abstract and morphological Case is assigned (Move/Agree)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3" y="472262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Derivation/Transformation -&gt; Spell-Out 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1412" y="5127254"/>
            <a:ext cx="3413655" cy="17307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Rule-based (Transformation: Top-down; derivation: Bottom-up)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47418" y="5127254"/>
            <a:ext cx="2635516" cy="17307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Phonetic Form (PF) and Logical Form (LG): syntax meets sound and meaning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3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Architecture of grammar: linguistic interfaces and spell-out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857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T-model/inverted Y-model: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1918836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			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			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		PF		LF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29199" y="2438400"/>
            <a:ext cx="0" cy="62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14800" y="3420533"/>
            <a:ext cx="91440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199" y="3420533"/>
            <a:ext cx="897468" cy="872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5672667" y="1918836"/>
            <a:ext cx="6519333" cy="1671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DS -&gt; SS now superseded by Phase-by-Phase derivation (bottom-up derivational junctures known as Phases)</a:t>
            </a:r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88066" y="4645926"/>
            <a:ext cx="3141133" cy="221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PF (PHON) contains Articulatory-Perceptual constraints</a:t>
            </a:r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72667" y="4625035"/>
            <a:ext cx="4245056" cy="223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LF (SEM): Conceptual-Intentional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6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Functional categories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47857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P&amp;P/MP (current model), functional categories (FCs) are paramount.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0" y="1978541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Traditional grammatical properties given structural representation: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09" y="2489479"/>
            <a:ext cx="9905999" cy="204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Verb: Tense, Aspect, Mood, Subject-Agreement, Object-Agreement</a:t>
            </a:r>
          </a:p>
          <a:p>
            <a:pPr marL="0" indent="0">
              <a:buNone/>
            </a:pPr>
            <a:r>
              <a:rPr lang="en-US" dirty="0"/>
              <a:t>Noun: Definiteness, Number, Gender, </a:t>
            </a:r>
          </a:p>
          <a:p>
            <a:pPr marL="0" indent="0">
              <a:buNone/>
            </a:pPr>
            <a:r>
              <a:rPr lang="en-US" dirty="0"/>
              <a:t>Clause: Force, Focus, Topic…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09" y="4101807"/>
            <a:ext cx="1120298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‘functional categories constitute grammar…’ (</a:t>
            </a:r>
            <a:r>
              <a:rPr lang="en-US" dirty="0" err="1" smtClean="0"/>
              <a:t>Ouhalla</a:t>
            </a:r>
            <a:r>
              <a:rPr lang="en-US" dirty="0" smtClean="0"/>
              <a:t> (1991), </a:t>
            </a:r>
            <a:r>
              <a:rPr lang="en-US" dirty="0" err="1" smtClean="0"/>
              <a:t>cf</a:t>
            </a:r>
            <a:r>
              <a:rPr lang="en-US" dirty="0" smtClean="0"/>
              <a:t> Chomsky (1986))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1409" y="5872664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Controversies: not everyone agrees: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1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Cartography of functional categories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41620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P&amp;P (current model), functional categories (FCs) are paramount.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1" y="1959582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Traditional grammatical properties given structural representation: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0" y="2449116"/>
            <a:ext cx="9905999" cy="9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Verb: Tense, Aspect, Mood, Subject-Agreement, Object-Agreement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0" y="2959742"/>
            <a:ext cx="9905999" cy="9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Noun: Definiteness, Number, Gender, Agreement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0" y="3448745"/>
            <a:ext cx="9905999" cy="9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Clause: Force, Focus, Topic,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141409" y="402348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English </a:t>
            </a:r>
            <a:r>
              <a:rPr lang="en-US" sz="2400" dirty="0" err="1" smtClean="0"/>
              <a:t>passivisation</a:t>
            </a:r>
            <a:r>
              <a:rPr lang="en-US" sz="2400" dirty="0" smtClean="0"/>
              <a:t> (Chomsky (1981)):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1141408" y="4448374"/>
            <a:ext cx="10802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professor praised the student &gt; 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1141407" y="4920033"/>
            <a:ext cx="10802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{ }   praised the student </a:t>
            </a:r>
            <a:r>
              <a:rPr lang="en-US" sz="2400" dirty="0" smtClean="0"/>
              <a:t>&gt; (subject-deletion) 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1141407" y="5378055"/>
            <a:ext cx="10802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student was praised (by the professor</a:t>
            </a:r>
            <a:r>
              <a:rPr lang="en-US" sz="2400" dirty="0" smtClean="0"/>
              <a:t>) (object-raising)</a:t>
            </a:r>
            <a:endParaRPr lang="en-GB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672741" y="463363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TRANSFORMATIONS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0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 smtClean="0"/>
              <a:t>Parameters in </a:t>
            </a:r>
            <a:r>
              <a:rPr lang="en-US" dirty="0" err="1" smtClean="0"/>
              <a:t>p&amp;p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0" y="369041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Parameters encoded in Functional </a:t>
            </a:r>
            <a:r>
              <a:rPr lang="en-US" dirty="0"/>
              <a:t>C</a:t>
            </a:r>
            <a:r>
              <a:rPr lang="en-US" dirty="0" smtClean="0"/>
              <a:t>ategories (Borer (1984), Chomsky (1995), </a:t>
            </a:r>
            <a:r>
              <a:rPr lang="en-US" dirty="0" err="1" smtClean="0"/>
              <a:t>Biberauer</a:t>
            </a:r>
            <a:r>
              <a:rPr lang="en-US" dirty="0" smtClean="0"/>
              <a:t> (2008) </a:t>
            </a:r>
            <a:r>
              <a:rPr lang="en-US" dirty="0" err="1" smtClean="0"/>
              <a:t>etc</a:t>
            </a:r>
            <a:r>
              <a:rPr lang="en-US" dirty="0" smtClean="0"/>
              <a:t>; see the Cambridge Comparative Syntax Projects)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07" y="1478570"/>
            <a:ext cx="1105059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Parameters (‘switches’ for each linguistic property):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Null subject parameter (</a:t>
            </a:r>
            <a:r>
              <a:rPr lang="en-US" dirty="0" err="1" smtClean="0"/>
              <a:t>Rizzi</a:t>
            </a:r>
            <a:r>
              <a:rPr lang="en-US" dirty="0" smtClean="0"/>
              <a:t> (1982)): Italian (Western Romance) vs English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Verb-object word order: VO, OV (Travis (1984)) (head-initial languages vs head-final languages)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06933" y="1182274"/>
            <a:ext cx="328506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Historical-comparative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09" y="4570376"/>
            <a:ext cx="11050591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Functional categories are syntactic : syntactic operations (Merge, Move, Agree…) 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1410" y="95133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Linguistic variation: language universals + language differences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1407" y="5174933"/>
            <a:ext cx="11050593" cy="159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Parametric variation lies in how functional categories are realized (F(Merge), F(Agree), F(Move) </a:t>
            </a:r>
            <a:r>
              <a:rPr lang="en-US" dirty="0" err="1" smtClean="0"/>
              <a:t>etc</a:t>
            </a:r>
            <a:r>
              <a:rPr lang="en-US" dirty="0" smtClean="0"/>
              <a:t>))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1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 smtClean="0"/>
              <a:t>Minimalism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18047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Minimalist Program (MP) (Chomsky (1995)): latest version of Principles and Parameters -&gt; Chomsky (2013, 2014) (Principles of Projection (</a:t>
            </a:r>
            <a:r>
              <a:rPr lang="en-US" dirty="0" err="1" smtClean="0"/>
              <a:t>PoP</a:t>
            </a:r>
            <a:r>
              <a:rPr lang="en-US" dirty="0" smtClean="0"/>
              <a:t>))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1" y="2359104"/>
            <a:ext cx="1105058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Early Minimalism: MP (Chomsky (1995)) &lt;- Cho</a:t>
            </a:r>
            <a:r>
              <a:rPr lang="en-US" altLang="zh-CN" dirty="0" smtClean="0"/>
              <a:t>msky (1986, 1991, 1993)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dirty="0" smtClean="0"/>
              <a:t>  Minimalist Inquiries (MI) (Chomsky (2000), Derivation by Phase (</a:t>
            </a:r>
            <a:r>
              <a:rPr lang="en-US" dirty="0" err="1" smtClean="0"/>
              <a:t>DoP</a:t>
            </a:r>
            <a:r>
              <a:rPr lang="en-US" dirty="0" smtClean="0"/>
              <a:t>) (Chomsky (2001))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07" y="3543551"/>
            <a:ext cx="11050593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New Minimalism: Chomsky (2004) (Internal Merge (Move) vs External Merge (Merge))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05" y="4141587"/>
            <a:ext cx="11050595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Recent Minimalism: </a:t>
            </a:r>
            <a:r>
              <a:rPr lang="en-US" dirty="0" err="1" smtClean="0"/>
              <a:t>PoP</a:t>
            </a:r>
            <a:r>
              <a:rPr lang="en-US" dirty="0" smtClean="0"/>
              <a:t> (Chomsky (2013, 2014)): linguistic structures derived from independent principles of grammar such as projection principles (</a:t>
            </a:r>
            <a:r>
              <a:rPr lang="en-US" dirty="0" err="1" smtClean="0"/>
              <a:t>Minimise</a:t>
            </a:r>
            <a:r>
              <a:rPr lang="en-US" dirty="0" smtClean="0"/>
              <a:t> Computation, Minimal Search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1" y="560271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CORE OF THE DEBATE: how define formal ‘simplicity’?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4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‘Simplicity’: computation and derivation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38303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Different definitions of ‘simplicity’: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1698704"/>
            <a:ext cx="11050588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Early Minimalism (Chomsky (1986-2001): Merge ‘simpler’ than Move and Agree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2359104"/>
            <a:ext cx="11050588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Chomsky (2000): Move consists of Second Merge 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984399"/>
            <a:ext cx="4023255" cy="328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XP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X		YP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Y </a:t>
            </a:r>
            <a:r>
              <a:rPr lang="en-US" dirty="0" err="1" smtClean="0"/>
              <a:t>i</a:t>
            </a:r>
            <a:r>
              <a:rPr lang="en-US" dirty="0"/>
              <a:t>	</a:t>
            </a:r>
            <a:r>
              <a:rPr lang="en-US" dirty="0" smtClean="0"/>
              <a:t>Y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Y </a:t>
            </a:r>
            <a:r>
              <a:rPr lang="en-US" dirty="0" err="1" smtClean="0"/>
              <a:t>i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75671" y="2984398"/>
            <a:ext cx="7646995" cy="372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Internal Merge/External Merge: Y is externally merged in Y then internally Merged in X (neither is more complex than the other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47082" y="4439654"/>
            <a:ext cx="7844917" cy="241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Internal Merge/Move presupposes External Merge/Merge: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 derivational grammar, Move (SS) applies after Move (DS)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75671" y="5648827"/>
            <a:ext cx="7844917" cy="241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Internal Merge/Move- superfluous…? 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471353" y="4663440"/>
            <a:ext cx="864523" cy="57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1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Syntactic change and </a:t>
            </a:r>
            <a:r>
              <a:rPr lang="en-US" dirty="0" err="1" smtClean="0"/>
              <a:t>grammaticalization</a:t>
            </a:r>
            <a:r>
              <a:rPr lang="en-US" dirty="0" smtClean="0"/>
              <a:t> (Roberts and </a:t>
            </a:r>
            <a:r>
              <a:rPr lang="en-US" dirty="0" err="1" smtClean="0"/>
              <a:t>Roussou</a:t>
            </a:r>
            <a:r>
              <a:rPr lang="en-US" dirty="0" smtClean="0"/>
              <a:t> (2003), </a:t>
            </a:r>
            <a:r>
              <a:rPr lang="en-US" altLang="zh-CN" dirty="0" smtClean="0"/>
              <a:t>Roberts (2007)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8570"/>
            <a:ext cx="11050587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Syntactic change (historical-comparative variation in syntax) </a:t>
            </a:r>
            <a:r>
              <a:rPr lang="en-US" dirty="0" smtClean="0">
                <a:sym typeface="Wingdings" panose="05000000000000000000" pitchFamily="2" charset="2"/>
              </a:rPr>
              <a:t> parametric change (changes in functional categories)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98610" y="3474495"/>
            <a:ext cx="204205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Formation of functional elements (</a:t>
            </a:r>
            <a:r>
              <a:rPr lang="en-US" dirty="0" err="1" smtClean="0"/>
              <a:t>grammaticalization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99676" y="1928705"/>
            <a:ext cx="758772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‘simplicity’: Merge &lt; Agree &lt; Move (early Minimalism) NB caveat in previous slide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09" y="295714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Ø &lt; F(Merge) &lt; F(Agree) &lt; F(</a:t>
            </a:r>
            <a:r>
              <a:rPr lang="en-US" dirty="0" err="1" smtClean="0"/>
              <a:t>MoveX</a:t>
            </a:r>
            <a:r>
              <a:rPr lang="en-US" dirty="0" smtClean="0"/>
              <a:t>) &lt; F(</a:t>
            </a:r>
            <a:r>
              <a:rPr lang="en-US" dirty="0" err="1" smtClean="0"/>
              <a:t>MoveXP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8610" y="6072954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Formal typology of syntactic change (Roberts (2007)) 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81401" y="346859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Word order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4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 smtClean="0"/>
              <a:t>aims and goals: structure and roadmap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03" y="2294579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What is </a:t>
            </a:r>
            <a:r>
              <a:rPr lang="en-US" dirty="0" err="1"/>
              <a:t>B</a:t>
            </a:r>
            <a:r>
              <a:rPr lang="en-US" dirty="0" err="1" smtClean="0"/>
              <a:t>iolinguistics</a:t>
            </a:r>
            <a:r>
              <a:rPr lang="en-US" dirty="0" smtClean="0"/>
              <a:t>? The study of human languages in relation to other types of languages (non-human, machine, primates, animal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06" y="1757034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1) What is Linguistics? An introduction into the history and nature of Linguistics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09" y="111456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Public seminar for specialists and non-specialists in Linguistics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08" y="326466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3) What is formal ‘simplicity’? A pertinent and endlessly debated topic in formal linguistics (</a:t>
            </a:r>
            <a:r>
              <a:rPr lang="en-US" dirty="0" err="1" smtClean="0"/>
              <a:t>Chomskyan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398" y="4137832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Aims: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1409" y="470404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1) You will be introduced to Linguistics and how it has developed as an academic discipline. 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1409" y="557721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2) The nature of human language and its cognitive foundations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1408" y="609537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3) New (and old) perspectives on derivational ‘simplicity’ </a:t>
            </a:r>
          </a:p>
        </p:txBody>
      </p:sp>
    </p:spTree>
    <p:extLst>
      <p:ext uri="{BB962C8B-B14F-4D97-AF65-F5344CB8AC3E}">
        <p14:creationId xmlns:p14="http://schemas.microsoft.com/office/powerpoint/2010/main" val="24661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409126"/>
            <a:ext cx="9905999" cy="15132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FMerge</a:t>
            </a:r>
            <a:r>
              <a:rPr lang="en-US" dirty="0" smtClean="0"/>
              <a:t> ‘simplest’ of all (single step) whereas </a:t>
            </a:r>
            <a:r>
              <a:rPr lang="en-US" dirty="0" err="1" smtClean="0"/>
              <a:t>FMove</a:t>
            </a:r>
            <a:r>
              <a:rPr lang="en-US" dirty="0" smtClean="0"/>
              <a:t>/Agree involves multiple structural positions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1" y="2456872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FMove</a:t>
            </a:r>
            <a:r>
              <a:rPr lang="en-US" dirty="0" smtClean="0"/>
              <a:t> &gt; </a:t>
            </a:r>
            <a:r>
              <a:rPr lang="en-US" dirty="0" err="1" smtClean="0"/>
              <a:t>FAgree</a:t>
            </a:r>
            <a:r>
              <a:rPr lang="en-US" dirty="0" smtClean="0"/>
              <a:t> &gt; </a:t>
            </a:r>
            <a:r>
              <a:rPr lang="en-US" dirty="0" err="1" smtClean="0"/>
              <a:t>FMerge</a:t>
            </a:r>
            <a:r>
              <a:rPr lang="en-US" dirty="0" smtClean="0"/>
              <a:t> &gt; 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 smtClean="0"/>
              <a:t>Acknowledgements and 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876" y="2279881"/>
            <a:ext cx="727106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ALL FOR ATTENDING THIS WEBINAR!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58876" y="3081192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Please get in touch: keith.tse@ronininstitute.org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 smtClean="0"/>
              <a:t>linguistics (what is it?)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400" y="340669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LINGUISTICS (19</a:t>
            </a:r>
            <a:r>
              <a:rPr lang="en-US" baseline="30000" dirty="0" smtClean="0"/>
              <a:t>th</a:t>
            </a:r>
            <a:r>
              <a:rPr lang="en-US" dirty="0" smtClean="0"/>
              <a:t> century AD):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51850" y="394920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Neogrammarians</a:t>
            </a:r>
            <a:r>
              <a:rPr lang="en-US" dirty="0"/>
              <a:t> </a:t>
            </a:r>
            <a:r>
              <a:rPr lang="en-US" dirty="0" smtClean="0"/>
              <a:t>noticed some regularity in the sound correspondences between Indo-European (IE) languages (Latin, Greek, Sanskrit </a:t>
            </a:r>
            <a:r>
              <a:rPr lang="en-US" dirty="0" err="1" smtClean="0"/>
              <a:t>etc</a:t>
            </a:r>
            <a:r>
              <a:rPr lang="en-US" dirty="0" smtClean="0"/>
              <a:t>).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62334" y="5084415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Regularity in sound change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50614" y="5084415"/>
            <a:ext cx="6541386" cy="17735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Traditional historical Indo-European linguistics (parent proto-language of all European and Indic languages) + evolution of sounds from Proto-Indo-European (PIE) to the various IE languages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0" y="1186455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Definition: ‘the scientific study of language and its structure including the study of morphology, syntax, phonetics and semantics…’ (Google Search, 5</a:t>
            </a:r>
            <a:r>
              <a:rPr lang="en-US" baseline="30000" dirty="0" smtClean="0"/>
              <a:t>th</a:t>
            </a:r>
            <a:r>
              <a:rPr lang="en-US" dirty="0" smtClean="0"/>
              <a:t> November 2020)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1367" y="241480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Wikipedia, Oxford, Cambridge, Linguistic Society of America (LSA), Britannica, UCLA, UC Santa Cruz 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40566" y="2910746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‘the scientific study of language’ (common factor)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 smtClean="0"/>
              <a:t>(brief) history of linguistics (19</a:t>
            </a:r>
            <a:r>
              <a:rPr lang="en-US" baseline="30000" dirty="0" smtClean="0"/>
              <a:t>th</a:t>
            </a:r>
            <a:r>
              <a:rPr lang="en-US" dirty="0" smtClean="0"/>
              <a:t> century ad till now)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4737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Classical </a:t>
            </a:r>
            <a:r>
              <a:rPr lang="en-US" dirty="0"/>
              <a:t>Philology (</a:t>
            </a:r>
            <a:r>
              <a:rPr lang="en-US" dirty="0" err="1"/>
              <a:t>Rasmus</a:t>
            </a:r>
            <a:r>
              <a:rPr lang="en-US" dirty="0"/>
              <a:t> Rask, Jacob Grimm, Karl </a:t>
            </a:r>
            <a:r>
              <a:rPr lang="en-US" dirty="0" smtClean="0"/>
              <a:t>Verner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1" y="1680615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Latin, Greek, Sanskrit…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30408" y="3948615"/>
            <a:ext cx="10161592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Latin /p/ : Greek /p/ : Sanskrit /p/ : Gothic /f</a:t>
            </a:r>
            <a:r>
              <a:rPr lang="en-US" dirty="0" smtClean="0"/>
              <a:t>/ &gt; PIE /p/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30407" y="4937615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Latin /</a:t>
            </a:r>
            <a:r>
              <a:rPr lang="en-US" dirty="0" err="1" smtClean="0"/>
              <a:t>tr</a:t>
            </a:r>
            <a:r>
              <a:rPr lang="en-US" dirty="0" smtClean="0"/>
              <a:t>/ : Greek /</a:t>
            </a:r>
            <a:r>
              <a:rPr lang="en-US" dirty="0" err="1" smtClean="0"/>
              <a:t>tr</a:t>
            </a:r>
            <a:r>
              <a:rPr lang="en-US" dirty="0" smtClean="0"/>
              <a:t>/: Sanskrit /</a:t>
            </a:r>
            <a:r>
              <a:rPr lang="en-US" dirty="0" err="1" smtClean="0"/>
              <a:t>tr</a:t>
            </a:r>
            <a:r>
              <a:rPr lang="en-US" dirty="0" smtClean="0"/>
              <a:t>/ : Gothic /</a:t>
            </a:r>
            <a:r>
              <a:rPr lang="en-US" dirty="0" err="1" smtClean="0"/>
              <a:t>thr</a:t>
            </a:r>
            <a:r>
              <a:rPr lang="en-US" dirty="0" smtClean="0"/>
              <a:t>/ &gt; PIE /t/ + /r/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30407" y="442159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Latin /</a:t>
            </a:r>
            <a:r>
              <a:rPr lang="en-US" dirty="0" err="1" smtClean="0"/>
              <a:t>fr</a:t>
            </a:r>
            <a:r>
              <a:rPr lang="en-US" dirty="0" smtClean="0"/>
              <a:t>/ : Greek /</a:t>
            </a:r>
            <a:r>
              <a:rPr lang="en-US" dirty="0" err="1" smtClean="0"/>
              <a:t>phr</a:t>
            </a:r>
            <a:r>
              <a:rPr lang="en-US" dirty="0" smtClean="0"/>
              <a:t>/ : Sanskrit /</a:t>
            </a:r>
            <a:r>
              <a:rPr lang="en-US" dirty="0" err="1" smtClean="0"/>
              <a:t>bhr</a:t>
            </a:r>
            <a:r>
              <a:rPr lang="en-US" dirty="0" smtClean="0"/>
              <a:t>/ : Gothic /</a:t>
            </a:r>
            <a:r>
              <a:rPr lang="en-US" dirty="0" err="1" smtClean="0"/>
              <a:t>br</a:t>
            </a:r>
            <a:r>
              <a:rPr lang="en-US" dirty="0" smtClean="0"/>
              <a:t>/ &gt; PIE /</a:t>
            </a:r>
            <a:r>
              <a:rPr lang="en-US" dirty="0" err="1" smtClean="0"/>
              <a:t>bh</a:t>
            </a:r>
            <a:r>
              <a:rPr lang="en-US" dirty="0" smtClean="0"/>
              <a:t>/ + /r/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20349"/>
              </p:ext>
            </p:extLst>
          </p:nvPr>
        </p:nvGraphicFramePr>
        <p:xfrm>
          <a:off x="2030410" y="2152981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88056149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427492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0072309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6169536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4132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Sanskrit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Gothic</a:t>
                      </a:r>
                      <a:r>
                        <a:rPr lang="en-US" baseline="0" dirty="0" smtClean="0"/>
                        <a:t>  (Germanic)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1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‘father’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Pitar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fadar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2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‘three’ (3)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Treis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Trayas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threis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9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‘brother’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Phrater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Bhratar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brothar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279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030407" y="537086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PIE /p/ &gt; Latin /p/, Greek /p/, Sanskrit /p/, Gothic /f/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PIE /</a:t>
            </a:r>
            <a:r>
              <a:rPr lang="en-US" dirty="0" err="1" smtClean="0"/>
              <a:t>bh</a:t>
            </a:r>
            <a:r>
              <a:rPr lang="en-US" dirty="0" smtClean="0"/>
              <a:t>/ &gt; Latin /</a:t>
            </a:r>
            <a:r>
              <a:rPr lang="en-US" dirty="0" err="1" smtClean="0"/>
              <a:t>fr</a:t>
            </a:r>
            <a:r>
              <a:rPr lang="en-US" dirty="0" smtClean="0"/>
              <a:t>/, Greek /</a:t>
            </a:r>
            <a:r>
              <a:rPr lang="en-US" dirty="0" err="1" smtClean="0"/>
              <a:t>ph</a:t>
            </a:r>
            <a:r>
              <a:rPr lang="en-US" dirty="0" smtClean="0"/>
              <a:t>/, Sanskrit /</a:t>
            </a:r>
            <a:r>
              <a:rPr lang="en-US" dirty="0" err="1" smtClean="0"/>
              <a:t>bh</a:t>
            </a:r>
            <a:r>
              <a:rPr lang="en-US" dirty="0" smtClean="0"/>
              <a:t>/, Gothic /b/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PIE /t/ &gt; Latin /t/, Greek /t/, Sanskrit /t/, Gothic /</a:t>
            </a:r>
            <a:r>
              <a:rPr lang="en-US" dirty="0" err="1" smtClean="0"/>
              <a:t>th</a:t>
            </a:r>
            <a:r>
              <a:rPr lang="en-US" dirty="0" smtClean="0"/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5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movements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09" y="2304213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Leonard Bloomfield (1887-1949</a:t>
            </a:r>
            <a:r>
              <a:rPr lang="en-US" dirty="0" smtClean="0"/>
              <a:t>)</a:t>
            </a:r>
            <a:r>
              <a:rPr lang="en-US" dirty="0" smtClean="0">
                <a:effectLst/>
              </a:rPr>
              <a:t>: </a:t>
            </a:r>
            <a:r>
              <a:rPr lang="en-US" dirty="0" smtClean="0"/>
              <a:t>structuralism (language as a system)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1" y="1272256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Ferdinand de Saussure (1857-1913): ‘father of modern linguistics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07" y="276492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Joseph Greenberg (1915-2001): language typology and genetic linguistics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47436" y="4813970"/>
            <a:ext cx="7496678" cy="200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Noam Chomsky (1928-): ‘cognitive revolution’ in linguistics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41409" y="1787760"/>
            <a:ext cx="9544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langue (‘language’) vs parole (‘word</a:t>
            </a:r>
            <a:r>
              <a:rPr lang="en-US" sz="2400" dirty="0" smtClean="0"/>
              <a:t>’) / synchrony vs </a:t>
            </a:r>
            <a:r>
              <a:rPr lang="en-US" sz="2400" dirty="0" err="1" smtClean="0"/>
              <a:t>diachrony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1141405" y="3366477"/>
            <a:ext cx="10045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William </a:t>
            </a:r>
            <a:r>
              <a:rPr lang="en-US" sz="2400" dirty="0" err="1" smtClean="0"/>
              <a:t>Labov</a:t>
            </a:r>
            <a:r>
              <a:rPr lang="en-US" sz="2400" dirty="0" smtClean="0"/>
              <a:t> (1927-): sociolinguistics and language use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91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 smtClean="0"/>
              <a:t>Noam Chomsky (1928-)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07874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Great man (politics + academia (linguistics)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0" y="1586112"/>
            <a:ext cx="3335603" cy="367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39" y="190393"/>
            <a:ext cx="2095500" cy="28003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77012" y="4254229"/>
            <a:ext cx="7714987" cy="2603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Peck, James (1987): </a:t>
            </a:r>
            <a:r>
              <a:rPr lang="en-US" i="1" dirty="0" smtClean="0"/>
              <a:t>The Chomsky Reader</a:t>
            </a:r>
            <a:r>
              <a:rPr lang="en-US" dirty="0" smtClean="0"/>
              <a:t>. Pantheon E Books.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McGilvray</a:t>
            </a:r>
            <a:r>
              <a:rPr lang="en-US" dirty="0" smtClean="0"/>
              <a:t>, James (2007): </a:t>
            </a:r>
            <a:r>
              <a:rPr lang="en-US" i="1" dirty="0" smtClean="0"/>
              <a:t>The Cambridge Companion to Chomsky</a:t>
            </a:r>
            <a:r>
              <a:rPr lang="en-US" dirty="0" smtClean="0"/>
              <a:t>. Cambridge University Press.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Antony, Louise and </a:t>
            </a:r>
            <a:r>
              <a:rPr lang="en-US" dirty="0" err="1" smtClean="0"/>
              <a:t>Hornstein</a:t>
            </a:r>
            <a:r>
              <a:rPr lang="en-US" dirty="0" smtClean="0"/>
              <a:t>, Norbert (2003): </a:t>
            </a:r>
            <a:r>
              <a:rPr lang="en-US" i="1" dirty="0" smtClean="0"/>
              <a:t>Chomsky and His Critics</a:t>
            </a:r>
            <a:r>
              <a:rPr lang="en-US" dirty="0" smtClean="0"/>
              <a:t>. Blackwell Publishing.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77013" y="2990743"/>
            <a:ext cx="7714988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Linguistic Society of America Summer Institute 2013, University of Michigan, Ann Arbor, Michigan, United States of America, 23</a:t>
            </a:r>
            <a:r>
              <a:rPr lang="en-US" baseline="30000" dirty="0" smtClean="0"/>
              <a:t>rd</a:t>
            </a:r>
            <a:r>
              <a:rPr lang="en-US" dirty="0" smtClean="0"/>
              <a:t> August 2013.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9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Chomsky the linguist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389" y="1049725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Cognitive revolution (Lightfoot, Epstein)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389" y="147857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Universal Grammar (UG): biological component in language processing which is species-specific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320" y="2528295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Human language is species-specific: no other type of species is capable of doing THIS: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31546" y="3015492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Reading/listening (audience i.e. you (I hope…)), writing/speaking (me)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389" y="349098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FOXP2 gene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50077" y="349098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Chomsky, Hauser, Berwick (2002): language faculty in the broad sense (LFB)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			      language faculty in the narrow sense (LFN)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1320" y="4494062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Scientific modelling of linguistic data (Chomsky (1957)) 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1251" y="498125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‘Simplicity’ (Occam’s Razor): 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57788" y="5078636"/>
            <a:ext cx="7034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Ontological Minimalism vs Methodological Minimalism (Martin and </a:t>
            </a:r>
            <a:r>
              <a:rPr lang="en-US" sz="2400" dirty="0" err="1" smtClean="0"/>
              <a:t>Uriagereka</a:t>
            </a:r>
            <a:r>
              <a:rPr lang="en-US" sz="2400" dirty="0" smtClean="0"/>
              <a:t> (2000))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74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err="1" smtClean="0"/>
              <a:t>Biolinguistics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367" y="5071086"/>
            <a:ext cx="4834492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Traditional historical Indo-European linguistics (parent proto-language of all European and Indic languages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20265" y="414843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language is a biological phenomenon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79748" y="414843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</a:t>
            </a:r>
            <a:r>
              <a:rPr lang="en-US" dirty="0" smtClean="0"/>
              <a:t>anguage variation and change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367" y="1108281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Lennenberg</a:t>
            </a:r>
            <a:r>
              <a:rPr lang="en-US" dirty="0" smtClean="0"/>
              <a:t> (1967): </a:t>
            </a:r>
            <a:r>
              <a:rPr lang="en-US" i="1" dirty="0" smtClean="0"/>
              <a:t>Biological Foundations of Language </a:t>
            </a:r>
            <a:endParaRPr lang="en-GB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4366" y="1655146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human language is part of a biological organ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1366" y="217691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Human language is species-specific: no other type of species is capable of doing THIS: 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31547" y="262541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Reading/listening (audience i.e. you (I hope…)), writing/speaking (me)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41366" y="3089684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FOXP2 gene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50054" y="310339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Chomsky, Hauser, Berwick (2002): language faculty in the broad sense (LFB)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			      language faculty in the narrow sense (LFN)</a:t>
            </a: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39457" y="5249389"/>
            <a:ext cx="5352544" cy="1608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Language acquisition and change modelled within biological assumptions and premises (</a:t>
            </a:r>
            <a:r>
              <a:rPr lang="en-US" dirty="0" err="1" smtClean="0"/>
              <a:t>biolinguistics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41367" y="165345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Noam Chomsky: cognitive revolution: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28447" y="5405718"/>
            <a:ext cx="977153" cy="89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694064" y="5601183"/>
            <a:ext cx="1209611" cy="110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bridge between traditional language studies and modern linguistics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0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Language acquisition: Analytical triplet (</a:t>
            </a:r>
            <a:r>
              <a:rPr lang="en-US" dirty="0" err="1" smtClean="0"/>
              <a:t>lightfoot</a:t>
            </a:r>
            <a:r>
              <a:rPr lang="en-US" dirty="0" smtClean="0"/>
              <a:t> (1991, 1999))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04" y="1887880"/>
            <a:ext cx="11050596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Universal Grammar (UG) + Primary Linguistic Data (PLD) -&gt; Internal Grammar (I-G) (Lightfoot (1991, 1999, 2006))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08" y="110471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First language (L1) acquisition and language change (UG pre-exists in a normal human brain from birth)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8136" y="6212761"/>
            <a:ext cx="5177334" cy="64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General cognitive non-linguistic principles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08" y="2993666"/>
            <a:ext cx="310885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UG consists of universal principles of human language (e.g. verbs, arguments, grammatical relations, consonants, vowels...) 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50267" y="2993666"/>
            <a:ext cx="3979333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Linguistic ‘cues’ in language acquisition i.e. what the infant hears/perceives 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90479" y="2993666"/>
            <a:ext cx="3701521" cy="2757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I-G is distinguished from External Grammar(E-G):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Linguistic competence (I-G), linguistic performance (E-G)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What you know vs what you do (speak/write/listen/read)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3804" y="5812267"/>
            <a:ext cx="9905999" cy="645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UG + PLD + Third Factor Principles (III) -&gt; I-G (Chomsky (2005, 2007)) (more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9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5810</TotalTime>
  <Words>2186</Words>
  <Application>Microsoft Office PowerPoint</Application>
  <PresentationFormat>Widescreen</PresentationFormat>
  <Paragraphs>195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宋体</vt:lpstr>
      <vt:lpstr>Arial</vt:lpstr>
      <vt:lpstr>Trebuchet MS</vt:lpstr>
      <vt:lpstr>Tw Cen MT</vt:lpstr>
      <vt:lpstr>Wingdings</vt:lpstr>
      <vt:lpstr>Circuit</vt:lpstr>
      <vt:lpstr>Biolinguistic inquiries:  what is ‘simplicity’? </vt:lpstr>
      <vt:lpstr>aims and goals: structure and roadmap</vt:lpstr>
      <vt:lpstr>linguistics (what is it?)</vt:lpstr>
      <vt:lpstr>(brief) history of linguistics (19th century ad till now)</vt:lpstr>
      <vt:lpstr>20th century movements</vt:lpstr>
      <vt:lpstr>Noam Chomsky (1928-)</vt:lpstr>
      <vt:lpstr>Chomsky the linguist</vt:lpstr>
      <vt:lpstr>Biolinguistics</vt:lpstr>
      <vt:lpstr>Language acquisition: Analytical triplet (lightfoot (1991, 1999))</vt:lpstr>
      <vt:lpstr>Formalisation of language</vt:lpstr>
      <vt:lpstr>Chomskyan linguistics: a powerful journey</vt:lpstr>
      <vt:lpstr>Linguistic Interfaces: derivation and spell-out</vt:lpstr>
      <vt:lpstr>Architecture of grammar: linguistic interfaces and spell-out </vt:lpstr>
      <vt:lpstr>Functional categories</vt:lpstr>
      <vt:lpstr>Cartography of functional categories</vt:lpstr>
      <vt:lpstr>Parameters in p&amp;p</vt:lpstr>
      <vt:lpstr>Minimalism </vt:lpstr>
      <vt:lpstr>‘Simplicity’: computation and derivation</vt:lpstr>
      <vt:lpstr>Syntactic change and grammaticalization (Roberts and Roussou (2003), Roberts (2007))</vt:lpstr>
      <vt:lpstr>CONCLUSIONS</vt:lpstr>
      <vt:lpstr>Acknowledgements and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Biolinguistics: parameters and empirical</dc:title>
  <dc:creator>Keith Tse</dc:creator>
  <cp:lastModifiedBy>Keith Tse</cp:lastModifiedBy>
  <cp:revision>72</cp:revision>
  <dcterms:created xsi:type="dcterms:W3CDTF">2019-10-04T06:00:54Z</dcterms:created>
  <dcterms:modified xsi:type="dcterms:W3CDTF">2020-11-06T18:52:03Z</dcterms:modified>
</cp:coreProperties>
</file>