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9601200" cy="12801600" type="A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63" autoAdjust="0"/>
    <p:restoredTop sz="94660"/>
  </p:normalViewPr>
  <p:slideViewPr>
    <p:cSldViewPr snapToGrid="0">
      <p:cViewPr>
        <p:scale>
          <a:sx n="60" d="100"/>
          <a:sy n="60" d="100"/>
        </p:scale>
        <p:origin x="1949" y="7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20090" y="2095078"/>
            <a:ext cx="8161020" cy="4456853"/>
          </a:xfrm>
        </p:spPr>
        <p:txBody>
          <a:bodyPr anchor="b"/>
          <a:lstStyle>
            <a:lvl1pPr algn="ctr">
              <a:defRPr sz="6300"/>
            </a:lvl1pPr>
          </a:lstStyle>
          <a:p>
            <a:r>
              <a:rPr lang="en-US" smtClean="0"/>
              <a:t>Click to edit Master title style</a:t>
            </a:r>
            <a:endParaRPr lang="en-US" dirty="0"/>
          </a:p>
        </p:txBody>
      </p:sp>
      <p:sp>
        <p:nvSpPr>
          <p:cNvPr id="3" name="Subtitle 2"/>
          <p:cNvSpPr>
            <a:spLocks noGrp="1"/>
          </p:cNvSpPr>
          <p:nvPr>
            <p:ph type="subTitle" idx="1"/>
          </p:nvPr>
        </p:nvSpPr>
        <p:spPr>
          <a:xfrm>
            <a:off x="1200150" y="6723804"/>
            <a:ext cx="7200900" cy="3090756"/>
          </a:xfrm>
        </p:spPr>
        <p:txBody>
          <a:bodyPr/>
          <a:lstStyle>
            <a:lvl1pPr marL="0" indent="0" algn="ctr">
              <a:buNone/>
              <a:defRPr sz="2520"/>
            </a:lvl1pPr>
            <a:lvl2pPr marL="480060" indent="0" algn="ctr">
              <a:buNone/>
              <a:defRPr sz="2100"/>
            </a:lvl2pPr>
            <a:lvl3pPr marL="960120" indent="0" algn="ctr">
              <a:buNone/>
              <a:defRPr sz="1890"/>
            </a:lvl3pPr>
            <a:lvl4pPr marL="1440180" indent="0" algn="ctr">
              <a:buNone/>
              <a:defRPr sz="1680"/>
            </a:lvl4pPr>
            <a:lvl5pPr marL="1920240" indent="0" algn="ctr">
              <a:buNone/>
              <a:defRPr sz="1680"/>
            </a:lvl5pPr>
            <a:lvl6pPr marL="2400300" indent="0" algn="ctr">
              <a:buNone/>
              <a:defRPr sz="1680"/>
            </a:lvl6pPr>
            <a:lvl7pPr marL="2880360" indent="0" algn="ctr">
              <a:buNone/>
              <a:defRPr sz="1680"/>
            </a:lvl7pPr>
            <a:lvl8pPr marL="3360420" indent="0" algn="ctr">
              <a:buNone/>
              <a:defRPr sz="1680"/>
            </a:lvl8pPr>
            <a:lvl9pPr marL="3840480" indent="0" algn="ctr">
              <a:buNone/>
              <a:defRPr sz="168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E2BAB7D8-BE4D-45F0-9C6B-D4837055F05D}" type="datetimeFigureOut">
              <a:rPr lang="en-GB" smtClean="0"/>
              <a:t>02/11/2020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0B2F0FE-C2B3-4243-8021-5030128D5AFE}" type="slidenum">
              <a:rPr lang="en-GB" smtClean="0"/>
              <a:t>‹#›</a:t>
            </a:fld>
            <a:endParaRPr lang="en-GB"/>
          </a:p>
        </p:txBody>
      </p:sp>
    </p:spTree>
    <p:extLst>
      <p:ext uri="{BB962C8B-B14F-4D97-AF65-F5344CB8AC3E}">
        <p14:creationId xmlns:p14="http://schemas.microsoft.com/office/powerpoint/2010/main" val="33479790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2BAB7D8-BE4D-45F0-9C6B-D4837055F05D}" type="datetimeFigureOut">
              <a:rPr lang="en-GB" smtClean="0"/>
              <a:t>02/11/2020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0B2F0FE-C2B3-4243-8021-5030128D5AFE}" type="slidenum">
              <a:rPr lang="en-GB" smtClean="0"/>
              <a:t>‹#›</a:t>
            </a:fld>
            <a:endParaRPr lang="en-GB"/>
          </a:p>
        </p:txBody>
      </p:sp>
    </p:spTree>
    <p:extLst>
      <p:ext uri="{BB962C8B-B14F-4D97-AF65-F5344CB8AC3E}">
        <p14:creationId xmlns:p14="http://schemas.microsoft.com/office/powerpoint/2010/main" val="25346188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70859" y="681567"/>
            <a:ext cx="2070259" cy="10848764"/>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60083" y="681567"/>
            <a:ext cx="6090761" cy="10848764"/>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2BAB7D8-BE4D-45F0-9C6B-D4837055F05D}" type="datetimeFigureOut">
              <a:rPr lang="en-GB" smtClean="0"/>
              <a:t>02/11/2020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0B2F0FE-C2B3-4243-8021-5030128D5AFE}" type="slidenum">
              <a:rPr lang="en-GB" smtClean="0"/>
              <a:t>‹#›</a:t>
            </a:fld>
            <a:endParaRPr lang="en-GB"/>
          </a:p>
        </p:txBody>
      </p:sp>
    </p:spTree>
    <p:extLst>
      <p:ext uri="{BB962C8B-B14F-4D97-AF65-F5344CB8AC3E}">
        <p14:creationId xmlns:p14="http://schemas.microsoft.com/office/powerpoint/2010/main" val="42646801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2BAB7D8-BE4D-45F0-9C6B-D4837055F05D}" type="datetimeFigureOut">
              <a:rPr lang="en-GB" smtClean="0"/>
              <a:t>02/11/2020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0B2F0FE-C2B3-4243-8021-5030128D5AFE}" type="slidenum">
              <a:rPr lang="en-GB" smtClean="0"/>
              <a:t>‹#›</a:t>
            </a:fld>
            <a:endParaRPr lang="en-GB"/>
          </a:p>
        </p:txBody>
      </p:sp>
    </p:spTree>
    <p:extLst>
      <p:ext uri="{BB962C8B-B14F-4D97-AF65-F5344CB8AC3E}">
        <p14:creationId xmlns:p14="http://schemas.microsoft.com/office/powerpoint/2010/main" val="36380362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55082" y="3191514"/>
            <a:ext cx="8281035" cy="5325109"/>
          </a:xfrm>
        </p:spPr>
        <p:txBody>
          <a:bodyPr anchor="b"/>
          <a:lstStyle>
            <a:lvl1pPr>
              <a:defRPr sz="6300"/>
            </a:lvl1pPr>
          </a:lstStyle>
          <a:p>
            <a:r>
              <a:rPr lang="en-US" smtClean="0"/>
              <a:t>Click to edit Master title style</a:t>
            </a:r>
            <a:endParaRPr lang="en-US" dirty="0"/>
          </a:p>
        </p:txBody>
      </p:sp>
      <p:sp>
        <p:nvSpPr>
          <p:cNvPr id="3" name="Text Placeholder 2"/>
          <p:cNvSpPr>
            <a:spLocks noGrp="1"/>
          </p:cNvSpPr>
          <p:nvPr>
            <p:ph type="body" idx="1"/>
          </p:nvPr>
        </p:nvSpPr>
        <p:spPr>
          <a:xfrm>
            <a:off x="655082" y="8567000"/>
            <a:ext cx="8281035" cy="2800349"/>
          </a:xfrm>
        </p:spPr>
        <p:txBody>
          <a:bodyPr/>
          <a:lstStyle>
            <a:lvl1pPr marL="0" indent="0">
              <a:buNone/>
              <a:defRPr sz="2520">
                <a:solidFill>
                  <a:schemeClr val="tx1"/>
                </a:solidFill>
              </a:defRPr>
            </a:lvl1pPr>
            <a:lvl2pPr marL="480060" indent="0">
              <a:buNone/>
              <a:defRPr sz="2100">
                <a:solidFill>
                  <a:schemeClr val="tx1">
                    <a:tint val="75000"/>
                  </a:schemeClr>
                </a:solidFill>
              </a:defRPr>
            </a:lvl2pPr>
            <a:lvl3pPr marL="960120" indent="0">
              <a:buNone/>
              <a:defRPr sz="1890">
                <a:solidFill>
                  <a:schemeClr val="tx1">
                    <a:tint val="75000"/>
                  </a:schemeClr>
                </a:solidFill>
              </a:defRPr>
            </a:lvl3pPr>
            <a:lvl4pPr marL="1440180" indent="0">
              <a:buNone/>
              <a:defRPr sz="1680">
                <a:solidFill>
                  <a:schemeClr val="tx1">
                    <a:tint val="75000"/>
                  </a:schemeClr>
                </a:solidFill>
              </a:defRPr>
            </a:lvl4pPr>
            <a:lvl5pPr marL="1920240" indent="0">
              <a:buNone/>
              <a:defRPr sz="1680">
                <a:solidFill>
                  <a:schemeClr val="tx1">
                    <a:tint val="75000"/>
                  </a:schemeClr>
                </a:solidFill>
              </a:defRPr>
            </a:lvl5pPr>
            <a:lvl6pPr marL="2400300" indent="0">
              <a:buNone/>
              <a:defRPr sz="1680">
                <a:solidFill>
                  <a:schemeClr val="tx1">
                    <a:tint val="75000"/>
                  </a:schemeClr>
                </a:solidFill>
              </a:defRPr>
            </a:lvl6pPr>
            <a:lvl7pPr marL="2880360" indent="0">
              <a:buNone/>
              <a:defRPr sz="1680">
                <a:solidFill>
                  <a:schemeClr val="tx1">
                    <a:tint val="75000"/>
                  </a:schemeClr>
                </a:solidFill>
              </a:defRPr>
            </a:lvl7pPr>
            <a:lvl8pPr marL="3360420" indent="0">
              <a:buNone/>
              <a:defRPr sz="1680">
                <a:solidFill>
                  <a:schemeClr val="tx1">
                    <a:tint val="75000"/>
                  </a:schemeClr>
                </a:solidFill>
              </a:defRPr>
            </a:lvl8pPr>
            <a:lvl9pPr marL="3840480" indent="0">
              <a:buNone/>
              <a:defRPr sz="168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E2BAB7D8-BE4D-45F0-9C6B-D4837055F05D}" type="datetimeFigureOut">
              <a:rPr lang="en-GB" smtClean="0"/>
              <a:t>02/11/2020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0B2F0FE-C2B3-4243-8021-5030128D5AFE}" type="slidenum">
              <a:rPr lang="en-GB" smtClean="0"/>
              <a:t>‹#›</a:t>
            </a:fld>
            <a:endParaRPr lang="en-GB"/>
          </a:p>
        </p:txBody>
      </p:sp>
    </p:spTree>
    <p:extLst>
      <p:ext uri="{BB962C8B-B14F-4D97-AF65-F5344CB8AC3E}">
        <p14:creationId xmlns:p14="http://schemas.microsoft.com/office/powerpoint/2010/main" val="5159593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60083" y="3407833"/>
            <a:ext cx="4080510" cy="812249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860608" y="3407833"/>
            <a:ext cx="4080510" cy="812249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2BAB7D8-BE4D-45F0-9C6B-D4837055F05D}" type="datetimeFigureOut">
              <a:rPr lang="en-GB" smtClean="0"/>
              <a:t>02/11/2020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0B2F0FE-C2B3-4243-8021-5030128D5AFE}" type="slidenum">
              <a:rPr lang="en-GB" smtClean="0"/>
              <a:t>‹#›</a:t>
            </a:fld>
            <a:endParaRPr lang="en-GB"/>
          </a:p>
        </p:txBody>
      </p:sp>
    </p:spTree>
    <p:extLst>
      <p:ext uri="{BB962C8B-B14F-4D97-AF65-F5344CB8AC3E}">
        <p14:creationId xmlns:p14="http://schemas.microsoft.com/office/powerpoint/2010/main" val="5932462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61333" y="681570"/>
            <a:ext cx="8281035" cy="2474384"/>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61334" y="3138171"/>
            <a:ext cx="4061757" cy="1537969"/>
          </a:xfrm>
        </p:spPr>
        <p:txBody>
          <a:bodyPr anchor="b"/>
          <a:lstStyle>
            <a:lvl1pPr marL="0" indent="0">
              <a:buNone/>
              <a:defRPr sz="2520" b="1"/>
            </a:lvl1pPr>
            <a:lvl2pPr marL="480060" indent="0">
              <a:buNone/>
              <a:defRPr sz="2100" b="1"/>
            </a:lvl2pPr>
            <a:lvl3pPr marL="960120" indent="0">
              <a:buNone/>
              <a:defRPr sz="1890" b="1"/>
            </a:lvl3pPr>
            <a:lvl4pPr marL="1440180" indent="0">
              <a:buNone/>
              <a:defRPr sz="1680" b="1"/>
            </a:lvl4pPr>
            <a:lvl5pPr marL="1920240" indent="0">
              <a:buNone/>
              <a:defRPr sz="1680" b="1"/>
            </a:lvl5pPr>
            <a:lvl6pPr marL="2400300" indent="0">
              <a:buNone/>
              <a:defRPr sz="1680" b="1"/>
            </a:lvl6pPr>
            <a:lvl7pPr marL="2880360" indent="0">
              <a:buNone/>
              <a:defRPr sz="1680" b="1"/>
            </a:lvl7pPr>
            <a:lvl8pPr marL="3360420" indent="0">
              <a:buNone/>
              <a:defRPr sz="1680" b="1"/>
            </a:lvl8pPr>
            <a:lvl9pPr marL="3840480" indent="0">
              <a:buNone/>
              <a:defRPr sz="1680" b="1"/>
            </a:lvl9pPr>
          </a:lstStyle>
          <a:p>
            <a:pPr lvl="0"/>
            <a:r>
              <a:rPr lang="en-US" smtClean="0"/>
              <a:t>Edit Master text styles</a:t>
            </a:r>
          </a:p>
        </p:txBody>
      </p:sp>
      <p:sp>
        <p:nvSpPr>
          <p:cNvPr id="4" name="Content Placeholder 3"/>
          <p:cNvSpPr>
            <a:spLocks noGrp="1"/>
          </p:cNvSpPr>
          <p:nvPr>
            <p:ph sz="half" idx="2"/>
          </p:nvPr>
        </p:nvSpPr>
        <p:spPr>
          <a:xfrm>
            <a:off x="661334" y="4676140"/>
            <a:ext cx="4061757" cy="687789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860608" y="3138171"/>
            <a:ext cx="4081761" cy="1537969"/>
          </a:xfrm>
        </p:spPr>
        <p:txBody>
          <a:bodyPr anchor="b"/>
          <a:lstStyle>
            <a:lvl1pPr marL="0" indent="0">
              <a:buNone/>
              <a:defRPr sz="2520" b="1"/>
            </a:lvl1pPr>
            <a:lvl2pPr marL="480060" indent="0">
              <a:buNone/>
              <a:defRPr sz="2100" b="1"/>
            </a:lvl2pPr>
            <a:lvl3pPr marL="960120" indent="0">
              <a:buNone/>
              <a:defRPr sz="1890" b="1"/>
            </a:lvl3pPr>
            <a:lvl4pPr marL="1440180" indent="0">
              <a:buNone/>
              <a:defRPr sz="1680" b="1"/>
            </a:lvl4pPr>
            <a:lvl5pPr marL="1920240" indent="0">
              <a:buNone/>
              <a:defRPr sz="1680" b="1"/>
            </a:lvl5pPr>
            <a:lvl6pPr marL="2400300" indent="0">
              <a:buNone/>
              <a:defRPr sz="1680" b="1"/>
            </a:lvl6pPr>
            <a:lvl7pPr marL="2880360" indent="0">
              <a:buNone/>
              <a:defRPr sz="1680" b="1"/>
            </a:lvl7pPr>
            <a:lvl8pPr marL="3360420" indent="0">
              <a:buNone/>
              <a:defRPr sz="1680" b="1"/>
            </a:lvl8pPr>
            <a:lvl9pPr marL="3840480" indent="0">
              <a:buNone/>
              <a:defRPr sz="1680" b="1"/>
            </a:lvl9pPr>
          </a:lstStyle>
          <a:p>
            <a:pPr lvl="0"/>
            <a:r>
              <a:rPr lang="en-US" smtClean="0"/>
              <a:t>Edit Master text styles</a:t>
            </a:r>
          </a:p>
        </p:txBody>
      </p:sp>
      <p:sp>
        <p:nvSpPr>
          <p:cNvPr id="6" name="Content Placeholder 5"/>
          <p:cNvSpPr>
            <a:spLocks noGrp="1"/>
          </p:cNvSpPr>
          <p:nvPr>
            <p:ph sz="quarter" idx="4"/>
          </p:nvPr>
        </p:nvSpPr>
        <p:spPr>
          <a:xfrm>
            <a:off x="4860608" y="4676140"/>
            <a:ext cx="4081761" cy="687789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2BAB7D8-BE4D-45F0-9C6B-D4837055F05D}" type="datetimeFigureOut">
              <a:rPr lang="en-GB" smtClean="0"/>
              <a:t>02/11/2020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90B2F0FE-C2B3-4243-8021-5030128D5AFE}" type="slidenum">
              <a:rPr lang="en-GB" smtClean="0"/>
              <a:t>‹#›</a:t>
            </a:fld>
            <a:endParaRPr lang="en-GB"/>
          </a:p>
        </p:txBody>
      </p:sp>
    </p:spTree>
    <p:extLst>
      <p:ext uri="{BB962C8B-B14F-4D97-AF65-F5344CB8AC3E}">
        <p14:creationId xmlns:p14="http://schemas.microsoft.com/office/powerpoint/2010/main" val="38429086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E2BAB7D8-BE4D-45F0-9C6B-D4837055F05D}" type="datetimeFigureOut">
              <a:rPr lang="en-GB" smtClean="0"/>
              <a:t>02/11/2020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90B2F0FE-C2B3-4243-8021-5030128D5AFE}" type="slidenum">
              <a:rPr lang="en-GB" smtClean="0"/>
              <a:t>‹#›</a:t>
            </a:fld>
            <a:endParaRPr lang="en-GB"/>
          </a:p>
        </p:txBody>
      </p:sp>
    </p:spTree>
    <p:extLst>
      <p:ext uri="{BB962C8B-B14F-4D97-AF65-F5344CB8AC3E}">
        <p14:creationId xmlns:p14="http://schemas.microsoft.com/office/powerpoint/2010/main" val="9760909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2BAB7D8-BE4D-45F0-9C6B-D4837055F05D}" type="datetimeFigureOut">
              <a:rPr lang="en-GB" smtClean="0"/>
              <a:t>02/11/2020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90B2F0FE-C2B3-4243-8021-5030128D5AFE}" type="slidenum">
              <a:rPr lang="en-GB" smtClean="0"/>
              <a:t>‹#›</a:t>
            </a:fld>
            <a:endParaRPr lang="en-GB"/>
          </a:p>
        </p:txBody>
      </p:sp>
    </p:spTree>
    <p:extLst>
      <p:ext uri="{BB962C8B-B14F-4D97-AF65-F5344CB8AC3E}">
        <p14:creationId xmlns:p14="http://schemas.microsoft.com/office/powerpoint/2010/main" val="33858735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1333" y="853440"/>
            <a:ext cx="3096637" cy="2987040"/>
          </a:xfrm>
        </p:spPr>
        <p:txBody>
          <a:bodyPr anchor="b"/>
          <a:lstStyle>
            <a:lvl1pPr>
              <a:defRPr sz="3360"/>
            </a:lvl1pPr>
          </a:lstStyle>
          <a:p>
            <a:r>
              <a:rPr lang="en-US" smtClean="0"/>
              <a:t>Click to edit Master title style</a:t>
            </a:r>
            <a:endParaRPr lang="en-US" dirty="0"/>
          </a:p>
        </p:txBody>
      </p:sp>
      <p:sp>
        <p:nvSpPr>
          <p:cNvPr id="3" name="Content Placeholder 2"/>
          <p:cNvSpPr>
            <a:spLocks noGrp="1"/>
          </p:cNvSpPr>
          <p:nvPr>
            <p:ph idx="1"/>
          </p:nvPr>
        </p:nvSpPr>
        <p:spPr>
          <a:xfrm>
            <a:off x="4081760" y="1843196"/>
            <a:ext cx="4860608" cy="9097433"/>
          </a:xfrm>
        </p:spPr>
        <p:txBody>
          <a:bodyPr/>
          <a:lstStyle>
            <a:lvl1pPr>
              <a:defRPr sz="3360"/>
            </a:lvl1pPr>
            <a:lvl2pPr>
              <a:defRPr sz="2940"/>
            </a:lvl2pPr>
            <a:lvl3pPr>
              <a:defRPr sz="2520"/>
            </a:lvl3pPr>
            <a:lvl4pPr>
              <a:defRPr sz="2100"/>
            </a:lvl4pPr>
            <a:lvl5pPr>
              <a:defRPr sz="2100"/>
            </a:lvl5pPr>
            <a:lvl6pPr>
              <a:defRPr sz="2100"/>
            </a:lvl6pPr>
            <a:lvl7pPr>
              <a:defRPr sz="2100"/>
            </a:lvl7pPr>
            <a:lvl8pPr>
              <a:defRPr sz="2100"/>
            </a:lvl8pPr>
            <a:lvl9pPr>
              <a:defRPr sz="21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61333" y="3840480"/>
            <a:ext cx="3096637" cy="7114964"/>
          </a:xfrm>
        </p:spPr>
        <p:txBody>
          <a:bodyPr/>
          <a:lstStyle>
            <a:lvl1pPr marL="0" indent="0">
              <a:buNone/>
              <a:defRPr sz="1680"/>
            </a:lvl1pPr>
            <a:lvl2pPr marL="480060" indent="0">
              <a:buNone/>
              <a:defRPr sz="1470"/>
            </a:lvl2pPr>
            <a:lvl3pPr marL="960120" indent="0">
              <a:buNone/>
              <a:defRPr sz="1260"/>
            </a:lvl3pPr>
            <a:lvl4pPr marL="1440180" indent="0">
              <a:buNone/>
              <a:defRPr sz="1050"/>
            </a:lvl4pPr>
            <a:lvl5pPr marL="1920240" indent="0">
              <a:buNone/>
              <a:defRPr sz="1050"/>
            </a:lvl5pPr>
            <a:lvl6pPr marL="2400300" indent="0">
              <a:buNone/>
              <a:defRPr sz="1050"/>
            </a:lvl6pPr>
            <a:lvl7pPr marL="2880360" indent="0">
              <a:buNone/>
              <a:defRPr sz="1050"/>
            </a:lvl7pPr>
            <a:lvl8pPr marL="3360420" indent="0">
              <a:buNone/>
              <a:defRPr sz="1050"/>
            </a:lvl8pPr>
            <a:lvl9pPr marL="3840480" indent="0">
              <a:buNone/>
              <a:defRPr sz="1050"/>
            </a:lvl9pPr>
          </a:lstStyle>
          <a:p>
            <a:pPr lvl="0"/>
            <a:r>
              <a:rPr lang="en-US" smtClean="0"/>
              <a:t>Edit Master text styles</a:t>
            </a:r>
          </a:p>
        </p:txBody>
      </p:sp>
      <p:sp>
        <p:nvSpPr>
          <p:cNvPr id="5" name="Date Placeholder 4"/>
          <p:cNvSpPr>
            <a:spLocks noGrp="1"/>
          </p:cNvSpPr>
          <p:nvPr>
            <p:ph type="dt" sz="half" idx="10"/>
          </p:nvPr>
        </p:nvSpPr>
        <p:spPr/>
        <p:txBody>
          <a:bodyPr/>
          <a:lstStyle/>
          <a:p>
            <a:fld id="{E2BAB7D8-BE4D-45F0-9C6B-D4837055F05D}" type="datetimeFigureOut">
              <a:rPr lang="en-GB" smtClean="0"/>
              <a:t>02/11/2020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0B2F0FE-C2B3-4243-8021-5030128D5AFE}" type="slidenum">
              <a:rPr lang="en-GB" smtClean="0"/>
              <a:t>‹#›</a:t>
            </a:fld>
            <a:endParaRPr lang="en-GB"/>
          </a:p>
        </p:txBody>
      </p:sp>
    </p:spTree>
    <p:extLst>
      <p:ext uri="{BB962C8B-B14F-4D97-AF65-F5344CB8AC3E}">
        <p14:creationId xmlns:p14="http://schemas.microsoft.com/office/powerpoint/2010/main" val="36799700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1333" y="853440"/>
            <a:ext cx="3096637" cy="2987040"/>
          </a:xfrm>
        </p:spPr>
        <p:txBody>
          <a:bodyPr anchor="b"/>
          <a:lstStyle>
            <a:lvl1pPr>
              <a:defRPr sz="336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081760" y="1843196"/>
            <a:ext cx="4860608" cy="9097433"/>
          </a:xfrm>
        </p:spPr>
        <p:txBody>
          <a:bodyPr anchor="t"/>
          <a:lstStyle>
            <a:lvl1pPr marL="0" indent="0">
              <a:buNone/>
              <a:defRPr sz="3360"/>
            </a:lvl1pPr>
            <a:lvl2pPr marL="480060" indent="0">
              <a:buNone/>
              <a:defRPr sz="2940"/>
            </a:lvl2pPr>
            <a:lvl3pPr marL="960120" indent="0">
              <a:buNone/>
              <a:defRPr sz="2520"/>
            </a:lvl3pPr>
            <a:lvl4pPr marL="1440180" indent="0">
              <a:buNone/>
              <a:defRPr sz="2100"/>
            </a:lvl4pPr>
            <a:lvl5pPr marL="1920240" indent="0">
              <a:buNone/>
              <a:defRPr sz="2100"/>
            </a:lvl5pPr>
            <a:lvl6pPr marL="2400300" indent="0">
              <a:buNone/>
              <a:defRPr sz="2100"/>
            </a:lvl6pPr>
            <a:lvl7pPr marL="2880360" indent="0">
              <a:buNone/>
              <a:defRPr sz="2100"/>
            </a:lvl7pPr>
            <a:lvl8pPr marL="3360420" indent="0">
              <a:buNone/>
              <a:defRPr sz="2100"/>
            </a:lvl8pPr>
            <a:lvl9pPr marL="3840480" indent="0">
              <a:buNone/>
              <a:defRPr sz="2100"/>
            </a:lvl9pPr>
          </a:lstStyle>
          <a:p>
            <a:r>
              <a:rPr lang="en-US" dirty="0" smtClean="0"/>
              <a:t>Click icon to add picture</a:t>
            </a:r>
            <a:endParaRPr lang="en-US" dirty="0"/>
          </a:p>
        </p:txBody>
      </p:sp>
      <p:sp>
        <p:nvSpPr>
          <p:cNvPr id="4" name="Text Placeholder 3"/>
          <p:cNvSpPr>
            <a:spLocks noGrp="1"/>
          </p:cNvSpPr>
          <p:nvPr>
            <p:ph type="body" sz="half" idx="2"/>
          </p:nvPr>
        </p:nvSpPr>
        <p:spPr>
          <a:xfrm>
            <a:off x="661333" y="3840480"/>
            <a:ext cx="3096637" cy="7114964"/>
          </a:xfrm>
        </p:spPr>
        <p:txBody>
          <a:bodyPr/>
          <a:lstStyle>
            <a:lvl1pPr marL="0" indent="0">
              <a:buNone/>
              <a:defRPr sz="1680"/>
            </a:lvl1pPr>
            <a:lvl2pPr marL="480060" indent="0">
              <a:buNone/>
              <a:defRPr sz="1470"/>
            </a:lvl2pPr>
            <a:lvl3pPr marL="960120" indent="0">
              <a:buNone/>
              <a:defRPr sz="1260"/>
            </a:lvl3pPr>
            <a:lvl4pPr marL="1440180" indent="0">
              <a:buNone/>
              <a:defRPr sz="1050"/>
            </a:lvl4pPr>
            <a:lvl5pPr marL="1920240" indent="0">
              <a:buNone/>
              <a:defRPr sz="1050"/>
            </a:lvl5pPr>
            <a:lvl6pPr marL="2400300" indent="0">
              <a:buNone/>
              <a:defRPr sz="1050"/>
            </a:lvl6pPr>
            <a:lvl7pPr marL="2880360" indent="0">
              <a:buNone/>
              <a:defRPr sz="1050"/>
            </a:lvl7pPr>
            <a:lvl8pPr marL="3360420" indent="0">
              <a:buNone/>
              <a:defRPr sz="1050"/>
            </a:lvl8pPr>
            <a:lvl9pPr marL="3840480" indent="0">
              <a:buNone/>
              <a:defRPr sz="1050"/>
            </a:lvl9pPr>
          </a:lstStyle>
          <a:p>
            <a:pPr lvl="0"/>
            <a:r>
              <a:rPr lang="en-US" smtClean="0"/>
              <a:t>Edit Master text styles</a:t>
            </a:r>
          </a:p>
        </p:txBody>
      </p:sp>
      <p:sp>
        <p:nvSpPr>
          <p:cNvPr id="5" name="Date Placeholder 4"/>
          <p:cNvSpPr>
            <a:spLocks noGrp="1"/>
          </p:cNvSpPr>
          <p:nvPr>
            <p:ph type="dt" sz="half" idx="10"/>
          </p:nvPr>
        </p:nvSpPr>
        <p:spPr/>
        <p:txBody>
          <a:bodyPr/>
          <a:lstStyle/>
          <a:p>
            <a:fld id="{E2BAB7D8-BE4D-45F0-9C6B-D4837055F05D}" type="datetimeFigureOut">
              <a:rPr lang="en-GB" smtClean="0"/>
              <a:t>02/11/2020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0B2F0FE-C2B3-4243-8021-5030128D5AFE}" type="slidenum">
              <a:rPr lang="en-GB" smtClean="0"/>
              <a:t>‹#›</a:t>
            </a:fld>
            <a:endParaRPr lang="en-GB"/>
          </a:p>
        </p:txBody>
      </p:sp>
    </p:spTree>
    <p:extLst>
      <p:ext uri="{BB962C8B-B14F-4D97-AF65-F5344CB8AC3E}">
        <p14:creationId xmlns:p14="http://schemas.microsoft.com/office/powerpoint/2010/main" val="24299886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60083" y="681570"/>
            <a:ext cx="8281035" cy="2474384"/>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60083" y="3407833"/>
            <a:ext cx="8281035" cy="812249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60083" y="11865189"/>
            <a:ext cx="2160270" cy="681567"/>
          </a:xfrm>
          <a:prstGeom prst="rect">
            <a:avLst/>
          </a:prstGeom>
        </p:spPr>
        <p:txBody>
          <a:bodyPr vert="horz" lIns="91440" tIns="45720" rIns="91440" bIns="45720" rtlCol="0" anchor="ctr"/>
          <a:lstStyle>
            <a:lvl1pPr algn="l">
              <a:defRPr sz="1260">
                <a:solidFill>
                  <a:schemeClr val="tx1">
                    <a:tint val="75000"/>
                  </a:schemeClr>
                </a:solidFill>
              </a:defRPr>
            </a:lvl1pPr>
          </a:lstStyle>
          <a:p>
            <a:fld id="{E2BAB7D8-BE4D-45F0-9C6B-D4837055F05D}" type="datetimeFigureOut">
              <a:rPr lang="en-GB" smtClean="0"/>
              <a:t>02/11/2020</a:t>
            </a:fld>
            <a:endParaRPr lang="en-GB"/>
          </a:p>
        </p:txBody>
      </p:sp>
      <p:sp>
        <p:nvSpPr>
          <p:cNvPr id="5" name="Footer Placeholder 4"/>
          <p:cNvSpPr>
            <a:spLocks noGrp="1"/>
          </p:cNvSpPr>
          <p:nvPr>
            <p:ph type="ftr" sz="quarter" idx="3"/>
          </p:nvPr>
        </p:nvSpPr>
        <p:spPr>
          <a:xfrm>
            <a:off x="3180398" y="11865189"/>
            <a:ext cx="3240405" cy="681567"/>
          </a:xfrm>
          <a:prstGeom prst="rect">
            <a:avLst/>
          </a:prstGeom>
        </p:spPr>
        <p:txBody>
          <a:bodyPr vert="horz" lIns="91440" tIns="45720" rIns="91440" bIns="45720" rtlCol="0" anchor="ctr"/>
          <a:lstStyle>
            <a:lvl1pPr algn="ctr">
              <a:defRPr sz="126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780848" y="11865189"/>
            <a:ext cx="2160270" cy="681567"/>
          </a:xfrm>
          <a:prstGeom prst="rect">
            <a:avLst/>
          </a:prstGeom>
        </p:spPr>
        <p:txBody>
          <a:bodyPr vert="horz" lIns="91440" tIns="45720" rIns="91440" bIns="45720" rtlCol="0" anchor="ctr"/>
          <a:lstStyle>
            <a:lvl1pPr algn="r">
              <a:defRPr sz="1260">
                <a:solidFill>
                  <a:schemeClr val="tx1">
                    <a:tint val="75000"/>
                  </a:schemeClr>
                </a:solidFill>
              </a:defRPr>
            </a:lvl1pPr>
          </a:lstStyle>
          <a:p>
            <a:fld id="{90B2F0FE-C2B3-4243-8021-5030128D5AFE}" type="slidenum">
              <a:rPr lang="en-GB" smtClean="0"/>
              <a:t>‹#›</a:t>
            </a:fld>
            <a:endParaRPr lang="en-GB"/>
          </a:p>
        </p:txBody>
      </p:sp>
    </p:spTree>
    <p:extLst>
      <p:ext uri="{BB962C8B-B14F-4D97-AF65-F5344CB8AC3E}">
        <p14:creationId xmlns:p14="http://schemas.microsoft.com/office/powerpoint/2010/main" val="65432463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60120" rtl="0" eaLnBrk="1" latinLnBrk="0" hangingPunct="1">
        <a:lnSpc>
          <a:spcPct val="90000"/>
        </a:lnSpc>
        <a:spcBef>
          <a:spcPct val="0"/>
        </a:spcBef>
        <a:buNone/>
        <a:defRPr sz="4620" kern="1200">
          <a:solidFill>
            <a:schemeClr val="tx1"/>
          </a:solidFill>
          <a:latin typeface="+mj-lt"/>
          <a:ea typeface="+mj-ea"/>
          <a:cs typeface="+mj-cs"/>
        </a:defRPr>
      </a:lvl1pPr>
    </p:titleStyle>
    <p:bodyStyle>
      <a:lvl1pPr marL="240030" indent="-240030" algn="l" defTabSz="960120" rtl="0" eaLnBrk="1" latinLnBrk="0" hangingPunct="1">
        <a:lnSpc>
          <a:spcPct val="90000"/>
        </a:lnSpc>
        <a:spcBef>
          <a:spcPts val="1050"/>
        </a:spcBef>
        <a:buFont typeface="Arial" panose="020B0604020202020204" pitchFamily="34" charset="0"/>
        <a:buChar char="•"/>
        <a:defRPr sz="2940" kern="1200">
          <a:solidFill>
            <a:schemeClr val="tx1"/>
          </a:solidFill>
          <a:latin typeface="+mn-lt"/>
          <a:ea typeface="+mn-ea"/>
          <a:cs typeface="+mn-cs"/>
        </a:defRPr>
      </a:lvl1pPr>
      <a:lvl2pPr marL="720090" indent="-240030" algn="l" defTabSz="960120" rtl="0" eaLnBrk="1" latinLnBrk="0" hangingPunct="1">
        <a:lnSpc>
          <a:spcPct val="90000"/>
        </a:lnSpc>
        <a:spcBef>
          <a:spcPts val="525"/>
        </a:spcBef>
        <a:buFont typeface="Arial" panose="020B0604020202020204" pitchFamily="34" charset="0"/>
        <a:buChar char="•"/>
        <a:defRPr sz="2520" kern="1200">
          <a:solidFill>
            <a:schemeClr val="tx1"/>
          </a:solidFill>
          <a:latin typeface="+mn-lt"/>
          <a:ea typeface="+mn-ea"/>
          <a:cs typeface="+mn-cs"/>
        </a:defRPr>
      </a:lvl2pPr>
      <a:lvl3pPr marL="1200150" indent="-240030" algn="l" defTabSz="960120" rtl="0" eaLnBrk="1" latinLnBrk="0" hangingPunct="1">
        <a:lnSpc>
          <a:spcPct val="90000"/>
        </a:lnSpc>
        <a:spcBef>
          <a:spcPts val="525"/>
        </a:spcBef>
        <a:buFont typeface="Arial" panose="020B0604020202020204" pitchFamily="34" charset="0"/>
        <a:buChar char="•"/>
        <a:defRPr sz="2100" kern="1200">
          <a:solidFill>
            <a:schemeClr val="tx1"/>
          </a:solidFill>
          <a:latin typeface="+mn-lt"/>
          <a:ea typeface="+mn-ea"/>
          <a:cs typeface="+mn-cs"/>
        </a:defRPr>
      </a:lvl3pPr>
      <a:lvl4pPr marL="1680210" indent="-240030" algn="l" defTabSz="960120" rtl="0" eaLnBrk="1" latinLnBrk="0" hangingPunct="1">
        <a:lnSpc>
          <a:spcPct val="90000"/>
        </a:lnSpc>
        <a:spcBef>
          <a:spcPts val="525"/>
        </a:spcBef>
        <a:buFont typeface="Arial" panose="020B0604020202020204" pitchFamily="34" charset="0"/>
        <a:buChar char="•"/>
        <a:defRPr sz="1890" kern="1200">
          <a:solidFill>
            <a:schemeClr val="tx1"/>
          </a:solidFill>
          <a:latin typeface="+mn-lt"/>
          <a:ea typeface="+mn-ea"/>
          <a:cs typeface="+mn-cs"/>
        </a:defRPr>
      </a:lvl4pPr>
      <a:lvl5pPr marL="2160270" indent="-240030" algn="l" defTabSz="960120" rtl="0" eaLnBrk="1" latinLnBrk="0" hangingPunct="1">
        <a:lnSpc>
          <a:spcPct val="90000"/>
        </a:lnSpc>
        <a:spcBef>
          <a:spcPts val="525"/>
        </a:spcBef>
        <a:buFont typeface="Arial" panose="020B0604020202020204" pitchFamily="34" charset="0"/>
        <a:buChar char="•"/>
        <a:defRPr sz="1890" kern="1200">
          <a:solidFill>
            <a:schemeClr val="tx1"/>
          </a:solidFill>
          <a:latin typeface="+mn-lt"/>
          <a:ea typeface="+mn-ea"/>
          <a:cs typeface="+mn-cs"/>
        </a:defRPr>
      </a:lvl5pPr>
      <a:lvl6pPr marL="2640330" indent="-240030" algn="l" defTabSz="960120" rtl="0" eaLnBrk="1" latinLnBrk="0" hangingPunct="1">
        <a:lnSpc>
          <a:spcPct val="90000"/>
        </a:lnSpc>
        <a:spcBef>
          <a:spcPts val="525"/>
        </a:spcBef>
        <a:buFont typeface="Arial" panose="020B0604020202020204" pitchFamily="34" charset="0"/>
        <a:buChar char="•"/>
        <a:defRPr sz="1890" kern="1200">
          <a:solidFill>
            <a:schemeClr val="tx1"/>
          </a:solidFill>
          <a:latin typeface="+mn-lt"/>
          <a:ea typeface="+mn-ea"/>
          <a:cs typeface="+mn-cs"/>
        </a:defRPr>
      </a:lvl6pPr>
      <a:lvl7pPr marL="3120390" indent="-240030" algn="l" defTabSz="960120" rtl="0" eaLnBrk="1" latinLnBrk="0" hangingPunct="1">
        <a:lnSpc>
          <a:spcPct val="90000"/>
        </a:lnSpc>
        <a:spcBef>
          <a:spcPts val="525"/>
        </a:spcBef>
        <a:buFont typeface="Arial" panose="020B0604020202020204" pitchFamily="34" charset="0"/>
        <a:buChar char="•"/>
        <a:defRPr sz="1890" kern="1200">
          <a:solidFill>
            <a:schemeClr val="tx1"/>
          </a:solidFill>
          <a:latin typeface="+mn-lt"/>
          <a:ea typeface="+mn-ea"/>
          <a:cs typeface="+mn-cs"/>
        </a:defRPr>
      </a:lvl7pPr>
      <a:lvl8pPr marL="3600450" indent="-240030" algn="l" defTabSz="960120" rtl="0" eaLnBrk="1" latinLnBrk="0" hangingPunct="1">
        <a:lnSpc>
          <a:spcPct val="90000"/>
        </a:lnSpc>
        <a:spcBef>
          <a:spcPts val="525"/>
        </a:spcBef>
        <a:buFont typeface="Arial" panose="020B0604020202020204" pitchFamily="34" charset="0"/>
        <a:buChar char="•"/>
        <a:defRPr sz="1890" kern="1200">
          <a:solidFill>
            <a:schemeClr val="tx1"/>
          </a:solidFill>
          <a:latin typeface="+mn-lt"/>
          <a:ea typeface="+mn-ea"/>
          <a:cs typeface="+mn-cs"/>
        </a:defRPr>
      </a:lvl8pPr>
      <a:lvl9pPr marL="4080510" indent="-240030" algn="l" defTabSz="960120" rtl="0" eaLnBrk="1" latinLnBrk="0" hangingPunct="1">
        <a:lnSpc>
          <a:spcPct val="90000"/>
        </a:lnSpc>
        <a:spcBef>
          <a:spcPts val="525"/>
        </a:spcBef>
        <a:buFont typeface="Arial" panose="020B0604020202020204" pitchFamily="34" charset="0"/>
        <a:buChar char="•"/>
        <a:defRPr sz="1890" kern="1200">
          <a:solidFill>
            <a:schemeClr val="tx1"/>
          </a:solidFill>
          <a:latin typeface="+mn-lt"/>
          <a:ea typeface="+mn-ea"/>
          <a:cs typeface="+mn-cs"/>
        </a:defRPr>
      </a:lvl9pPr>
    </p:bodyStyle>
    <p:otherStyle>
      <a:defPPr>
        <a:defRPr lang="en-US"/>
      </a:defPPr>
      <a:lvl1pPr marL="0" algn="l" defTabSz="960120" rtl="0" eaLnBrk="1" latinLnBrk="0" hangingPunct="1">
        <a:defRPr sz="1890" kern="1200">
          <a:solidFill>
            <a:schemeClr val="tx1"/>
          </a:solidFill>
          <a:latin typeface="+mn-lt"/>
          <a:ea typeface="+mn-ea"/>
          <a:cs typeface="+mn-cs"/>
        </a:defRPr>
      </a:lvl1pPr>
      <a:lvl2pPr marL="480060" algn="l" defTabSz="960120" rtl="0" eaLnBrk="1" latinLnBrk="0" hangingPunct="1">
        <a:defRPr sz="1890" kern="1200">
          <a:solidFill>
            <a:schemeClr val="tx1"/>
          </a:solidFill>
          <a:latin typeface="+mn-lt"/>
          <a:ea typeface="+mn-ea"/>
          <a:cs typeface="+mn-cs"/>
        </a:defRPr>
      </a:lvl2pPr>
      <a:lvl3pPr marL="960120" algn="l" defTabSz="960120" rtl="0" eaLnBrk="1" latinLnBrk="0" hangingPunct="1">
        <a:defRPr sz="1890" kern="1200">
          <a:solidFill>
            <a:schemeClr val="tx1"/>
          </a:solidFill>
          <a:latin typeface="+mn-lt"/>
          <a:ea typeface="+mn-ea"/>
          <a:cs typeface="+mn-cs"/>
        </a:defRPr>
      </a:lvl3pPr>
      <a:lvl4pPr marL="1440180" algn="l" defTabSz="960120" rtl="0" eaLnBrk="1" latinLnBrk="0" hangingPunct="1">
        <a:defRPr sz="1890" kern="1200">
          <a:solidFill>
            <a:schemeClr val="tx1"/>
          </a:solidFill>
          <a:latin typeface="+mn-lt"/>
          <a:ea typeface="+mn-ea"/>
          <a:cs typeface="+mn-cs"/>
        </a:defRPr>
      </a:lvl4pPr>
      <a:lvl5pPr marL="1920240" algn="l" defTabSz="960120" rtl="0" eaLnBrk="1" latinLnBrk="0" hangingPunct="1">
        <a:defRPr sz="1890" kern="1200">
          <a:solidFill>
            <a:schemeClr val="tx1"/>
          </a:solidFill>
          <a:latin typeface="+mn-lt"/>
          <a:ea typeface="+mn-ea"/>
          <a:cs typeface="+mn-cs"/>
        </a:defRPr>
      </a:lvl5pPr>
      <a:lvl6pPr marL="2400300" algn="l" defTabSz="960120" rtl="0" eaLnBrk="1" latinLnBrk="0" hangingPunct="1">
        <a:defRPr sz="1890" kern="1200">
          <a:solidFill>
            <a:schemeClr val="tx1"/>
          </a:solidFill>
          <a:latin typeface="+mn-lt"/>
          <a:ea typeface="+mn-ea"/>
          <a:cs typeface="+mn-cs"/>
        </a:defRPr>
      </a:lvl6pPr>
      <a:lvl7pPr marL="2880360" algn="l" defTabSz="960120" rtl="0" eaLnBrk="1" latinLnBrk="0" hangingPunct="1">
        <a:defRPr sz="1890" kern="1200">
          <a:solidFill>
            <a:schemeClr val="tx1"/>
          </a:solidFill>
          <a:latin typeface="+mn-lt"/>
          <a:ea typeface="+mn-ea"/>
          <a:cs typeface="+mn-cs"/>
        </a:defRPr>
      </a:lvl7pPr>
      <a:lvl8pPr marL="3360420" algn="l" defTabSz="960120" rtl="0" eaLnBrk="1" latinLnBrk="0" hangingPunct="1">
        <a:defRPr sz="1890" kern="1200">
          <a:solidFill>
            <a:schemeClr val="tx1"/>
          </a:solidFill>
          <a:latin typeface="+mn-lt"/>
          <a:ea typeface="+mn-ea"/>
          <a:cs typeface="+mn-cs"/>
        </a:defRPr>
      </a:lvl8pPr>
      <a:lvl9pPr marL="3840480" algn="l" defTabSz="960120" rtl="0" eaLnBrk="1" latinLnBrk="0" hangingPunct="1">
        <a:defRPr sz="189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519978"/>
            <a:ext cx="4458970" cy="5130799"/>
          </a:xfrm>
        </p:spPr>
        <p:txBody>
          <a:bodyPr>
            <a:noAutofit/>
          </a:bodyPr>
          <a:lstStyle/>
          <a:p>
            <a:pPr algn="l"/>
            <a:r>
              <a:rPr lang="en-US" sz="1000" b="1" u="sng" dirty="0" smtClean="0">
                <a:latin typeface="Times New Roman" panose="02020603050405020304" pitchFamily="18" charset="0"/>
                <a:cs typeface="Times New Roman" panose="02020603050405020304" pitchFamily="18" charset="0"/>
              </a:rPr>
              <a:t>Introduction: Differential Argument Marking (DAM</a:t>
            </a:r>
            <a:r>
              <a:rPr lang="en-US" sz="1000" b="1" u="sng" dirty="0" smtClean="0">
                <a:latin typeface="Times New Roman" panose="02020603050405020304" pitchFamily="18" charset="0"/>
                <a:cs typeface="Times New Roman" panose="02020603050405020304" pitchFamily="18" charset="0"/>
              </a:rPr>
              <a:t>):</a:t>
            </a:r>
            <a:r>
              <a:rPr lang="en-US" sz="1000" dirty="0" smtClean="0">
                <a:latin typeface="Times New Roman" panose="02020603050405020304" pitchFamily="18" charset="0"/>
                <a:cs typeface="Times New Roman" panose="02020603050405020304" pitchFamily="18" charset="0"/>
              </a:rPr>
              <a:t/>
            </a:r>
            <a:br>
              <a:rPr lang="en-US" sz="1000" dirty="0" smtClean="0">
                <a:latin typeface="Times New Roman" panose="02020603050405020304" pitchFamily="18" charset="0"/>
                <a:cs typeface="Times New Roman" panose="02020603050405020304" pitchFamily="18" charset="0"/>
              </a:rPr>
            </a:br>
            <a:r>
              <a:rPr lang="en-US" sz="1000" dirty="0" smtClean="0">
                <a:latin typeface="Times New Roman" panose="02020603050405020304" pitchFamily="18" charset="0"/>
                <a:cs typeface="Times New Roman" panose="02020603050405020304" pitchFamily="18" charset="0"/>
              </a:rPr>
              <a:t>Differential </a:t>
            </a:r>
            <a:r>
              <a:rPr lang="en-US" sz="1000" dirty="0" smtClean="0">
                <a:latin typeface="Times New Roman" panose="02020603050405020304" pitchFamily="18" charset="0"/>
                <a:cs typeface="Times New Roman" panose="02020603050405020304" pitchFamily="18" charset="0"/>
              </a:rPr>
              <a:t>Argument Marking (DAM) is a cross-linguistically robust phenomenon which encompasses the differential marking and selection of arguments (Silverstein (1976), </a:t>
            </a:r>
            <a:r>
              <a:rPr lang="en-US" sz="1000" dirty="0" err="1" smtClean="0">
                <a:latin typeface="Times New Roman" panose="02020603050405020304" pitchFamily="18" charset="0"/>
                <a:cs typeface="Times New Roman" panose="02020603050405020304" pitchFamily="18" charset="0"/>
              </a:rPr>
              <a:t>Bossong</a:t>
            </a:r>
            <a:r>
              <a:rPr lang="en-US" sz="1000" dirty="0" smtClean="0">
                <a:latin typeface="Times New Roman" panose="02020603050405020304" pitchFamily="18" charset="0"/>
                <a:cs typeface="Times New Roman" panose="02020603050405020304" pitchFamily="18" charset="0"/>
              </a:rPr>
              <a:t> (1981, 1991), </a:t>
            </a:r>
            <a:r>
              <a:rPr lang="en-US" sz="1000" dirty="0" err="1" smtClean="0">
                <a:latin typeface="Times New Roman" panose="02020603050405020304" pitchFamily="18" charset="0"/>
                <a:cs typeface="Times New Roman" panose="02020603050405020304" pitchFamily="18" charset="0"/>
              </a:rPr>
              <a:t>Aissen</a:t>
            </a:r>
            <a:r>
              <a:rPr lang="en-US" sz="1000" dirty="0" smtClean="0">
                <a:latin typeface="Times New Roman" panose="02020603050405020304" pitchFamily="18" charset="0"/>
                <a:cs typeface="Times New Roman" panose="02020603050405020304" pitchFamily="18" charset="0"/>
              </a:rPr>
              <a:t> (2003)), which has recently been defined thus by </a:t>
            </a:r>
            <a:r>
              <a:rPr lang="en-US" sz="1000" dirty="0" err="1" smtClean="0">
                <a:latin typeface="Times New Roman" panose="02020603050405020304" pitchFamily="18" charset="0"/>
                <a:cs typeface="Times New Roman" panose="02020603050405020304" pitchFamily="18" charset="0"/>
              </a:rPr>
              <a:t>Serzant</a:t>
            </a:r>
            <a:r>
              <a:rPr lang="en-US" sz="1000" dirty="0" smtClean="0">
                <a:latin typeface="Times New Roman" panose="02020603050405020304" pitchFamily="18" charset="0"/>
                <a:cs typeface="Times New Roman" panose="02020603050405020304" pitchFamily="18" charset="0"/>
              </a:rPr>
              <a:t> and </a:t>
            </a:r>
            <a:r>
              <a:rPr lang="en-US" sz="1000" dirty="0" err="1" smtClean="0">
                <a:latin typeface="Times New Roman" panose="02020603050405020304" pitchFamily="18" charset="0"/>
                <a:cs typeface="Times New Roman" panose="02020603050405020304" pitchFamily="18" charset="0"/>
              </a:rPr>
              <a:t>Witzlack-Makarevich</a:t>
            </a:r>
            <a:r>
              <a:rPr lang="en-US" sz="1000" dirty="0" smtClean="0">
                <a:latin typeface="Times New Roman" panose="02020603050405020304" pitchFamily="18" charset="0"/>
                <a:cs typeface="Times New Roman" panose="02020603050405020304" pitchFamily="18" charset="0"/>
              </a:rPr>
              <a:t> (2018:3): </a:t>
            </a:r>
            <a:br>
              <a:rPr lang="en-US" sz="1000" dirty="0" smtClean="0">
                <a:latin typeface="Times New Roman" panose="02020603050405020304" pitchFamily="18" charset="0"/>
                <a:cs typeface="Times New Roman" panose="02020603050405020304" pitchFamily="18" charset="0"/>
              </a:rPr>
            </a:br>
            <a:r>
              <a:rPr lang="en-US" sz="1000" dirty="0" smtClean="0">
                <a:latin typeface="Times New Roman" panose="02020603050405020304" pitchFamily="18" charset="0"/>
                <a:cs typeface="Times New Roman" panose="02020603050405020304" pitchFamily="18" charset="0"/>
              </a:rPr>
              <a:t>1) ‘Any kind of situation where an argument of a predicate bearing the same generalized semantic argument role may be coded in different ways, depending on factors other than the argument role itself, and which is not licensed by diathesis alternations.’  </a:t>
            </a:r>
            <a:br>
              <a:rPr lang="en-US" sz="1000" dirty="0" smtClean="0">
                <a:latin typeface="Times New Roman" panose="02020603050405020304" pitchFamily="18" charset="0"/>
                <a:cs typeface="Times New Roman" panose="02020603050405020304" pitchFamily="18" charset="0"/>
              </a:rPr>
            </a:br>
            <a:r>
              <a:rPr lang="en-US" sz="1000" dirty="0" smtClean="0">
                <a:latin typeface="Times New Roman" panose="02020603050405020304" pitchFamily="18" charset="0"/>
                <a:cs typeface="Times New Roman" panose="02020603050405020304" pitchFamily="18" charset="0"/>
              </a:rPr>
              <a:t>Common DAM factors of the object argument (DOM) include nominal (argument-triggered) and verbal (event semantic) clines of </a:t>
            </a:r>
            <a:r>
              <a:rPr lang="en-US" sz="1000" dirty="0" err="1" smtClean="0">
                <a:latin typeface="Times New Roman" panose="02020603050405020304" pitchFamily="18" charset="0"/>
                <a:cs typeface="Times New Roman" panose="02020603050405020304" pitchFamily="18" charset="0"/>
              </a:rPr>
              <a:t>markedness</a:t>
            </a:r>
            <a:r>
              <a:rPr lang="en-US" sz="1000" dirty="0" smtClean="0">
                <a:latin typeface="Times New Roman" panose="02020603050405020304" pitchFamily="18" charset="0"/>
                <a:cs typeface="Times New Roman" panose="02020603050405020304" pitchFamily="18" charset="0"/>
              </a:rPr>
              <a:t> where ‘marked’ categories are more likely to be morphologically marked than unmarked ones (</a:t>
            </a:r>
            <a:r>
              <a:rPr lang="en-US" sz="1000" dirty="0" err="1" smtClean="0">
                <a:latin typeface="Times New Roman" panose="02020603050405020304" pitchFamily="18" charset="0"/>
                <a:cs typeface="Times New Roman" panose="02020603050405020304" pitchFamily="18" charset="0"/>
              </a:rPr>
              <a:t>Serzant</a:t>
            </a:r>
            <a:r>
              <a:rPr lang="en-US" sz="1000" dirty="0" smtClean="0">
                <a:latin typeface="Times New Roman" panose="02020603050405020304" pitchFamily="18" charset="0"/>
                <a:cs typeface="Times New Roman" panose="02020603050405020304" pitchFamily="18" charset="0"/>
              </a:rPr>
              <a:t> and </a:t>
            </a:r>
            <a:r>
              <a:rPr lang="en-US" sz="1000" dirty="0" err="1" smtClean="0">
                <a:latin typeface="Times New Roman" panose="02020603050405020304" pitchFamily="18" charset="0"/>
                <a:cs typeface="Times New Roman" panose="02020603050405020304" pitchFamily="18" charset="0"/>
              </a:rPr>
              <a:t>Witzlack-Makarevich</a:t>
            </a:r>
            <a:r>
              <a:rPr lang="en-US" sz="1000" dirty="0" smtClean="0">
                <a:latin typeface="Times New Roman" panose="02020603050405020304" pitchFamily="18" charset="0"/>
                <a:cs typeface="Times New Roman" panose="02020603050405020304" pitchFamily="18" charset="0"/>
              </a:rPr>
              <a:t> (2018)): </a:t>
            </a:r>
            <a:br>
              <a:rPr lang="en-US" sz="1000" dirty="0" smtClean="0">
                <a:latin typeface="Times New Roman" panose="02020603050405020304" pitchFamily="18" charset="0"/>
                <a:cs typeface="Times New Roman" panose="02020603050405020304" pitchFamily="18" charset="0"/>
              </a:rPr>
            </a:br>
            <a:r>
              <a:rPr lang="en-US" sz="1000" dirty="0" smtClean="0">
                <a:latin typeface="Times New Roman" panose="02020603050405020304" pitchFamily="18" charset="0"/>
                <a:cs typeface="Times New Roman" panose="02020603050405020304" pitchFamily="18" charset="0"/>
              </a:rPr>
              <a:t>2) Human &gt; Animate &gt; Inanimate </a:t>
            </a:r>
            <a:br>
              <a:rPr lang="en-US" sz="1000" dirty="0" smtClean="0">
                <a:latin typeface="Times New Roman" panose="02020603050405020304" pitchFamily="18" charset="0"/>
                <a:cs typeface="Times New Roman" panose="02020603050405020304" pitchFamily="18" charset="0"/>
              </a:rPr>
            </a:br>
            <a:r>
              <a:rPr lang="en-US" sz="1000" dirty="0" smtClean="0">
                <a:latin typeface="Times New Roman" panose="02020603050405020304" pitchFamily="18" charset="0"/>
                <a:cs typeface="Times New Roman" panose="02020603050405020304" pitchFamily="18" charset="0"/>
              </a:rPr>
              <a:t>(Silverstein (1976:176), </a:t>
            </a:r>
            <a:r>
              <a:rPr lang="en-US" sz="1000" dirty="0" err="1" smtClean="0">
                <a:latin typeface="Times New Roman" panose="02020603050405020304" pitchFamily="18" charset="0"/>
                <a:cs typeface="Times New Roman" panose="02020603050405020304" pitchFamily="18" charset="0"/>
              </a:rPr>
              <a:t>Aissen</a:t>
            </a:r>
            <a:r>
              <a:rPr lang="en-US" sz="1000" dirty="0" smtClean="0">
                <a:latin typeface="Times New Roman" panose="02020603050405020304" pitchFamily="18" charset="0"/>
                <a:cs typeface="Times New Roman" panose="02020603050405020304" pitchFamily="18" charset="0"/>
              </a:rPr>
              <a:t> (2003:438))</a:t>
            </a:r>
            <a:br>
              <a:rPr lang="en-US" sz="1000" dirty="0" smtClean="0">
                <a:latin typeface="Times New Roman" panose="02020603050405020304" pitchFamily="18" charset="0"/>
                <a:cs typeface="Times New Roman" panose="02020603050405020304" pitchFamily="18" charset="0"/>
              </a:rPr>
            </a:br>
            <a:r>
              <a:rPr lang="en-US" sz="1000" dirty="0" smtClean="0">
                <a:latin typeface="Times New Roman" panose="02020603050405020304" pitchFamily="18" charset="0"/>
                <a:cs typeface="Times New Roman" panose="02020603050405020304" pitchFamily="18" charset="0"/>
              </a:rPr>
              <a:t>3) Personal Pronoun &gt; Proper Name &gt; Definite NP &gt; Indefinite specific NP &gt; Non-specific NP</a:t>
            </a:r>
            <a:br>
              <a:rPr lang="en-US" sz="1000" dirty="0" smtClean="0">
                <a:latin typeface="Times New Roman" panose="02020603050405020304" pitchFamily="18" charset="0"/>
                <a:cs typeface="Times New Roman" panose="02020603050405020304" pitchFamily="18" charset="0"/>
              </a:rPr>
            </a:br>
            <a:r>
              <a:rPr lang="en-US" sz="1000" dirty="0" smtClean="0">
                <a:latin typeface="Times New Roman" panose="02020603050405020304" pitchFamily="18" charset="0"/>
                <a:cs typeface="Times New Roman" panose="02020603050405020304" pitchFamily="18" charset="0"/>
              </a:rPr>
              <a:t>(Lazard (1984:283), </a:t>
            </a:r>
            <a:r>
              <a:rPr lang="en-US" sz="1000" dirty="0" err="1" smtClean="0">
                <a:latin typeface="Times New Roman" panose="02020603050405020304" pitchFamily="18" charset="0"/>
                <a:cs typeface="Times New Roman" panose="02020603050405020304" pitchFamily="18" charset="0"/>
              </a:rPr>
              <a:t>Aissen</a:t>
            </a:r>
            <a:r>
              <a:rPr lang="en-US" sz="1000" dirty="0" smtClean="0">
                <a:latin typeface="Times New Roman" panose="02020603050405020304" pitchFamily="18" charset="0"/>
                <a:cs typeface="Times New Roman" panose="02020603050405020304" pitchFamily="18" charset="0"/>
              </a:rPr>
              <a:t> (2003:438)</a:t>
            </a:r>
            <a:br>
              <a:rPr lang="en-US" sz="1000" dirty="0" smtClean="0">
                <a:latin typeface="Times New Roman" panose="02020603050405020304" pitchFamily="18" charset="0"/>
                <a:cs typeface="Times New Roman" panose="02020603050405020304" pitchFamily="18" charset="0"/>
              </a:rPr>
            </a:br>
            <a:r>
              <a:rPr lang="en-US" sz="1000" dirty="0" smtClean="0">
                <a:latin typeface="Times New Roman" panose="02020603050405020304" pitchFamily="18" charset="0"/>
                <a:cs typeface="Times New Roman" panose="02020603050405020304" pitchFamily="18" charset="0"/>
              </a:rPr>
              <a:t>4) 1</a:t>
            </a:r>
            <a:r>
              <a:rPr lang="en-US" sz="1000" baseline="30000" dirty="0" smtClean="0">
                <a:latin typeface="Times New Roman" panose="02020603050405020304" pitchFamily="18" charset="0"/>
                <a:cs typeface="Times New Roman" panose="02020603050405020304" pitchFamily="18" charset="0"/>
              </a:rPr>
              <a:t>st</a:t>
            </a:r>
            <a:r>
              <a:rPr lang="en-US" sz="1000" dirty="0" smtClean="0">
                <a:latin typeface="Times New Roman" panose="02020603050405020304" pitchFamily="18" charset="0"/>
                <a:cs typeface="Times New Roman" panose="02020603050405020304" pitchFamily="18" charset="0"/>
              </a:rPr>
              <a:t> person &gt; 2</a:t>
            </a:r>
            <a:r>
              <a:rPr lang="en-US" sz="1000" baseline="30000" dirty="0" smtClean="0">
                <a:latin typeface="Times New Roman" panose="02020603050405020304" pitchFamily="18" charset="0"/>
                <a:cs typeface="Times New Roman" panose="02020603050405020304" pitchFamily="18" charset="0"/>
              </a:rPr>
              <a:t>nd</a:t>
            </a:r>
            <a:r>
              <a:rPr lang="en-US" sz="1000" dirty="0" smtClean="0">
                <a:latin typeface="Times New Roman" panose="02020603050405020304" pitchFamily="18" charset="0"/>
                <a:cs typeface="Times New Roman" panose="02020603050405020304" pitchFamily="18" charset="0"/>
              </a:rPr>
              <a:t> person &gt; 3</a:t>
            </a:r>
            <a:r>
              <a:rPr lang="en-US" sz="1000" baseline="30000" dirty="0" smtClean="0">
                <a:latin typeface="Times New Roman" panose="02020603050405020304" pitchFamily="18" charset="0"/>
                <a:cs typeface="Times New Roman" panose="02020603050405020304" pitchFamily="18" charset="0"/>
              </a:rPr>
              <a:t>rd</a:t>
            </a:r>
            <a:r>
              <a:rPr lang="en-US" sz="1000" dirty="0" smtClean="0">
                <a:latin typeface="Times New Roman" panose="02020603050405020304" pitchFamily="18" charset="0"/>
                <a:cs typeface="Times New Roman" panose="02020603050405020304" pitchFamily="18" charset="0"/>
              </a:rPr>
              <a:t> person (Silverstein (1976:169))</a:t>
            </a:r>
            <a:br>
              <a:rPr lang="en-US" sz="1000" dirty="0" smtClean="0">
                <a:latin typeface="Times New Roman" panose="02020603050405020304" pitchFamily="18" charset="0"/>
                <a:cs typeface="Times New Roman" panose="02020603050405020304" pitchFamily="18" charset="0"/>
              </a:rPr>
            </a:br>
            <a:r>
              <a:rPr lang="en-US" sz="1000" dirty="0" smtClean="0">
                <a:latin typeface="Times New Roman" panose="02020603050405020304" pitchFamily="18" charset="0"/>
                <a:cs typeface="Times New Roman" panose="02020603050405020304" pitchFamily="18" charset="0"/>
              </a:rPr>
              <a:t>5)Singular &gt; Dual &gt; Plural (Silverstein (1976:169))</a:t>
            </a:r>
            <a:br>
              <a:rPr lang="en-US" sz="1000" dirty="0" smtClean="0">
                <a:latin typeface="Times New Roman" panose="02020603050405020304" pitchFamily="18" charset="0"/>
                <a:cs typeface="Times New Roman" panose="02020603050405020304" pitchFamily="18" charset="0"/>
              </a:rPr>
            </a:br>
            <a:r>
              <a:rPr lang="en-US" sz="1000" dirty="0" smtClean="0">
                <a:latin typeface="Times New Roman" panose="02020603050405020304" pitchFamily="18" charset="0"/>
                <a:cs typeface="Times New Roman" panose="02020603050405020304" pitchFamily="18" charset="0"/>
              </a:rPr>
              <a:t>6) Action &gt; Non-Action (Hopper and Thompson (H&amp;T) (1980:252))</a:t>
            </a:r>
            <a:br>
              <a:rPr lang="en-US" sz="1000" dirty="0" smtClean="0">
                <a:latin typeface="Times New Roman" panose="02020603050405020304" pitchFamily="18" charset="0"/>
                <a:cs typeface="Times New Roman" panose="02020603050405020304" pitchFamily="18" charset="0"/>
              </a:rPr>
            </a:br>
            <a:r>
              <a:rPr lang="en-US" sz="1000" dirty="0" smtClean="0">
                <a:latin typeface="Times New Roman" panose="02020603050405020304" pitchFamily="18" charset="0"/>
                <a:cs typeface="Times New Roman" panose="02020603050405020304" pitchFamily="18" charset="0"/>
              </a:rPr>
              <a:t>7) Telic &gt; Atelic (H&amp;T (1980:252))</a:t>
            </a:r>
            <a:br>
              <a:rPr lang="en-US" sz="1000" dirty="0" smtClean="0">
                <a:latin typeface="Times New Roman" panose="02020603050405020304" pitchFamily="18" charset="0"/>
                <a:cs typeface="Times New Roman" panose="02020603050405020304" pitchFamily="18" charset="0"/>
              </a:rPr>
            </a:br>
            <a:r>
              <a:rPr lang="en-US" sz="1000" dirty="0" smtClean="0">
                <a:latin typeface="Times New Roman" panose="02020603050405020304" pitchFamily="18" charset="0"/>
                <a:cs typeface="Times New Roman" panose="02020603050405020304" pitchFamily="18" charset="0"/>
              </a:rPr>
              <a:t>8) Volitional &gt; Non-volitional (H&amp;T (1980:252))</a:t>
            </a:r>
            <a:br>
              <a:rPr lang="en-US" sz="1000" dirty="0" smtClean="0">
                <a:latin typeface="Times New Roman" panose="02020603050405020304" pitchFamily="18" charset="0"/>
                <a:cs typeface="Times New Roman" panose="02020603050405020304" pitchFamily="18" charset="0"/>
              </a:rPr>
            </a:br>
            <a:r>
              <a:rPr lang="en-US" sz="1000" dirty="0" smtClean="0">
                <a:latin typeface="Times New Roman" panose="02020603050405020304" pitchFamily="18" charset="0"/>
                <a:cs typeface="Times New Roman" panose="02020603050405020304" pitchFamily="18" charset="0"/>
              </a:rPr>
              <a:t>9) Totally affected object &gt; Non-affected object (H&amp;T (1980:252))</a:t>
            </a:r>
            <a:br>
              <a:rPr lang="en-US" sz="1000" dirty="0" smtClean="0">
                <a:latin typeface="Times New Roman" panose="02020603050405020304" pitchFamily="18" charset="0"/>
                <a:cs typeface="Times New Roman" panose="02020603050405020304" pitchFamily="18" charset="0"/>
              </a:rPr>
            </a:br>
            <a:r>
              <a:rPr lang="en-US" sz="1000" dirty="0" smtClean="0">
                <a:latin typeface="Times New Roman" panose="02020603050405020304" pitchFamily="18" charset="0"/>
                <a:cs typeface="Times New Roman" panose="02020603050405020304" pitchFamily="18" charset="0"/>
              </a:rPr>
              <a:t>10) Totally individuated object &gt; non-individuated object (H&amp;T (1980:252))</a:t>
            </a:r>
            <a:br>
              <a:rPr lang="en-US" sz="1000" dirty="0" smtClean="0">
                <a:latin typeface="Times New Roman" panose="02020603050405020304" pitchFamily="18" charset="0"/>
                <a:cs typeface="Times New Roman" panose="02020603050405020304" pitchFamily="18" charset="0"/>
              </a:rPr>
            </a:br>
            <a:r>
              <a:rPr lang="en-US" sz="1000" dirty="0" smtClean="0">
                <a:latin typeface="Times New Roman" panose="02020603050405020304" pitchFamily="18" charset="0"/>
                <a:cs typeface="Times New Roman" panose="02020603050405020304" pitchFamily="18" charset="0"/>
              </a:rPr>
              <a:t>However, while these notions of </a:t>
            </a:r>
            <a:r>
              <a:rPr lang="en-US" sz="1000" dirty="0" err="1" smtClean="0">
                <a:latin typeface="Times New Roman" panose="02020603050405020304" pitchFamily="18" charset="0"/>
                <a:cs typeface="Times New Roman" panose="02020603050405020304" pitchFamily="18" charset="0"/>
              </a:rPr>
              <a:t>markedness</a:t>
            </a:r>
            <a:r>
              <a:rPr lang="en-US" sz="1000" dirty="0" smtClean="0">
                <a:latin typeface="Times New Roman" panose="02020603050405020304" pitchFamily="18" charset="0"/>
                <a:cs typeface="Times New Roman" panose="02020603050405020304" pitchFamily="18" charset="0"/>
              </a:rPr>
              <a:t> are universal (</a:t>
            </a:r>
            <a:r>
              <a:rPr lang="en-US" sz="1000" dirty="0" err="1" smtClean="0">
                <a:latin typeface="Times New Roman" panose="02020603050405020304" pitchFamily="18" charset="0"/>
                <a:cs typeface="Times New Roman" panose="02020603050405020304" pitchFamily="18" charset="0"/>
              </a:rPr>
              <a:t>Bossong</a:t>
            </a:r>
            <a:r>
              <a:rPr lang="en-US" sz="1000" dirty="0" smtClean="0">
                <a:latin typeface="Times New Roman" panose="02020603050405020304" pitchFamily="18" charset="0"/>
                <a:cs typeface="Times New Roman" panose="02020603050405020304" pitchFamily="18" charset="0"/>
              </a:rPr>
              <a:t> (1991)), nominal (</a:t>
            </a:r>
            <a:r>
              <a:rPr lang="en-US" sz="1000" dirty="0" err="1" smtClean="0">
                <a:latin typeface="Times New Roman" panose="02020603050405020304" pitchFamily="18" charset="0"/>
                <a:cs typeface="Times New Roman" panose="02020603050405020304" pitchFamily="18" charset="0"/>
              </a:rPr>
              <a:t>animacy</a:t>
            </a:r>
            <a:r>
              <a:rPr lang="en-US" sz="1000" dirty="0" smtClean="0">
                <a:latin typeface="Times New Roman" panose="02020603050405020304" pitchFamily="18" charset="0"/>
                <a:cs typeface="Times New Roman" panose="02020603050405020304" pitchFamily="18" charset="0"/>
              </a:rPr>
              <a:t>/</a:t>
            </a:r>
            <a:r>
              <a:rPr lang="en-US" sz="1000" dirty="0" err="1" smtClean="0">
                <a:latin typeface="Times New Roman" panose="02020603050405020304" pitchFamily="18" charset="0"/>
                <a:cs typeface="Times New Roman" panose="02020603050405020304" pitchFamily="18" charset="0"/>
              </a:rPr>
              <a:t>referentiality</a:t>
            </a:r>
            <a:r>
              <a:rPr lang="en-US" sz="1000" dirty="0" smtClean="0">
                <a:latin typeface="Times New Roman" panose="02020603050405020304" pitchFamily="18" charset="0"/>
                <a:cs typeface="Times New Roman" panose="02020603050405020304" pitchFamily="18" charset="0"/>
              </a:rPr>
              <a:t>) and </a:t>
            </a:r>
            <a:r>
              <a:rPr lang="en-US" sz="1000" dirty="0" smtClean="0">
                <a:latin typeface="Times New Roman" panose="02020603050405020304" pitchFamily="18" charset="0"/>
                <a:cs typeface="Times New Roman" panose="02020603050405020304" pitchFamily="18" charset="0"/>
              </a:rPr>
              <a:t>verbal </a:t>
            </a:r>
            <a:r>
              <a:rPr lang="en-US" sz="1000" dirty="0" smtClean="0">
                <a:latin typeface="Times New Roman" panose="02020603050405020304" pitchFamily="18" charset="0"/>
                <a:cs typeface="Times New Roman" panose="02020603050405020304" pitchFamily="18" charset="0"/>
              </a:rPr>
              <a:t>(transitivity/affectedness) DAM-parameters are </a:t>
            </a:r>
            <a:r>
              <a:rPr lang="en-US" sz="1000" i="1" dirty="0" smtClean="0">
                <a:latin typeface="Times New Roman" panose="02020603050405020304" pitchFamily="18" charset="0"/>
                <a:cs typeface="Times New Roman" panose="02020603050405020304" pitchFamily="18" charset="0"/>
              </a:rPr>
              <a:t>a priori </a:t>
            </a:r>
            <a:r>
              <a:rPr lang="en-US" sz="1000" dirty="0" smtClean="0">
                <a:latin typeface="Times New Roman" panose="02020603050405020304" pitchFamily="18" charset="0"/>
                <a:cs typeface="Times New Roman" panose="02020603050405020304" pitchFamily="18" charset="0"/>
              </a:rPr>
              <a:t>independent, </a:t>
            </a:r>
            <a:r>
              <a:rPr lang="en-US" sz="1000" dirty="0" smtClean="0">
                <a:latin typeface="Times New Roman" panose="02020603050405020304" pitchFamily="18" charset="0"/>
                <a:cs typeface="Times New Roman" panose="02020603050405020304" pitchFamily="18" charset="0"/>
              </a:rPr>
              <a:t>which raises the possibility of </a:t>
            </a:r>
            <a:r>
              <a:rPr lang="en-US" sz="1000" dirty="0" err="1" smtClean="0">
                <a:latin typeface="Times New Roman" panose="02020603050405020304" pitchFamily="18" charset="0"/>
                <a:cs typeface="Times New Roman" panose="02020603050405020304" pitchFamily="18" charset="0"/>
              </a:rPr>
              <a:t>microvariation</a:t>
            </a:r>
            <a:r>
              <a:rPr lang="en-US" sz="1000" dirty="0" smtClean="0">
                <a:latin typeface="Times New Roman" panose="02020603050405020304" pitchFamily="18" charset="0"/>
                <a:cs typeface="Times New Roman" panose="02020603050405020304" pitchFamily="18" charset="0"/>
              </a:rPr>
              <a:t> in the clustering of these nominal and verbal properties, especially seeing that Case-markers have diverse lexical sources as they can derived from lexical verbs or prepositions (</a:t>
            </a:r>
            <a:r>
              <a:rPr lang="en-US" sz="1000" dirty="0" err="1" smtClean="0">
                <a:latin typeface="Times New Roman" panose="02020603050405020304" pitchFamily="18" charset="0"/>
                <a:cs typeface="Times New Roman" panose="02020603050405020304" pitchFamily="18" charset="0"/>
              </a:rPr>
              <a:t>Haspelmath</a:t>
            </a:r>
            <a:r>
              <a:rPr lang="en-US" sz="1000" dirty="0" smtClean="0">
                <a:latin typeface="Times New Roman" panose="02020603050405020304" pitchFamily="18" charset="0"/>
                <a:cs typeface="Times New Roman" panose="02020603050405020304" pitchFamily="18" charset="0"/>
              </a:rPr>
              <a:t> (2011), Heine (2011)). Two famous case-studies of DOM are Romance preposition </a:t>
            </a:r>
            <a:r>
              <a:rPr lang="en-US" sz="1000" i="1" dirty="0" smtClean="0">
                <a:latin typeface="Times New Roman" panose="02020603050405020304" pitchFamily="18" charset="0"/>
                <a:cs typeface="Times New Roman" panose="02020603050405020304" pitchFamily="18" charset="0"/>
              </a:rPr>
              <a:t>ad</a:t>
            </a:r>
            <a:r>
              <a:rPr lang="en-US" sz="1000" dirty="0" smtClean="0">
                <a:latin typeface="Times New Roman" panose="02020603050405020304" pitchFamily="18" charset="0"/>
                <a:cs typeface="Times New Roman" panose="02020603050405020304" pitchFamily="18" charset="0"/>
              </a:rPr>
              <a:t> and Chinese </a:t>
            </a:r>
            <a:r>
              <a:rPr lang="en-US" sz="1000" dirty="0" err="1" smtClean="0">
                <a:latin typeface="Times New Roman" panose="02020603050405020304" pitchFamily="18" charset="0"/>
                <a:cs typeface="Times New Roman" panose="02020603050405020304" pitchFamily="18" charset="0"/>
              </a:rPr>
              <a:t>deverbal</a:t>
            </a:r>
            <a:r>
              <a:rPr lang="en-US" sz="1000" dirty="0" smtClean="0">
                <a:latin typeface="Times New Roman" panose="02020603050405020304" pitchFamily="18" charset="0"/>
                <a:cs typeface="Times New Roman" panose="02020603050405020304" pitchFamily="18" charset="0"/>
              </a:rPr>
              <a:t> </a:t>
            </a:r>
            <a:r>
              <a:rPr lang="en-US" sz="1000" i="1" dirty="0" err="1" smtClean="0">
                <a:latin typeface="Times New Roman" panose="02020603050405020304" pitchFamily="18" charset="0"/>
                <a:cs typeface="Times New Roman" panose="02020603050405020304" pitchFamily="18" charset="0"/>
              </a:rPr>
              <a:t>ba</a:t>
            </a:r>
            <a:r>
              <a:rPr lang="en-US" sz="1000" dirty="0" smtClean="0">
                <a:latin typeface="Times New Roman" panose="02020603050405020304" pitchFamily="18" charset="0"/>
                <a:cs typeface="Times New Roman" panose="02020603050405020304" pitchFamily="18" charset="0"/>
              </a:rPr>
              <a:t>, both of which display differential </a:t>
            </a:r>
            <a:r>
              <a:rPr lang="en-US" sz="1000" dirty="0" err="1" smtClean="0">
                <a:latin typeface="Times New Roman" panose="02020603050405020304" pitchFamily="18" charset="0"/>
                <a:cs typeface="Times New Roman" panose="02020603050405020304" pitchFamily="18" charset="0"/>
              </a:rPr>
              <a:t>selectional</a:t>
            </a:r>
            <a:r>
              <a:rPr lang="en-US" sz="1000" dirty="0" smtClean="0">
                <a:latin typeface="Times New Roman" panose="02020603050405020304" pitchFamily="18" charset="0"/>
                <a:cs typeface="Times New Roman" panose="02020603050405020304" pitchFamily="18" charset="0"/>
              </a:rPr>
              <a:t> properties for animate and/or referential objects and highly affective/transitive verbs (see </a:t>
            </a:r>
            <a:r>
              <a:rPr lang="en-US" sz="1000" dirty="0" err="1" smtClean="0">
                <a:latin typeface="Times New Roman" panose="02020603050405020304" pitchFamily="18" charset="0"/>
                <a:cs typeface="Times New Roman" panose="02020603050405020304" pitchFamily="18" charset="0"/>
              </a:rPr>
              <a:t>Nocentini</a:t>
            </a:r>
            <a:r>
              <a:rPr lang="en-US" sz="1000" dirty="0" smtClean="0">
                <a:latin typeface="Times New Roman" panose="02020603050405020304" pitchFamily="18" charset="0"/>
                <a:cs typeface="Times New Roman" panose="02020603050405020304" pitchFamily="18" charset="0"/>
              </a:rPr>
              <a:t> (1985) </a:t>
            </a:r>
            <a:r>
              <a:rPr lang="en-US" sz="1000" dirty="0" smtClean="0">
                <a:latin typeface="Times New Roman" panose="02020603050405020304" pitchFamily="18" charset="0"/>
                <a:cs typeface="Times New Roman" panose="02020603050405020304" pitchFamily="18" charset="0"/>
              </a:rPr>
              <a:t>for </a:t>
            </a:r>
            <a:r>
              <a:rPr lang="en-US" sz="1000" i="1" dirty="0" smtClean="0">
                <a:latin typeface="Times New Roman" panose="02020603050405020304" pitchFamily="18" charset="0"/>
                <a:cs typeface="Times New Roman" panose="02020603050405020304" pitchFamily="18" charset="0"/>
              </a:rPr>
              <a:t>ad</a:t>
            </a:r>
            <a:r>
              <a:rPr lang="en-US" sz="1000" dirty="0" smtClean="0">
                <a:latin typeface="Times New Roman" panose="02020603050405020304" pitchFamily="18" charset="0"/>
                <a:cs typeface="Times New Roman" panose="02020603050405020304" pitchFamily="18" charset="0"/>
              </a:rPr>
              <a:t> and Li (2006) for </a:t>
            </a:r>
            <a:r>
              <a:rPr lang="en-US" sz="1000" i="1" dirty="0" err="1" smtClean="0">
                <a:latin typeface="Times New Roman" panose="02020603050405020304" pitchFamily="18" charset="0"/>
                <a:cs typeface="Times New Roman" panose="02020603050405020304" pitchFamily="18" charset="0"/>
              </a:rPr>
              <a:t>ba</a:t>
            </a:r>
            <a:r>
              <a:rPr lang="en-US" sz="1000" dirty="0" smtClean="0">
                <a:latin typeface="Times New Roman" panose="02020603050405020304" pitchFamily="18" charset="0"/>
                <a:cs typeface="Times New Roman" panose="02020603050405020304" pitchFamily="18" charset="0"/>
              </a:rPr>
              <a:t>). Their categorical differences (</a:t>
            </a:r>
            <a:r>
              <a:rPr lang="en-US" sz="1000" dirty="0" err="1" smtClean="0">
                <a:latin typeface="Times New Roman" panose="02020603050405020304" pitchFamily="18" charset="0"/>
                <a:cs typeface="Times New Roman" panose="02020603050405020304" pitchFamily="18" charset="0"/>
              </a:rPr>
              <a:t>Pallative</a:t>
            </a:r>
            <a:r>
              <a:rPr lang="en-US" sz="1000" dirty="0" smtClean="0">
                <a:latin typeface="Times New Roman" panose="02020603050405020304" pitchFamily="18" charset="0"/>
                <a:cs typeface="Times New Roman" panose="02020603050405020304" pitchFamily="18" charset="0"/>
              </a:rPr>
              <a:t> &gt; K(</a:t>
            </a:r>
            <a:r>
              <a:rPr lang="en-US" sz="1000" dirty="0" err="1" smtClean="0">
                <a:latin typeface="Times New Roman" panose="02020603050405020304" pitchFamily="18" charset="0"/>
                <a:cs typeface="Times New Roman" panose="02020603050405020304" pitchFamily="18" charset="0"/>
              </a:rPr>
              <a:t>ase</a:t>
            </a:r>
            <a:r>
              <a:rPr lang="en-US" sz="1000" dirty="0" smtClean="0">
                <a:latin typeface="Times New Roman" panose="02020603050405020304" pitchFamily="18" charset="0"/>
                <a:cs typeface="Times New Roman" panose="02020603050405020304" pitchFamily="18" charset="0"/>
              </a:rPr>
              <a:t>) in the case of </a:t>
            </a:r>
            <a:r>
              <a:rPr lang="en-US" sz="1000" i="1" dirty="0" smtClean="0">
                <a:latin typeface="Times New Roman" panose="02020603050405020304" pitchFamily="18" charset="0"/>
                <a:cs typeface="Times New Roman" panose="02020603050405020304" pitchFamily="18" charset="0"/>
              </a:rPr>
              <a:t>ad</a:t>
            </a:r>
            <a:r>
              <a:rPr lang="en-US" sz="1000" dirty="0" smtClean="0">
                <a:latin typeface="Times New Roman" panose="02020603050405020304" pitchFamily="18" charset="0"/>
                <a:cs typeface="Times New Roman" panose="02020603050405020304" pitchFamily="18" charset="0"/>
              </a:rPr>
              <a:t>, Verb &gt; Voice in the case of </a:t>
            </a:r>
            <a:r>
              <a:rPr lang="en-US" sz="1000" i="1" dirty="0" err="1" smtClean="0">
                <a:latin typeface="Times New Roman" panose="02020603050405020304" pitchFamily="18" charset="0"/>
                <a:cs typeface="Times New Roman" panose="02020603050405020304" pitchFamily="18" charset="0"/>
              </a:rPr>
              <a:t>ba</a:t>
            </a:r>
            <a:r>
              <a:rPr lang="en-US" sz="1000" dirty="0" smtClean="0">
                <a:latin typeface="Times New Roman" panose="02020603050405020304" pitchFamily="18" charset="0"/>
                <a:cs typeface="Times New Roman" panose="02020603050405020304" pitchFamily="18" charset="0"/>
              </a:rPr>
              <a:t>) entail subtle differences which can be formalized as DOM-</a:t>
            </a:r>
            <a:r>
              <a:rPr lang="en-US" sz="1000" dirty="0" err="1" smtClean="0">
                <a:latin typeface="Times New Roman" panose="02020603050405020304" pitchFamily="18" charset="0"/>
                <a:cs typeface="Times New Roman" panose="02020603050405020304" pitchFamily="18" charset="0"/>
              </a:rPr>
              <a:t>microparametric</a:t>
            </a:r>
            <a:r>
              <a:rPr lang="en-US" sz="1000" dirty="0" smtClean="0">
                <a:latin typeface="Times New Roman" panose="02020603050405020304" pitchFamily="18" charset="0"/>
                <a:cs typeface="Times New Roman" panose="02020603050405020304" pitchFamily="18" charset="0"/>
              </a:rPr>
              <a:t> differences. </a:t>
            </a:r>
            <a:endParaRPr lang="en-GB" sz="1000" dirty="0">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a:xfrm>
            <a:off x="1200150" y="857251"/>
            <a:ext cx="7200900" cy="666749"/>
          </a:xfrm>
        </p:spPr>
        <p:txBody>
          <a:bodyPr>
            <a:normAutofit fontScale="77500" lnSpcReduction="20000"/>
          </a:bodyPr>
          <a:lstStyle/>
          <a:p>
            <a:r>
              <a:rPr lang="en-US" sz="1800" dirty="0">
                <a:latin typeface="Times New Roman" panose="02020603050405020304" pitchFamily="18" charset="0"/>
                <a:cs typeface="Times New Roman" panose="02020603050405020304" pitchFamily="18" charset="0"/>
              </a:rPr>
              <a:t>Keith Tse (MCIL CL)</a:t>
            </a:r>
            <a:br>
              <a:rPr lang="en-US" sz="1800" dirty="0">
                <a:latin typeface="Times New Roman" panose="02020603050405020304" pitchFamily="18" charset="0"/>
                <a:cs typeface="Times New Roman" panose="02020603050405020304" pitchFamily="18" charset="0"/>
              </a:rPr>
            </a:br>
            <a:r>
              <a:rPr lang="en-US" sz="1800" dirty="0">
                <a:latin typeface="Times New Roman" panose="02020603050405020304" pitchFamily="18" charset="0"/>
                <a:cs typeface="Times New Roman" panose="02020603050405020304" pitchFamily="18" charset="0"/>
              </a:rPr>
              <a:t>Ronin </a:t>
            </a:r>
            <a:r>
              <a:rPr lang="en-US" sz="1800" dirty="0" smtClean="0">
                <a:latin typeface="Times New Roman" panose="02020603050405020304" pitchFamily="18" charset="0"/>
                <a:cs typeface="Times New Roman" panose="02020603050405020304" pitchFamily="18" charset="0"/>
              </a:rPr>
              <a:t>Institute/IGDORE (keith.tse@balliol-oxford.com)</a:t>
            </a:r>
            <a:r>
              <a:rPr lang="en-US" sz="1800" dirty="0">
                <a:latin typeface="Times New Roman" panose="02020603050405020304" pitchFamily="18" charset="0"/>
                <a:cs typeface="Times New Roman" panose="02020603050405020304" pitchFamily="18" charset="0"/>
              </a:rPr>
              <a:t/>
            </a:r>
            <a:br>
              <a:rPr lang="en-US" sz="1800" dirty="0">
                <a:latin typeface="Times New Roman" panose="02020603050405020304" pitchFamily="18" charset="0"/>
                <a:cs typeface="Times New Roman" panose="02020603050405020304" pitchFamily="18" charset="0"/>
              </a:rPr>
            </a:br>
            <a:r>
              <a:rPr lang="en-US" sz="1800" dirty="0">
                <a:latin typeface="Times New Roman" panose="02020603050405020304" pitchFamily="18" charset="0"/>
                <a:cs typeface="Times New Roman" panose="02020603050405020304" pitchFamily="18" charset="0"/>
              </a:rPr>
              <a:t>Linguistic Society of America Annual </a:t>
            </a:r>
            <a:r>
              <a:rPr lang="en-US" sz="1800" dirty="0" smtClean="0">
                <a:latin typeface="Times New Roman" panose="02020603050405020304" pitchFamily="18" charset="0"/>
                <a:cs typeface="Times New Roman" panose="02020603050405020304" pitchFamily="18" charset="0"/>
              </a:rPr>
              <a:t>Meeting (Hilton New Orleans Riverside), 2</a:t>
            </a:r>
            <a:r>
              <a:rPr lang="en-US" sz="1800" baseline="30000" dirty="0" smtClean="0">
                <a:latin typeface="Times New Roman" panose="02020603050405020304" pitchFamily="18" charset="0"/>
                <a:cs typeface="Times New Roman" panose="02020603050405020304" pitchFamily="18" charset="0"/>
              </a:rPr>
              <a:t>nd</a:t>
            </a:r>
            <a:r>
              <a:rPr lang="en-US" sz="1800" dirty="0" smtClean="0">
                <a:latin typeface="Times New Roman" panose="02020603050405020304" pitchFamily="18" charset="0"/>
                <a:cs typeface="Times New Roman" panose="02020603050405020304" pitchFamily="18" charset="0"/>
              </a:rPr>
              <a:t> January </a:t>
            </a:r>
            <a:r>
              <a:rPr lang="en-US" sz="1800" dirty="0">
                <a:latin typeface="Times New Roman" panose="02020603050405020304" pitchFamily="18" charset="0"/>
                <a:cs typeface="Times New Roman" panose="02020603050405020304" pitchFamily="18" charset="0"/>
              </a:rPr>
              <a:t>2020</a:t>
            </a:r>
            <a:endParaRPr lang="en-GB" sz="1800" dirty="0">
              <a:latin typeface="Times New Roman" panose="02020603050405020304" pitchFamily="18" charset="0"/>
              <a:cs typeface="Times New Roman" panose="02020603050405020304" pitchFamily="18" charset="0"/>
            </a:endParaRPr>
          </a:p>
        </p:txBody>
      </p:sp>
      <p:sp>
        <p:nvSpPr>
          <p:cNvPr id="4" name="Title 1"/>
          <p:cNvSpPr txBox="1">
            <a:spLocks/>
          </p:cNvSpPr>
          <p:nvPr/>
        </p:nvSpPr>
        <p:spPr>
          <a:xfrm>
            <a:off x="0" y="1"/>
            <a:ext cx="9601200" cy="857250"/>
          </a:xfrm>
          <a:prstGeom prst="rect">
            <a:avLst/>
          </a:prstGeom>
        </p:spPr>
        <p:txBody>
          <a:bodyPr vert="horz" lIns="91440" tIns="45720" rIns="91440" bIns="45720" rtlCol="0" anchor="b">
            <a:noAutofit/>
          </a:bodyPr>
          <a:lstStyle>
            <a:lvl1pPr algn="ctr" defTabSz="960120" rtl="0" eaLnBrk="1" latinLnBrk="0" hangingPunct="1">
              <a:lnSpc>
                <a:spcPct val="90000"/>
              </a:lnSpc>
              <a:spcBef>
                <a:spcPct val="0"/>
              </a:spcBef>
              <a:buNone/>
              <a:defRPr sz="6300" kern="1200">
                <a:solidFill>
                  <a:schemeClr val="tx1"/>
                </a:solidFill>
                <a:latin typeface="+mj-lt"/>
                <a:ea typeface="+mj-ea"/>
                <a:cs typeface="+mj-cs"/>
              </a:defRPr>
            </a:lvl1pPr>
          </a:lstStyle>
          <a:p>
            <a:r>
              <a:rPr lang="en-US" sz="2800" dirty="0" smtClean="0">
                <a:latin typeface="Times New Roman" panose="02020603050405020304" pitchFamily="18" charset="0"/>
                <a:cs typeface="Times New Roman" panose="02020603050405020304" pitchFamily="18" charset="0"/>
              </a:rPr>
              <a:t>Differential Argument Marking: nominal and verbal parameters and </a:t>
            </a:r>
            <a:r>
              <a:rPr lang="en-US" sz="2800" dirty="0" err="1" smtClean="0">
                <a:latin typeface="Times New Roman" panose="02020603050405020304" pitchFamily="18" charset="0"/>
                <a:cs typeface="Times New Roman" panose="02020603050405020304" pitchFamily="18" charset="0"/>
              </a:rPr>
              <a:t>microvariation</a:t>
            </a:r>
            <a:r>
              <a:rPr lang="en-US" sz="2800" dirty="0" smtClean="0">
                <a:latin typeface="Times New Roman" panose="02020603050405020304" pitchFamily="18" charset="0"/>
                <a:cs typeface="Times New Roman" panose="02020603050405020304" pitchFamily="18" charset="0"/>
              </a:rPr>
              <a:t> between Romance </a:t>
            </a:r>
            <a:r>
              <a:rPr lang="en-US" sz="2800" i="1" dirty="0" smtClean="0">
                <a:latin typeface="Times New Roman" panose="02020603050405020304" pitchFamily="18" charset="0"/>
                <a:cs typeface="Times New Roman" panose="02020603050405020304" pitchFamily="18" charset="0"/>
              </a:rPr>
              <a:t>ad</a:t>
            </a:r>
            <a:r>
              <a:rPr lang="en-US" sz="2800" dirty="0" smtClean="0">
                <a:latin typeface="Times New Roman" panose="02020603050405020304" pitchFamily="18" charset="0"/>
                <a:cs typeface="Times New Roman" panose="02020603050405020304" pitchFamily="18" charset="0"/>
              </a:rPr>
              <a:t> and Chinese </a:t>
            </a:r>
            <a:r>
              <a:rPr lang="en-US" sz="2800" i="1" dirty="0" err="1" smtClean="0">
                <a:latin typeface="Times New Roman" panose="02020603050405020304" pitchFamily="18" charset="0"/>
                <a:cs typeface="Times New Roman" panose="02020603050405020304" pitchFamily="18" charset="0"/>
              </a:rPr>
              <a:t>ba</a:t>
            </a:r>
            <a:endParaRPr lang="en-GB" sz="2800" i="1" dirty="0">
              <a:latin typeface="Times New Roman" panose="02020603050405020304" pitchFamily="18" charset="0"/>
              <a:cs typeface="Times New Roman" panose="02020603050405020304" pitchFamily="18" charset="0"/>
            </a:endParaRPr>
          </a:p>
        </p:txBody>
      </p:sp>
      <p:sp>
        <p:nvSpPr>
          <p:cNvPr id="5" name="Title 1"/>
          <p:cNvSpPr txBox="1">
            <a:spLocks/>
          </p:cNvSpPr>
          <p:nvPr/>
        </p:nvSpPr>
        <p:spPr>
          <a:xfrm>
            <a:off x="-6" y="6650778"/>
            <a:ext cx="4699000" cy="6150822"/>
          </a:xfrm>
          <a:prstGeom prst="rect">
            <a:avLst/>
          </a:prstGeom>
        </p:spPr>
        <p:txBody>
          <a:bodyPr vert="horz" lIns="91440" tIns="45720" rIns="91440" bIns="45720" rtlCol="0" anchor="b">
            <a:noAutofit/>
          </a:bodyPr>
          <a:lstStyle>
            <a:lvl1pPr algn="ctr" defTabSz="960120" rtl="0" eaLnBrk="1" latinLnBrk="0" hangingPunct="1">
              <a:lnSpc>
                <a:spcPct val="90000"/>
              </a:lnSpc>
              <a:spcBef>
                <a:spcPct val="0"/>
              </a:spcBef>
              <a:buNone/>
              <a:defRPr sz="6300" kern="1200">
                <a:solidFill>
                  <a:schemeClr val="tx1"/>
                </a:solidFill>
                <a:latin typeface="+mj-lt"/>
                <a:ea typeface="+mj-ea"/>
                <a:cs typeface="+mj-cs"/>
              </a:defRPr>
            </a:lvl1pPr>
          </a:lstStyle>
          <a:p>
            <a:pPr algn="l"/>
            <a:r>
              <a:rPr lang="en-US" sz="950" b="1" u="sng" dirty="0" smtClean="0">
                <a:latin typeface="Times New Roman" panose="02020603050405020304" pitchFamily="18" charset="0"/>
                <a:cs typeface="Times New Roman" panose="02020603050405020304" pitchFamily="18" charset="0"/>
              </a:rPr>
              <a:t>Romance </a:t>
            </a:r>
            <a:r>
              <a:rPr lang="en-US" sz="950" b="1" i="1" u="sng" dirty="0" smtClean="0">
                <a:latin typeface="Times New Roman" panose="02020603050405020304" pitchFamily="18" charset="0"/>
                <a:cs typeface="Times New Roman" panose="02020603050405020304" pitchFamily="18" charset="0"/>
              </a:rPr>
              <a:t>ad</a:t>
            </a:r>
            <a:r>
              <a:rPr lang="en-US" sz="950" b="1" u="sng" dirty="0" smtClean="0">
                <a:latin typeface="Times New Roman" panose="02020603050405020304" pitchFamily="18" charset="0"/>
                <a:cs typeface="Times New Roman" panose="02020603050405020304" pitchFamily="18" charset="0"/>
              </a:rPr>
              <a:t>: </a:t>
            </a:r>
          </a:p>
          <a:p>
            <a:pPr algn="l"/>
            <a:r>
              <a:rPr lang="en-US" sz="950" dirty="0" smtClean="0">
                <a:latin typeface="Times New Roman" panose="02020603050405020304" pitchFamily="18" charset="0"/>
                <a:cs typeface="Times New Roman" panose="02020603050405020304" pitchFamily="18" charset="0"/>
              </a:rPr>
              <a:t>Western </a:t>
            </a:r>
            <a:r>
              <a:rPr lang="en-US" sz="950" dirty="0" smtClean="0">
                <a:latin typeface="Times New Roman" panose="02020603050405020304" pitchFamily="18" charset="0"/>
                <a:cs typeface="Times New Roman" panose="02020603050405020304" pitchFamily="18" charset="0"/>
              </a:rPr>
              <a:t>Romance varieties widely use preposition </a:t>
            </a:r>
            <a:r>
              <a:rPr lang="en-US" sz="950" i="1" dirty="0" smtClean="0">
                <a:latin typeface="Times New Roman" panose="02020603050405020304" pitchFamily="18" charset="0"/>
                <a:cs typeface="Times New Roman" panose="02020603050405020304" pitchFamily="18" charset="0"/>
              </a:rPr>
              <a:t>ad</a:t>
            </a:r>
            <a:r>
              <a:rPr lang="en-US" sz="950" dirty="0" smtClean="0">
                <a:latin typeface="Times New Roman" panose="02020603050405020304" pitchFamily="18" charset="0"/>
                <a:cs typeface="Times New Roman" panose="02020603050405020304" pitchFamily="18" charset="0"/>
              </a:rPr>
              <a:t> (&lt; Latin AD ‘to(wards)) as a DOM-marker for marking human/animate and/or definite/specific objects (</a:t>
            </a:r>
            <a:r>
              <a:rPr lang="en-US" sz="950" dirty="0" err="1" smtClean="0">
                <a:latin typeface="Times New Roman" panose="02020603050405020304" pitchFamily="18" charset="0"/>
                <a:cs typeface="Times New Roman" panose="02020603050405020304" pitchFamily="18" charset="0"/>
              </a:rPr>
              <a:t>Nocentini</a:t>
            </a:r>
            <a:r>
              <a:rPr lang="en-US" sz="950" dirty="0" smtClean="0">
                <a:latin typeface="Times New Roman" panose="02020603050405020304" pitchFamily="18" charset="0"/>
                <a:cs typeface="Times New Roman" panose="02020603050405020304" pitchFamily="18" charset="0"/>
              </a:rPr>
              <a:t> (1985), Zamboni (1993)) as well as strongly transitive, ‘affective’ verbs (</a:t>
            </a:r>
            <a:r>
              <a:rPr lang="en-US" sz="950" dirty="0" err="1" smtClean="0">
                <a:latin typeface="Times New Roman" panose="02020603050405020304" pitchFamily="18" charset="0"/>
                <a:cs typeface="Times New Roman" panose="02020603050405020304" pitchFamily="18" charset="0"/>
              </a:rPr>
              <a:t>Pottier</a:t>
            </a:r>
            <a:r>
              <a:rPr lang="en-US" sz="950" dirty="0" smtClean="0">
                <a:latin typeface="Times New Roman" panose="02020603050405020304" pitchFamily="18" charset="0"/>
                <a:cs typeface="Times New Roman" panose="02020603050405020304" pitchFamily="18" charset="0"/>
              </a:rPr>
              <a:t> (1968)): </a:t>
            </a:r>
          </a:p>
          <a:p>
            <a:pPr algn="l"/>
            <a:r>
              <a:rPr lang="en-US" sz="950" dirty="0" smtClean="0">
                <a:latin typeface="Times New Roman" panose="02020603050405020304" pitchFamily="18" charset="0"/>
                <a:cs typeface="Times New Roman" panose="02020603050405020304" pitchFamily="18" charset="0"/>
              </a:rPr>
              <a:t>11)  ho                       </a:t>
            </a:r>
            <a:r>
              <a:rPr lang="en-US" sz="950" dirty="0" err="1" smtClean="0">
                <a:latin typeface="Times New Roman" panose="02020603050405020304" pitchFamily="18" charset="0"/>
                <a:cs typeface="Times New Roman" panose="02020603050405020304" pitchFamily="18" charset="0"/>
              </a:rPr>
              <a:t>visto</a:t>
            </a:r>
            <a:r>
              <a:rPr lang="en-US" sz="950" dirty="0" smtClean="0">
                <a:latin typeface="Times New Roman" panose="02020603050405020304" pitchFamily="18" charset="0"/>
                <a:cs typeface="Times New Roman" panose="02020603050405020304" pitchFamily="18" charset="0"/>
              </a:rPr>
              <a:t> a     </a:t>
            </a:r>
            <a:r>
              <a:rPr lang="en-US" sz="950" dirty="0" err="1" smtClean="0">
                <a:latin typeface="Times New Roman" panose="02020603050405020304" pitchFamily="18" charset="0"/>
                <a:cs typeface="Times New Roman" panose="02020603050405020304" pitchFamily="18" charset="0"/>
              </a:rPr>
              <a:t>tuo</a:t>
            </a:r>
            <a:r>
              <a:rPr lang="en-US" sz="950" dirty="0" smtClean="0">
                <a:latin typeface="Times New Roman" panose="02020603050405020304" pitchFamily="18" charset="0"/>
                <a:cs typeface="Times New Roman" panose="02020603050405020304" pitchFamily="18" charset="0"/>
              </a:rPr>
              <a:t>   </a:t>
            </a:r>
            <a:r>
              <a:rPr lang="en-US" sz="950" dirty="0" err="1" smtClean="0">
                <a:latin typeface="Times New Roman" panose="02020603050405020304" pitchFamily="18" charset="0"/>
                <a:cs typeface="Times New Roman" panose="02020603050405020304" pitchFamily="18" charset="0"/>
              </a:rPr>
              <a:t>babbo</a:t>
            </a:r>
            <a:r>
              <a:rPr lang="en-US" sz="950" dirty="0" smtClean="0">
                <a:latin typeface="Times New Roman" panose="02020603050405020304" pitchFamily="18" charset="0"/>
                <a:cs typeface="Times New Roman" panose="02020603050405020304" pitchFamily="18" charset="0"/>
              </a:rPr>
              <a:t> / ho                       </a:t>
            </a:r>
            <a:r>
              <a:rPr lang="en-US" sz="950" dirty="0" err="1" smtClean="0">
                <a:latin typeface="Times New Roman" panose="02020603050405020304" pitchFamily="18" charset="0"/>
                <a:cs typeface="Times New Roman" panose="02020603050405020304" pitchFamily="18" charset="0"/>
              </a:rPr>
              <a:t>visto</a:t>
            </a:r>
            <a:r>
              <a:rPr lang="en-US" sz="950" dirty="0" smtClean="0">
                <a:latin typeface="Times New Roman" panose="02020603050405020304" pitchFamily="18" charset="0"/>
                <a:cs typeface="Times New Roman" panose="02020603050405020304" pitchFamily="18" charset="0"/>
              </a:rPr>
              <a:t>  </a:t>
            </a:r>
            <a:r>
              <a:rPr lang="en-US" sz="950" dirty="0" err="1" smtClean="0">
                <a:latin typeface="Times New Roman" panose="02020603050405020304" pitchFamily="18" charset="0"/>
                <a:cs typeface="Times New Roman" panose="02020603050405020304" pitchFamily="18" charset="0"/>
              </a:rPr>
              <a:t>il</a:t>
            </a:r>
            <a:r>
              <a:rPr lang="en-US" sz="950" dirty="0" smtClean="0">
                <a:latin typeface="Times New Roman" panose="02020603050405020304" pitchFamily="18" charset="0"/>
                <a:cs typeface="Times New Roman" panose="02020603050405020304" pitchFamily="18" charset="0"/>
              </a:rPr>
              <a:t>      </a:t>
            </a:r>
            <a:r>
              <a:rPr lang="en-US" sz="950" dirty="0" err="1" smtClean="0">
                <a:latin typeface="Times New Roman" panose="02020603050405020304" pitchFamily="18" charset="0"/>
                <a:cs typeface="Times New Roman" panose="02020603050405020304" pitchFamily="18" charset="0"/>
              </a:rPr>
              <a:t>libro</a:t>
            </a:r>
            <a:endParaRPr lang="en-US" sz="950" dirty="0" smtClean="0">
              <a:latin typeface="Times New Roman" panose="02020603050405020304" pitchFamily="18" charset="0"/>
              <a:cs typeface="Times New Roman" panose="02020603050405020304" pitchFamily="18" charset="0"/>
            </a:endParaRPr>
          </a:p>
          <a:p>
            <a:pPr algn="l"/>
            <a:r>
              <a:rPr lang="en-US" sz="950" dirty="0" smtClean="0">
                <a:latin typeface="Times New Roman" panose="02020603050405020304" pitchFamily="18" charset="0"/>
                <a:cs typeface="Times New Roman" panose="02020603050405020304" pitchFamily="18" charset="0"/>
              </a:rPr>
              <a:t>       have.PRES.1SG seen AD your dad       have.PRES.1SG seen  ART book</a:t>
            </a:r>
          </a:p>
          <a:p>
            <a:pPr algn="l"/>
            <a:r>
              <a:rPr lang="en-US" sz="950" dirty="0" smtClean="0">
                <a:latin typeface="Times New Roman" panose="02020603050405020304" pitchFamily="18" charset="0"/>
                <a:cs typeface="Times New Roman" panose="02020603050405020304" pitchFamily="18" charset="0"/>
              </a:rPr>
              <a:t>       ‘I saw your Dad/I saw the book.’ (Tuscan, Northern Italy) (Zamboni (1993:790))</a:t>
            </a:r>
          </a:p>
          <a:p>
            <a:pPr algn="l"/>
            <a:r>
              <a:rPr lang="en-US" sz="950" dirty="0" smtClean="0">
                <a:latin typeface="Times New Roman" panose="02020603050405020304" pitchFamily="18" charset="0"/>
                <a:cs typeface="Times New Roman" panose="02020603050405020304" pitchFamily="18" charset="0"/>
              </a:rPr>
              <a:t>12)  </a:t>
            </a:r>
            <a:r>
              <a:rPr lang="en-US" sz="950" dirty="0" err="1" smtClean="0">
                <a:latin typeface="Times New Roman" panose="02020603050405020304" pitchFamily="18" charset="0"/>
                <a:cs typeface="Times New Roman" panose="02020603050405020304" pitchFamily="18" charset="0"/>
              </a:rPr>
              <a:t>busco</a:t>
            </a:r>
            <a:r>
              <a:rPr lang="en-US" sz="950" dirty="0" smtClean="0">
                <a:latin typeface="Times New Roman" panose="02020603050405020304" pitchFamily="18" charset="0"/>
                <a:cs typeface="Times New Roman" panose="02020603050405020304" pitchFamily="18" charset="0"/>
              </a:rPr>
              <a:t>                  a     un  </a:t>
            </a:r>
            <a:r>
              <a:rPr lang="en-US" sz="950" dirty="0" err="1" smtClean="0">
                <a:latin typeface="Times New Roman" panose="02020603050405020304" pitchFamily="18" charset="0"/>
                <a:cs typeface="Times New Roman" panose="02020603050405020304" pitchFamily="18" charset="0"/>
              </a:rPr>
              <a:t>empleado</a:t>
            </a:r>
            <a:r>
              <a:rPr lang="en-US" sz="950" dirty="0" smtClean="0">
                <a:latin typeface="Times New Roman" panose="02020603050405020304" pitchFamily="18" charset="0"/>
                <a:cs typeface="Times New Roman" panose="02020603050405020304" pitchFamily="18" charset="0"/>
              </a:rPr>
              <a:t> /  </a:t>
            </a:r>
            <a:r>
              <a:rPr lang="en-US" sz="950" dirty="0" err="1" smtClean="0">
                <a:latin typeface="Times New Roman" panose="02020603050405020304" pitchFamily="18" charset="0"/>
                <a:cs typeface="Times New Roman" panose="02020603050405020304" pitchFamily="18" charset="0"/>
              </a:rPr>
              <a:t>busc</a:t>
            </a:r>
            <a:r>
              <a:rPr lang="en-US" sz="950" dirty="0" smtClean="0">
                <a:latin typeface="Times New Roman" panose="02020603050405020304" pitchFamily="18" charset="0"/>
                <a:cs typeface="Times New Roman" panose="02020603050405020304" pitchFamily="18" charset="0"/>
              </a:rPr>
              <a:t>-o                </a:t>
            </a:r>
            <a:r>
              <a:rPr lang="en-US" sz="950" dirty="0" smtClean="0">
                <a:latin typeface="Times New Roman" panose="02020603050405020304" pitchFamily="18" charset="0"/>
                <a:cs typeface="Times New Roman" panose="02020603050405020304" pitchFamily="18" charset="0"/>
              </a:rPr>
              <a:t>(</a:t>
            </a:r>
            <a:r>
              <a:rPr lang="en-US" sz="950" dirty="0" smtClean="0">
                <a:latin typeface="Times New Roman" panose="02020603050405020304" pitchFamily="18" charset="0"/>
                <a:cs typeface="Times New Roman" panose="02020603050405020304" pitchFamily="18" charset="0"/>
              </a:rPr>
              <a:t>a)  un </a:t>
            </a:r>
            <a:r>
              <a:rPr lang="en-US" sz="950" dirty="0" err="1" smtClean="0">
                <a:latin typeface="Times New Roman" panose="02020603050405020304" pitchFamily="18" charset="0"/>
                <a:cs typeface="Times New Roman" panose="02020603050405020304" pitchFamily="18" charset="0"/>
              </a:rPr>
              <a:t>empleado</a:t>
            </a:r>
            <a:r>
              <a:rPr lang="en-US" sz="950" dirty="0" smtClean="0">
                <a:latin typeface="Times New Roman" panose="02020603050405020304" pitchFamily="18" charset="0"/>
                <a:cs typeface="Times New Roman" panose="02020603050405020304" pitchFamily="18" charset="0"/>
              </a:rPr>
              <a:t> </a:t>
            </a:r>
          </a:p>
          <a:p>
            <a:pPr algn="l"/>
            <a:r>
              <a:rPr lang="en-US" sz="950" dirty="0" smtClean="0">
                <a:latin typeface="Times New Roman" panose="02020603050405020304" pitchFamily="18" charset="0"/>
                <a:cs typeface="Times New Roman" panose="02020603050405020304" pitchFamily="18" charset="0"/>
              </a:rPr>
              <a:t>       seek-PRES.1SG AD an  employee    seek-PRES.1SG AD an employee </a:t>
            </a:r>
          </a:p>
          <a:p>
            <a:pPr algn="l"/>
            <a:r>
              <a:rPr lang="en-US" sz="950" dirty="0" smtClean="0">
                <a:latin typeface="Times New Roman" panose="02020603050405020304" pitchFamily="18" charset="0"/>
                <a:cs typeface="Times New Roman" panose="02020603050405020304" pitchFamily="18" charset="0"/>
              </a:rPr>
              <a:t>       ‘I look for an employee/I look for a(</a:t>
            </a:r>
            <a:r>
              <a:rPr lang="en-US" sz="950" dirty="0" err="1" smtClean="0">
                <a:latin typeface="Times New Roman" panose="02020603050405020304" pitchFamily="18" charset="0"/>
                <a:cs typeface="Times New Roman" panose="02020603050405020304" pitchFamily="18" charset="0"/>
              </a:rPr>
              <a:t>ny</a:t>
            </a:r>
            <a:r>
              <a:rPr lang="en-US" sz="950" dirty="0" smtClean="0">
                <a:latin typeface="Times New Roman" panose="02020603050405020304" pitchFamily="18" charset="0"/>
                <a:cs typeface="Times New Roman" panose="02020603050405020304" pitchFamily="18" charset="0"/>
              </a:rPr>
              <a:t>) employee.’ (Spanish) (Zamboni (1993:790))</a:t>
            </a:r>
          </a:p>
          <a:p>
            <a:pPr marL="228600" indent="-228600" algn="l">
              <a:buAutoNum type="arabicParenR" startAt="13"/>
            </a:pPr>
            <a:r>
              <a:rPr lang="en-US" sz="950" dirty="0" err="1">
                <a:latin typeface="Times New Roman" panose="02020603050405020304" pitchFamily="18" charset="0"/>
                <a:cs typeface="Times New Roman" panose="02020603050405020304" pitchFamily="18" charset="0"/>
              </a:rPr>
              <a:t>m</a:t>
            </a:r>
            <a:r>
              <a:rPr lang="en-US" sz="950" dirty="0" err="1" smtClean="0">
                <a:latin typeface="Times New Roman" panose="02020603050405020304" pitchFamily="18" charset="0"/>
                <a:cs typeface="Times New Roman" panose="02020603050405020304" pitchFamily="18" charset="0"/>
              </a:rPr>
              <a:t>ata</a:t>
            </a:r>
            <a:r>
              <a:rPr lang="en-US" sz="950" dirty="0" smtClean="0">
                <a:latin typeface="Times New Roman" panose="02020603050405020304" pitchFamily="18" charset="0"/>
                <a:cs typeface="Times New Roman" panose="02020603050405020304" pitchFamily="18" charset="0"/>
              </a:rPr>
              <a:t>-r     a    </a:t>
            </a:r>
            <a:r>
              <a:rPr lang="en-US" sz="950" dirty="0" err="1" smtClean="0">
                <a:latin typeface="Times New Roman" panose="02020603050405020304" pitchFamily="18" charset="0"/>
                <a:cs typeface="Times New Roman" panose="02020603050405020304" pitchFamily="18" charset="0"/>
              </a:rPr>
              <a:t>alguien</a:t>
            </a:r>
            <a:r>
              <a:rPr lang="en-US" sz="950" dirty="0" smtClean="0">
                <a:latin typeface="Times New Roman" panose="02020603050405020304" pitchFamily="18" charset="0"/>
                <a:cs typeface="Times New Roman" panose="02020603050405020304" pitchFamily="18" charset="0"/>
              </a:rPr>
              <a:t> </a:t>
            </a:r>
            <a:r>
              <a:rPr lang="en-US" sz="950" dirty="0" smtClean="0">
                <a:latin typeface="Times New Roman" panose="02020603050405020304" pitchFamily="18" charset="0"/>
                <a:cs typeface="Times New Roman" panose="02020603050405020304" pitchFamily="18" charset="0"/>
              </a:rPr>
              <a:t>/ </a:t>
            </a:r>
            <a:r>
              <a:rPr lang="en-US" sz="950" dirty="0" smtClean="0">
                <a:latin typeface="Times New Roman" panose="02020603050405020304" pitchFamily="18" charset="0"/>
                <a:cs typeface="Times New Roman" panose="02020603050405020304" pitchFamily="18" charset="0"/>
              </a:rPr>
              <a:t> </a:t>
            </a:r>
            <a:r>
              <a:rPr lang="en-US" sz="950" dirty="0" err="1" smtClean="0">
                <a:latin typeface="Times New Roman" panose="02020603050405020304" pitchFamily="18" charset="0"/>
                <a:cs typeface="Times New Roman" panose="02020603050405020304" pitchFamily="18" charset="0"/>
              </a:rPr>
              <a:t>tene</a:t>
            </a:r>
            <a:r>
              <a:rPr lang="en-US" sz="950" dirty="0" smtClean="0">
                <a:latin typeface="Times New Roman" panose="02020603050405020304" pitchFamily="18" charset="0"/>
                <a:cs typeface="Times New Roman" panose="02020603050405020304" pitchFamily="18" charset="0"/>
              </a:rPr>
              <a:t>-r      (*a</a:t>
            </a:r>
            <a:r>
              <a:rPr lang="en-US" sz="950" dirty="0" smtClean="0">
                <a:latin typeface="Times New Roman" panose="02020603050405020304" pitchFamily="18" charset="0"/>
                <a:cs typeface="Times New Roman" panose="02020603050405020304" pitchFamily="18" charset="0"/>
              </a:rPr>
              <a:t>) </a:t>
            </a:r>
            <a:r>
              <a:rPr lang="en-US" sz="950" dirty="0" err="1" smtClean="0">
                <a:latin typeface="Times New Roman" panose="02020603050405020304" pitchFamily="18" charset="0"/>
                <a:cs typeface="Times New Roman" panose="02020603050405020304" pitchFamily="18" charset="0"/>
              </a:rPr>
              <a:t>alguien</a:t>
            </a:r>
            <a:endParaRPr lang="en-US" sz="950" dirty="0" smtClean="0">
              <a:latin typeface="Times New Roman" panose="02020603050405020304" pitchFamily="18" charset="0"/>
              <a:cs typeface="Times New Roman" panose="02020603050405020304" pitchFamily="18" charset="0"/>
            </a:endParaRPr>
          </a:p>
          <a:p>
            <a:pPr algn="l"/>
            <a:r>
              <a:rPr lang="en-US" sz="950" dirty="0">
                <a:latin typeface="Times New Roman" panose="02020603050405020304" pitchFamily="18" charset="0"/>
                <a:cs typeface="Times New Roman" panose="02020603050405020304" pitchFamily="18" charset="0"/>
              </a:rPr>
              <a:t> </a:t>
            </a:r>
            <a:r>
              <a:rPr lang="en-US" sz="950" dirty="0" smtClean="0">
                <a:latin typeface="Times New Roman" panose="02020603050405020304" pitchFamily="18" charset="0"/>
                <a:cs typeface="Times New Roman" panose="02020603050405020304" pitchFamily="18" charset="0"/>
              </a:rPr>
              <a:t>       kill-INF AD someone have-INF AD  someone</a:t>
            </a:r>
            <a:endParaRPr lang="en-US" sz="950" dirty="0" smtClean="0">
              <a:latin typeface="Times New Roman" panose="02020603050405020304" pitchFamily="18" charset="0"/>
              <a:cs typeface="Times New Roman" panose="02020603050405020304" pitchFamily="18" charset="0"/>
            </a:endParaRPr>
          </a:p>
          <a:p>
            <a:pPr algn="l"/>
            <a:r>
              <a:rPr lang="en-US" sz="950" dirty="0" smtClean="0">
                <a:latin typeface="Times New Roman" panose="02020603050405020304" pitchFamily="18" charset="0"/>
                <a:cs typeface="Times New Roman" panose="02020603050405020304" pitchFamily="18" charset="0"/>
              </a:rPr>
              <a:t>       ‘to kill someone’/’to have someone’ (Spanish) (</a:t>
            </a:r>
            <a:r>
              <a:rPr lang="en-US" sz="950" dirty="0" err="1" smtClean="0">
                <a:latin typeface="Times New Roman" panose="02020603050405020304" pitchFamily="18" charset="0"/>
                <a:cs typeface="Times New Roman" panose="02020603050405020304" pitchFamily="18" charset="0"/>
              </a:rPr>
              <a:t>Pottier</a:t>
            </a:r>
            <a:r>
              <a:rPr lang="en-US" sz="950" dirty="0" smtClean="0">
                <a:latin typeface="Times New Roman" panose="02020603050405020304" pitchFamily="18" charset="0"/>
                <a:cs typeface="Times New Roman" panose="02020603050405020304" pitchFamily="18" charset="0"/>
              </a:rPr>
              <a:t> (1968:87-88))</a:t>
            </a:r>
            <a:endParaRPr lang="en-US" sz="950" dirty="0">
              <a:latin typeface="Times New Roman" panose="02020603050405020304" pitchFamily="18" charset="0"/>
              <a:cs typeface="Times New Roman" panose="02020603050405020304" pitchFamily="18" charset="0"/>
            </a:endParaRPr>
          </a:p>
          <a:p>
            <a:pPr algn="l"/>
            <a:r>
              <a:rPr lang="en-US" sz="950" dirty="0" smtClean="0">
                <a:latin typeface="Times New Roman" panose="02020603050405020304" pitchFamily="18" charset="0"/>
                <a:cs typeface="Times New Roman" panose="02020603050405020304" pitchFamily="18" charset="0"/>
              </a:rPr>
              <a:t>However, while verbal transitivity is evident in Spanish (5), especially in technical registers (</a:t>
            </a:r>
            <a:r>
              <a:rPr lang="en-US" sz="950" dirty="0" err="1" smtClean="0">
                <a:latin typeface="Times New Roman" panose="02020603050405020304" pitchFamily="18" charset="0"/>
                <a:cs typeface="Times New Roman" panose="02020603050405020304" pitchFamily="18" charset="0"/>
              </a:rPr>
              <a:t>Garía</a:t>
            </a:r>
            <a:r>
              <a:rPr lang="en-US" sz="950" dirty="0" smtClean="0">
                <a:latin typeface="Times New Roman" panose="02020603050405020304" pitchFamily="18" charset="0"/>
                <a:cs typeface="Times New Roman" panose="02020603050405020304" pitchFamily="18" charset="0"/>
              </a:rPr>
              <a:t> </a:t>
            </a:r>
            <a:r>
              <a:rPr lang="en-US" sz="950" dirty="0" err="1" smtClean="0">
                <a:latin typeface="Times New Roman" panose="02020603050405020304" pitchFamily="18" charset="0"/>
                <a:cs typeface="Times New Roman" panose="02020603050405020304" pitchFamily="18" charset="0"/>
              </a:rPr>
              <a:t>García</a:t>
            </a:r>
            <a:r>
              <a:rPr lang="en-US" sz="950" dirty="0" smtClean="0">
                <a:latin typeface="Times New Roman" panose="02020603050405020304" pitchFamily="18" charset="0"/>
                <a:cs typeface="Times New Roman" panose="02020603050405020304" pitchFamily="18" charset="0"/>
              </a:rPr>
              <a:t> (2014)), most Romance varieties use </a:t>
            </a:r>
            <a:r>
              <a:rPr lang="en-US" sz="950" i="1" dirty="0" smtClean="0">
                <a:latin typeface="Times New Roman" panose="02020603050405020304" pitchFamily="18" charset="0"/>
                <a:cs typeface="Times New Roman" panose="02020603050405020304" pitchFamily="18" charset="0"/>
              </a:rPr>
              <a:t>ad</a:t>
            </a:r>
            <a:r>
              <a:rPr lang="en-US" sz="950" dirty="0" smtClean="0">
                <a:latin typeface="Times New Roman" panose="02020603050405020304" pitchFamily="18" charset="0"/>
                <a:cs typeface="Times New Roman" panose="02020603050405020304" pitchFamily="18" charset="0"/>
              </a:rPr>
              <a:t> for marking human and/or referential objects even with verbs of low transitivity: </a:t>
            </a:r>
          </a:p>
          <a:p>
            <a:pPr algn="l"/>
            <a:r>
              <a:rPr lang="en-US" sz="950" dirty="0" smtClean="0">
                <a:latin typeface="Times New Roman" panose="02020603050405020304" pitchFamily="18" charset="0"/>
                <a:cs typeface="Times New Roman" panose="02020603050405020304" pitchFamily="18" charset="0"/>
              </a:rPr>
              <a:t>14)  </a:t>
            </a:r>
            <a:r>
              <a:rPr lang="en-US" sz="950" dirty="0" err="1" smtClean="0">
                <a:latin typeface="Times New Roman" panose="02020603050405020304" pitchFamily="18" charset="0"/>
                <a:cs typeface="Times New Roman" panose="02020603050405020304" pitchFamily="18" charset="0"/>
              </a:rPr>
              <a:t>conozc</a:t>
            </a:r>
            <a:r>
              <a:rPr lang="en-US" sz="950" dirty="0" smtClean="0">
                <a:latin typeface="Times New Roman" panose="02020603050405020304" pitchFamily="18" charset="0"/>
                <a:cs typeface="Times New Roman" panose="02020603050405020304" pitchFamily="18" charset="0"/>
              </a:rPr>
              <a:t>-o              a     </a:t>
            </a:r>
            <a:r>
              <a:rPr lang="en-US" sz="950" dirty="0" err="1" smtClean="0">
                <a:latin typeface="Times New Roman" panose="02020603050405020304" pitchFamily="18" charset="0"/>
                <a:cs typeface="Times New Roman" panose="02020603050405020304" pitchFamily="18" charset="0"/>
              </a:rPr>
              <a:t>este</a:t>
            </a:r>
            <a:r>
              <a:rPr lang="en-US" sz="950" dirty="0" smtClean="0">
                <a:latin typeface="Times New Roman" panose="02020603050405020304" pitchFamily="18" charset="0"/>
                <a:cs typeface="Times New Roman" panose="02020603050405020304" pitchFamily="18" charset="0"/>
              </a:rPr>
              <a:t> actor </a:t>
            </a:r>
          </a:p>
          <a:p>
            <a:pPr algn="l"/>
            <a:r>
              <a:rPr lang="en-US" sz="950" dirty="0">
                <a:latin typeface="Times New Roman" panose="02020603050405020304" pitchFamily="18" charset="0"/>
                <a:cs typeface="Times New Roman" panose="02020603050405020304" pitchFamily="18" charset="0"/>
              </a:rPr>
              <a:t> </a:t>
            </a:r>
            <a:r>
              <a:rPr lang="en-US" sz="950" dirty="0" smtClean="0">
                <a:latin typeface="Times New Roman" panose="02020603050405020304" pitchFamily="18" charset="0"/>
                <a:cs typeface="Times New Roman" panose="02020603050405020304" pitchFamily="18" charset="0"/>
              </a:rPr>
              <a:t>      know-PRES.1SG AD this  actor </a:t>
            </a:r>
          </a:p>
          <a:p>
            <a:pPr algn="l"/>
            <a:r>
              <a:rPr lang="en-US" sz="950" dirty="0">
                <a:latin typeface="Times New Roman" panose="02020603050405020304" pitchFamily="18" charset="0"/>
                <a:cs typeface="Times New Roman" panose="02020603050405020304" pitchFamily="18" charset="0"/>
              </a:rPr>
              <a:t> </a:t>
            </a:r>
            <a:r>
              <a:rPr lang="en-US" sz="950" dirty="0" smtClean="0">
                <a:latin typeface="Times New Roman" panose="02020603050405020304" pitchFamily="18" charset="0"/>
                <a:cs typeface="Times New Roman" panose="02020603050405020304" pitchFamily="18" charset="0"/>
              </a:rPr>
              <a:t>      ‘I know this actor.’ (Spanish) (</a:t>
            </a:r>
            <a:r>
              <a:rPr lang="en-US" sz="950" dirty="0" err="1" smtClean="0">
                <a:latin typeface="Times New Roman" panose="02020603050405020304" pitchFamily="18" charset="0"/>
                <a:cs typeface="Times New Roman" panose="02020603050405020304" pitchFamily="18" charset="0"/>
              </a:rPr>
              <a:t>Heusinger</a:t>
            </a:r>
            <a:r>
              <a:rPr lang="en-US" sz="950" dirty="0" smtClean="0">
                <a:latin typeface="Times New Roman" panose="02020603050405020304" pitchFamily="18" charset="0"/>
                <a:cs typeface="Times New Roman" panose="02020603050405020304" pitchFamily="18" charset="0"/>
              </a:rPr>
              <a:t> and Kaiser (2011:604))</a:t>
            </a:r>
          </a:p>
          <a:p>
            <a:pPr algn="l"/>
            <a:r>
              <a:rPr lang="en-US" sz="950" dirty="0" smtClean="0">
                <a:latin typeface="Times New Roman" panose="02020603050405020304" pitchFamily="18" charset="0"/>
                <a:cs typeface="Times New Roman" panose="02020603050405020304" pitchFamily="18" charset="0"/>
              </a:rPr>
              <a:t>15)  </a:t>
            </a:r>
            <a:r>
              <a:rPr lang="en-US" sz="950" dirty="0" err="1" smtClean="0">
                <a:latin typeface="Times New Roman" panose="02020603050405020304" pitchFamily="18" charset="0"/>
                <a:cs typeface="Times New Roman" panose="02020603050405020304" pitchFamily="18" charset="0"/>
              </a:rPr>
              <a:t>te</a:t>
            </a:r>
            <a:r>
              <a:rPr lang="en-US" sz="950" dirty="0" smtClean="0">
                <a:latin typeface="Times New Roman" panose="02020603050405020304" pitchFamily="18" charset="0"/>
                <a:cs typeface="Times New Roman" panose="02020603050405020304" pitchFamily="18" charset="0"/>
              </a:rPr>
              <a:t>   </a:t>
            </a:r>
            <a:r>
              <a:rPr lang="en-US" sz="950" dirty="0" err="1" smtClean="0">
                <a:latin typeface="Times New Roman" panose="02020603050405020304" pitchFamily="18" charset="0"/>
                <a:cs typeface="Times New Roman" panose="02020603050405020304" pitchFamily="18" charset="0"/>
              </a:rPr>
              <a:t>dewe</a:t>
            </a:r>
            <a:r>
              <a:rPr lang="en-US" sz="950" dirty="0" smtClean="0">
                <a:latin typeface="Times New Roman" panose="02020603050405020304" pitchFamily="18" charset="0"/>
                <a:cs typeface="Times New Roman" panose="02020603050405020304" pitchFamily="18" charset="0"/>
              </a:rPr>
              <a:t>                  (a)   </a:t>
            </a:r>
            <a:r>
              <a:rPr lang="en-US" sz="950" dirty="0" err="1" smtClean="0">
                <a:latin typeface="Times New Roman" panose="02020603050405020304" pitchFamily="18" charset="0"/>
                <a:cs typeface="Times New Roman" panose="02020603050405020304" pitchFamily="18" charset="0"/>
              </a:rPr>
              <a:t>kkwiste</a:t>
            </a:r>
            <a:endParaRPr lang="en-US" sz="950" dirty="0">
              <a:latin typeface="Times New Roman" panose="02020603050405020304" pitchFamily="18" charset="0"/>
              <a:cs typeface="Times New Roman" panose="02020603050405020304" pitchFamily="18" charset="0"/>
            </a:endParaRPr>
          </a:p>
          <a:p>
            <a:pPr algn="l"/>
            <a:r>
              <a:rPr lang="en-US" sz="950" dirty="0" smtClean="0">
                <a:latin typeface="Times New Roman" panose="02020603050405020304" pitchFamily="18" charset="0"/>
                <a:cs typeface="Times New Roman" panose="02020603050405020304" pitchFamily="18" charset="0"/>
              </a:rPr>
              <a:t>       you owe.PRES.1SG AD this</a:t>
            </a:r>
          </a:p>
          <a:p>
            <a:pPr algn="l"/>
            <a:r>
              <a:rPr lang="en-US" sz="950" dirty="0" smtClean="0">
                <a:latin typeface="Times New Roman" panose="02020603050405020304" pitchFamily="18" charset="0"/>
                <a:cs typeface="Times New Roman" panose="02020603050405020304" pitchFamily="18" charset="0"/>
              </a:rPr>
              <a:t>       ‘I owe you this.’ (</a:t>
            </a:r>
            <a:r>
              <a:rPr lang="en-US" sz="950" dirty="0" err="1" smtClean="0">
                <a:latin typeface="Times New Roman" panose="02020603050405020304" pitchFamily="18" charset="0"/>
                <a:cs typeface="Times New Roman" panose="02020603050405020304" pitchFamily="18" charset="0"/>
              </a:rPr>
              <a:t>Colobraro</a:t>
            </a:r>
            <a:r>
              <a:rPr lang="en-US" sz="950" dirty="0" smtClean="0">
                <a:latin typeface="Times New Roman" panose="02020603050405020304" pitchFamily="18" charset="0"/>
                <a:cs typeface="Times New Roman" panose="02020603050405020304" pitchFamily="18" charset="0"/>
              </a:rPr>
              <a:t>, Basilicata) (</a:t>
            </a:r>
            <a:r>
              <a:rPr lang="en-US" sz="950" dirty="0" err="1" smtClean="0">
                <a:latin typeface="Times New Roman" panose="02020603050405020304" pitchFamily="18" charset="0"/>
                <a:cs typeface="Times New Roman" panose="02020603050405020304" pitchFamily="18" charset="0"/>
              </a:rPr>
              <a:t>Manzini</a:t>
            </a:r>
            <a:r>
              <a:rPr lang="en-US" sz="950" dirty="0" smtClean="0">
                <a:latin typeface="Times New Roman" panose="02020603050405020304" pitchFamily="18" charset="0"/>
                <a:cs typeface="Times New Roman" panose="02020603050405020304" pitchFamily="18" charset="0"/>
              </a:rPr>
              <a:t> and </a:t>
            </a:r>
            <a:r>
              <a:rPr lang="en-US" sz="950" dirty="0" err="1" smtClean="0">
                <a:latin typeface="Times New Roman" panose="02020603050405020304" pitchFamily="18" charset="0"/>
                <a:cs typeface="Times New Roman" panose="02020603050405020304" pitchFamily="18" charset="0"/>
              </a:rPr>
              <a:t>Savoia</a:t>
            </a:r>
            <a:r>
              <a:rPr lang="en-US" sz="950" dirty="0" smtClean="0">
                <a:latin typeface="Times New Roman" panose="02020603050405020304" pitchFamily="18" charset="0"/>
                <a:cs typeface="Times New Roman" panose="02020603050405020304" pitchFamily="18" charset="0"/>
              </a:rPr>
              <a:t> (2005:509))</a:t>
            </a:r>
            <a:endParaRPr lang="en-US" sz="950" dirty="0">
              <a:latin typeface="Times New Roman" panose="02020603050405020304" pitchFamily="18" charset="0"/>
              <a:cs typeface="Times New Roman" panose="02020603050405020304" pitchFamily="18" charset="0"/>
            </a:endParaRPr>
          </a:p>
          <a:p>
            <a:pPr algn="l"/>
            <a:r>
              <a:rPr lang="en-US" sz="950" dirty="0" smtClean="0">
                <a:latin typeface="Times New Roman" panose="02020603050405020304" pitchFamily="18" charset="0"/>
                <a:cs typeface="Times New Roman" panose="02020603050405020304" pitchFamily="18" charset="0"/>
              </a:rPr>
              <a:t>These DOM-properties of </a:t>
            </a:r>
            <a:r>
              <a:rPr lang="en-US" sz="950" i="1" dirty="0" smtClean="0">
                <a:latin typeface="Times New Roman" panose="02020603050405020304" pitchFamily="18" charset="0"/>
                <a:cs typeface="Times New Roman" panose="02020603050405020304" pitchFamily="18" charset="0"/>
              </a:rPr>
              <a:t>ad</a:t>
            </a:r>
            <a:r>
              <a:rPr lang="en-US" sz="950" dirty="0" smtClean="0">
                <a:latin typeface="Times New Roman" panose="02020603050405020304" pitchFamily="18" charset="0"/>
                <a:cs typeface="Times New Roman" panose="02020603050405020304" pitchFamily="18" charset="0"/>
              </a:rPr>
              <a:t> can be traced to the </a:t>
            </a:r>
            <a:r>
              <a:rPr lang="en-US" sz="950" dirty="0" err="1" smtClean="0">
                <a:latin typeface="Times New Roman" panose="02020603050405020304" pitchFamily="18" charset="0"/>
                <a:cs typeface="Times New Roman" panose="02020603050405020304" pitchFamily="18" charset="0"/>
              </a:rPr>
              <a:t>selectional</a:t>
            </a:r>
            <a:r>
              <a:rPr lang="en-US" sz="950" dirty="0" smtClean="0">
                <a:latin typeface="Times New Roman" panose="02020603050405020304" pitchFamily="18" charset="0"/>
                <a:cs typeface="Times New Roman" panose="02020603050405020304" pitchFamily="18" charset="0"/>
              </a:rPr>
              <a:t> properties of Latin </a:t>
            </a:r>
            <a:r>
              <a:rPr lang="en-US" sz="950" dirty="0" err="1" smtClean="0">
                <a:latin typeface="Times New Roman" panose="02020603050405020304" pitchFamily="18" charset="0"/>
                <a:cs typeface="Times New Roman" panose="02020603050405020304" pitchFamily="18" charset="0"/>
              </a:rPr>
              <a:t>allative</a:t>
            </a:r>
            <a:r>
              <a:rPr lang="en-US" sz="950" dirty="0" smtClean="0">
                <a:latin typeface="Times New Roman" panose="02020603050405020304" pitchFamily="18" charset="0"/>
                <a:cs typeface="Times New Roman" panose="02020603050405020304" pitchFamily="18" charset="0"/>
              </a:rPr>
              <a:t> preposition AD, which regularly selects definite/specific objects (Adams (2011, 2013)) as well as human/animate/divine ones with verbs that fluctuate between </a:t>
            </a:r>
            <a:r>
              <a:rPr lang="en-US" sz="950" dirty="0">
                <a:latin typeface="Times New Roman" panose="02020603050405020304" pitchFamily="18" charset="0"/>
                <a:cs typeface="Times New Roman" panose="02020603050405020304" pitchFamily="18" charset="0"/>
              </a:rPr>
              <a:t>bivalency and </a:t>
            </a:r>
            <a:r>
              <a:rPr lang="en-US" sz="950" dirty="0" err="1">
                <a:latin typeface="Times New Roman" panose="02020603050405020304" pitchFamily="18" charset="0"/>
                <a:cs typeface="Times New Roman" panose="02020603050405020304" pitchFamily="18" charset="0"/>
              </a:rPr>
              <a:t>trivalency</a:t>
            </a:r>
            <a:r>
              <a:rPr lang="en-US" sz="950" dirty="0">
                <a:latin typeface="Times New Roman" panose="02020603050405020304" pitchFamily="18" charset="0"/>
                <a:cs typeface="Times New Roman" panose="02020603050405020304" pitchFamily="18" charset="0"/>
              </a:rPr>
              <a:t> (</a:t>
            </a:r>
            <a:r>
              <a:rPr lang="en-US" sz="950" dirty="0" err="1">
                <a:latin typeface="Times New Roman" panose="02020603050405020304" pitchFamily="18" charset="0"/>
                <a:cs typeface="Times New Roman" panose="02020603050405020304" pitchFamily="18" charset="0"/>
              </a:rPr>
              <a:t>Sornicola</a:t>
            </a:r>
            <a:r>
              <a:rPr lang="en-US" sz="950" dirty="0">
                <a:latin typeface="Times New Roman" panose="02020603050405020304" pitchFamily="18" charset="0"/>
                <a:cs typeface="Times New Roman" panose="02020603050405020304" pitchFamily="18" charset="0"/>
              </a:rPr>
              <a:t> (1997, 1998</a:t>
            </a:r>
            <a:r>
              <a:rPr lang="en-US" sz="950" dirty="0" smtClean="0">
                <a:latin typeface="Times New Roman" panose="02020603050405020304" pitchFamily="18" charset="0"/>
                <a:cs typeface="Times New Roman" panose="02020603050405020304" pitchFamily="18" charset="0"/>
              </a:rPr>
              <a:t>)), as exemplified by verbs of vision that select ‘destination/direction’ in Plautus (2</a:t>
            </a:r>
            <a:r>
              <a:rPr lang="en-US" sz="950" baseline="30000" dirty="0" smtClean="0">
                <a:latin typeface="Times New Roman" panose="02020603050405020304" pitchFamily="18" charset="0"/>
                <a:cs typeface="Times New Roman" panose="02020603050405020304" pitchFamily="18" charset="0"/>
              </a:rPr>
              <a:t>nd</a:t>
            </a:r>
            <a:r>
              <a:rPr lang="en-US" sz="950" dirty="0" smtClean="0">
                <a:latin typeface="Times New Roman" panose="02020603050405020304" pitchFamily="18" charset="0"/>
                <a:cs typeface="Times New Roman" panose="02020603050405020304" pitchFamily="18" charset="0"/>
              </a:rPr>
              <a:t> century BC) (16-17) and verbs of serving/shouting/begging/praying which select ‘recipient/beneficiary/experiencer’ in the Christian and Medieval eras (18-21):  </a:t>
            </a:r>
          </a:p>
          <a:p>
            <a:pPr algn="l"/>
            <a:r>
              <a:rPr lang="en-US" sz="950" dirty="0" smtClean="0">
                <a:latin typeface="Times New Roman" panose="02020603050405020304" pitchFamily="18" charset="0"/>
                <a:cs typeface="Times New Roman" panose="02020603050405020304" pitchFamily="18" charset="0"/>
              </a:rPr>
              <a:t>16)   </a:t>
            </a:r>
            <a:r>
              <a:rPr lang="en-US" sz="950" dirty="0" err="1" smtClean="0">
                <a:latin typeface="Times New Roman" panose="02020603050405020304" pitchFamily="18" charset="0"/>
                <a:cs typeface="Times New Roman" panose="02020603050405020304" pitchFamily="18" charset="0"/>
              </a:rPr>
              <a:t>i</a:t>
            </a:r>
            <a:r>
              <a:rPr lang="en-US" sz="950" dirty="0" smtClean="0">
                <a:latin typeface="Times New Roman" panose="02020603050405020304" pitchFamily="18" charset="0"/>
                <a:cs typeface="Times New Roman" panose="02020603050405020304" pitchFamily="18" charset="0"/>
              </a:rPr>
              <a:t>-b-o               </a:t>
            </a:r>
            <a:r>
              <a:rPr lang="en-US" sz="950" dirty="0" err="1" smtClean="0">
                <a:latin typeface="Times New Roman" panose="02020603050405020304" pitchFamily="18" charset="0"/>
                <a:cs typeface="Times New Roman" panose="02020603050405020304" pitchFamily="18" charset="0"/>
              </a:rPr>
              <a:t>ut</a:t>
            </a:r>
            <a:r>
              <a:rPr lang="en-US" sz="950" dirty="0" smtClean="0">
                <a:latin typeface="Times New Roman" panose="02020603050405020304" pitchFamily="18" charset="0"/>
                <a:cs typeface="Times New Roman" panose="02020603050405020304" pitchFamily="18" charset="0"/>
              </a:rPr>
              <a:t>         vis-a-m                        </a:t>
            </a:r>
            <a:r>
              <a:rPr lang="en-US" sz="950" dirty="0" err="1" smtClean="0">
                <a:latin typeface="Times New Roman" panose="02020603050405020304" pitchFamily="18" charset="0"/>
                <a:cs typeface="Times New Roman" panose="02020603050405020304" pitchFamily="18" charset="0"/>
              </a:rPr>
              <a:t>huc</a:t>
            </a:r>
            <a:r>
              <a:rPr lang="en-US" sz="950" dirty="0" smtClean="0">
                <a:latin typeface="Times New Roman" panose="02020603050405020304" pitchFamily="18" charset="0"/>
                <a:cs typeface="Times New Roman" panose="02020603050405020304" pitchFamily="18" charset="0"/>
              </a:rPr>
              <a:t>     ad </a:t>
            </a:r>
            <a:r>
              <a:rPr lang="en-US" sz="950" dirty="0" err="1" smtClean="0">
                <a:latin typeface="Times New Roman" panose="02020603050405020304" pitchFamily="18" charset="0"/>
                <a:cs typeface="Times New Roman" panose="02020603050405020304" pitchFamily="18" charset="0"/>
              </a:rPr>
              <a:t>eum</a:t>
            </a:r>
            <a:r>
              <a:rPr lang="en-US" sz="950" dirty="0" smtClean="0">
                <a:latin typeface="Times New Roman" panose="02020603050405020304" pitchFamily="18" charset="0"/>
                <a:cs typeface="Times New Roman" panose="02020603050405020304" pitchFamily="18" charset="0"/>
              </a:rPr>
              <a:t> </a:t>
            </a:r>
          </a:p>
          <a:p>
            <a:pPr algn="l"/>
            <a:r>
              <a:rPr lang="en-US" sz="950" dirty="0" smtClean="0">
                <a:latin typeface="Times New Roman" panose="02020603050405020304" pitchFamily="18" charset="0"/>
                <a:cs typeface="Times New Roman" panose="02020603050405020304" pitchFamily="18" charset="0"/>
              </a:rPr>
              <a:t>        go-FUT.1SG COMP visitSUBJ.PRES.1SG hence AD him </a:t>
            </a:r>
          </a:p>
          <a:p>
            <a:pPr algn="l"/>
            <a:r>
              <a:rPr lang="en-US" sz="950" dirty="0" smtClean="0">
                <a:latin typeface="Times New Roman" panose="02020603050405020304" pitchFamily="18" charset="0"/>
                <a:cs typeface="Times New Roman" panose="02020603050405020304" pitchFamily="18" charset="0"/>
              </a:rPr>
              <a:t>        ‘I shall go and visit him from here’ (</a:t>
            </a:r>
            <a:r>
              <a:rPr lang="en-US" sz="950" i="1" dirty="0" err="1" smtClean="0">
                <a:latin typeface="Times New Roman" panose="02020603050405020304" pitchFamily="18" charset="0"/>
                <a:cs typeface="Times New Roman" panose="02020603050405020304" pitchFamily="18" charset="0"/>
              </a:rPr>
              <a:t>Bacchides</a:t>
            </a:r>
            <a:r>
              <a:rPr lang="en-US" sz="950" dirty="0" smtClean="0">
                <a:latin typeface="Times New Roman" panose="02020603050405020304" pitchFamily="18" charset="0"/>
                <a:cs typeface="Times New Roman" panose="02020603050405020304" pitchFamily="18" charset="0"/>
              </a:rPr>
              <a:t> 529)</a:t>
            </a:r>
            <a:endParaRPr lang="en-US" sz="950" dirty="0">
              <a:latin typeface="Times New Roman" panose="02020603050405020304" pitchFamily="18" charset="0"/>
              <a:cs typeface="Times New Roman" panose="02020603050405020304" pitchFamily="18" charset="0"/>
            </a:endParaRPr>
          </a:p>
          <a:p>
            <a:pPr marL="228600" indent="-228600" algn="l">
              <a:buAutoNum type="arabicParenR" startAt="17"/>
            </a:pPr>
            <a:r>
              <a:rPr lang="en-US" sz="950" dirty="0" smtClean="0">
                <a:latin typeface="Times New Roman" panose="02020603050405020304" pitchFamily="18" charset="0"/>
                <a:cs typeface="Times New Roman" panose="02020603050405020304" pitchFamily="18" charset="0"/>
              </a:rPr>
              <a:t>ego sum,                 </a:t>
            </a:r>
            <a:r>
              <a:rPr lang="en-US" sz="950" dirty="0" err="1" smtClean="0">
                <a:latin typeface="Times New Roman" panose="02020603050405020304" pitchFamily="18" charset="0"/>
                <a:cs typeface="Times New Roman" panose="02020603050405020304" pitchFamily="18" charset="0"/>
              </a:rPr>
              <a:t>respic</a:t>
            </a:r>
            <a:r>
              <a:rPr lang="en-US" sz="950" dirty="0" smtClean="0">
                <a:latin typeface="Times New Roman" panose="02020603050405020304" pitchFamily="18" charset="0"/>
                <a:cs typeface="Times New Roman" panose="02020603050405020304" pitchFamily="18" charset="0"/>
              </a:rPr>
              <a:t>-e                              ad  me </a:t>
            </a:r>
          </a:p>
          <a:p>
            <a:pPr algn="l"/>
            <a:r>
              <a:rPr lang="en-US" sz="950" dirty="0" smtClean="0">
                <a:latin typeface="Times New Roman" panose="02020603050405020304" pitchFamily="18" charset="0"/>
                <a:cs typeface="Times New Roman" panose="02020603050405020304" pitchFamily="18" charset="0"/>
              </a:rPr>
              <a:t>        I     BE.PRES.1SG </a:t>
            </a:r>
            <a:r>
              <a:rPr lang="en-US" sz="950" dirty="0" err="1" smtClean="0">
                <a:latin typeface="Times New Roman" panose="02020603050405020304" pitchFamily="18" charset="0"/>
                <a:cs typeface="Times New Roman" panose="02020603050405020304" pitchFamily="18" charset="0"/>
              </a:rPr>
              <a:t>look.back</a:t>
            </a:r>
            <a:r>
              <a:rPr lang="en-US" sz="950" dirty="0" smtClean="0">
                <a:latin typeface="Times New Roman" panose="02020603050405020304" pitchFamily="18" charset="0"/>
                <a:cs typeface="Times New Roman" panose="02020603050405020304" pitchFamily="18" charset="0"/>
              </a:rPr>
              <a:t>-IMPERATIVE AD me</a:t>
            </a:r>
          </a:p>
          <a:p>
            <a:pPr algn="l"/>
            <a:r>
              <a:rPr lang="en-US" sz="950" dirty="0" smtClean="0">
                <a:latin typeface="Times New Roman" panose="02020603050405020304" pitchFamily="18" charset="0"/>
                <a:cs typeface="Times New Roman" panose="02020603050405020304" pitchFamily="18" charset="0"/>
              </a:rPr>
              <a:t>       ‘It is I, look back at me.’ (</a:t>
            </a:r>
            <a:r>
              <a:rPr lang="en-US" sz="950" i="1" dirty="0" err="1" smtClean="0">
                <a:latin typeface="Times New Roman" panose="02020603050405020304" pitchFamily="18" charset="0"/>
                <a:cs typeface="Times New Roman" panose="02020603050405020304" pitchFamily="18" charset="0"/>
              </a:rPr>
              <a:t>Truculentus</a:t>
            </a:r>
            <a:r>
              <a:rPr lang="en-US" sz="950" i="1" dirty="0" smtClean="0">
                <a:latin typeface="Times New Roman" panose="02020603050405020304" pitchFamily="18" charset="0"/>
                <a:cs typeface="Times New Roman" panose="02020603050405020304" pitchFamily="18" charset="0"/>
              </a:rPr>
              <a:t> </a:t>
            </a:r>
            <a:r>
              <a:rPr lang="en-US" sz="950" dirty="0" smtClean="0">
                <a:latin typeface="Times New Roman" panose="02020603050405020304" pitchFamily="18" charset="0"/>
                <a:cs typeface="Times New Roman" panose="02020603050405020304" pitchFamily="18" charset="0"/>
              </a:rPr>
              <a:t>256)</a:t>
            </a:r>
          </a:p>
          <a:p>
            <a:pPr algn="l"/>
            <a:r>
              <a:rPr lang="en-US" sz="950" dirty="0" smtClean="0">
                <a:latin typeface="Times New Roman" panose="02020603050405020304" pitchFamily="18" charset="0"/>
                <a:cs typeface="Times New Roman" panose="02020603050405020304" pitchFamily="18" charset="0"/>
              </a:rPr>
              <a:t>18)  </a:t>
            </a:r>
            <a:r>
              <a:rPr lang="en-US" sz="950" dirty="0" err="1" smtClean="0">
                <a:latin typeface="Times New Roman" panose="02020603050405020304" pitchFamily="18" charset="0"/>
                <a:cs typeface="Times New Roman" panose="02020603050405020304" pitchFamily="18" charset="0"/>
              </a:rPr>
              <a:t>ibi</a:t>
            </a:r>
            <a:r>
              <a:rPr lang="en-US" sz="950" dirty="0" smtClean="0">
                <a:latin typeface="Times New Roman" panose="02020603050405020304" pitchFamily="18" charset="0"/>
                <a:cs typeface="Times New Roman" panose="02020603050405020304" pitchFamily="18" charset="0"/>
              </a:rPr>
              <a:t>    deb-e-</a:t>
            </a:r>
            <a:r>
              <a:rPr lang="en-US" sz="950" dirty="0" err="1" smtClean="0">
                <a:latin typeface="Times New Roman" panose="02020603050405020304" pitchFamily="18" charset="0"/>
                <a:cs typeface="Times New Roman" panose="02020603050405020304" pitchFamily="18" charset="0"/>
              </a:rPr>
              <a:t>nt</a:t>
            </a:r>
            <a:r>
              <a:rPr lang="en-US" sz="950" dirty="0" smtClean="0">
                <a:latin typeface="Times New Roman" panose="02020603050405020304" pitchFamily="18" charset="0"/>
                <a:cs typeface="Times New Roman" panose="02020603050405020304" pitchFamily="18" charset="0"/>
              </a:rPr>
              <a:t>               </a:t>
            </a:r>
            <a:r>
              <a:rPr lang="en-US" sz="950" dirty="0" err="1" smtClean="0">
                <a:latin typeface="Times New Roman" panose="02020603050405020304" pitchFamily="18" charset="0"/>
                <a:cs typeface="Times New Roman" panose="02020603050405020304" pitchFamily="18" charset="0"/>
              </a:rPr>
              <a:t>servi</a:t>
            </a:r>
            <a:r>
              <a:rPr lang="en-US" sz="950" dirty="0" smtClean="0">
                <a:latin typeface="Times New Roman" panose="02020603050405020304" pitchFamily="18" charset="0"/>
                <a:cs typeface="Times New Roman" panose="02020603050405020304" pitchFamily="18" charset="0"/>
              </a:rPr>
              <a:t>-re     a     sancta Maria</a:t>
            </a:r>
          </a:p>
          <a:p>
            <a:pPr algn="l"/>
            <a:r>
              <a:rPr lang="en-US" sz="950" dirty="0">
                <a:latin typeface="Times New Roman" panose="02020603050405020304" pitchFamily="18" charset="0"/>
                <a:cs typeface="Times New Roman" panose="02020603050405020304" pitchFamily="18" charset="0"/>
              </a:rPr>
              <a:t> </a:t>
            </a:r>
            <a:r>
              <a:rPr lang="en-US" sz="950" dirty="0" smtClean="0">
                <a:latin typeface="Times New Roman" panose="02020603050405020304" pitchFamily="18" charset="0"/>
                <a:cs typeface="Times New Roman" panose="02020603050405020304" pitchFamily="18" charset="0"/>
              </a:rPr>
              <a:t>      there must-PRES-3PL serve-INF AD holy    Mary</a:t>
            </a:r>
          </a:p>
          <a:p>
            <a:pPr algn="l"/>
            <a:r>
              <a:rPr lang="en-US" sz="950" dirty="0" smtClean="0">
                <a:latin typeface="Times New Roman" panose="02020603050405020304" pitchFamily="18" charset="0"/>
                <a:cs typeface="Times New Roman" panose="02020603050405020304" pitchFamily="18" charset="0"/>
              </a:rPr>
              <a:t>       ‘There they must serve Holy Mary.’ (</a:t>
            </a:r>
            <a:r>
              <a:rPr lang="en-US" sz="950" i="1" dirty="0" err="1" smtClean="0">
                <a:latin typeface="Times New Roman" panose="02020603050405020304" pitchFamily="18" charset="0"/>
                <a:cs typeface="Times New Roman" panose="02020603050405020304" pitchFamily="18" charset="0"/>
              </a:rPr>
              <a:t>Sahagún</a:t>
            </a:r>
            <a:r>
              <a:rPr lang="en-US" sz="950" dirty="0" smtClean="0">
                <a:latin typeface="Times New Roman" panose="02020603050405020304" pitchFamily="18" charset="0"/>
                <a:cs typeface="Times New Roman" panose="02020603050405020304" pitchFamily="18" charset="0"/>
              </a:rPr>
              <a:t> 423)</a:t>
            </a:r>
          </a:p>
          <a:p>
            <a:pPr algn="l"/>
            <a:r>
              <a:rPr lang="en-US" sz="950" dirty="0" smtClean="0">
                <a:latin typeface="Times New Roman" panose="02020603050405020304" pitchFamily="18" charset="0"/>
                <a:cs typeface="Times New Roman" panose="02020603050405020304" pitchFamily="18" charset="0"/>
              </a:rPr>
              <a:t>19)  de    </a:t>
            </a:r>
            <a:r>
              <a:rPr lang="en-US" sz="950" dirty="0" err="1" smtClean="0">
                <a:latin typeface="Times New Roman" panose="02020603050405020304" pitchFamily="18" charset="0"/>
                <a:cs typeface="Times New Roman" panose="02020603050405020304" pitchFamily="18" charset="0"/>
              </a:rPr>
              <a:t>profundis</a:t>
            </a:r>
            <a:r>
              <a:rPr lang="en-US" sz="950" dirty="0" smtClean="0">
                <a:latin typeface="Times New Roman" panose="02020603050405020304" pitchFamily="18" charset="0"/>
                <a:cs typeface="Times New Roman" panose="02020603050405020304" pitchFamily="18" charset="0"/>
              </a:rPr>
              <a:t> </a:t>
            </a:r>
            <a:r>
              <a:rPr lang="en-US" sz="950" dirty="0" err="1" smtClean="0">
                <a:latin typeface="Times New Roman" panose="02020603050405020304" pitchFamily="18" charset="0"/>
                <a:cs typeface="Times New Roman" panose="02020603050405020304" pitchFamily="18" charset="0"/>
              </a:rPr>
              <a:t>clama</a:t>
            </a:r>
            <a:r>
              <a:rPr lang="en-US" sz="950" dirty="0" smtClean="0">
                <a:latin typeface="Times New Roman" panose="02020603050405020304" pitchFamily="18" charset="0"/>
                <a:cs typeface="Times New Roman" panose="02020603050405020304" pitchFamily="18" charset="0"/>
              </a:rPr>
              <a:t>-v-</a:t>
            </a:r>
            <a:r>
              <a:rPr lang="en-US" sz="950" dirty="0" err="1" smtClean="0">
                <a:latin typeface="Times New Roman" panose="02020603050405020304" pitchFamily="18" charset="0"/>
                <a:cs typeface="Times New Roman" panose="02020603050405020304" pitchFamily="18" charset="0"/>
              </a:rPr>
              <a:t>i</a:t>
            </a:r>
            <a:r>
              <a:rPr lang="en-US" sz="950" dirty="0" smtClean="0">
                <a:latin typeface="Times New Roman" panose="02020603050405020304" pitchFamily="18" charset="0"/>
                <a:cs typeface="Times New Roman" panose="02020603050405020304" pitchFamily="18" charset="0"/>
              </a:rPr>
              <a:t>              ad   </a:t>
            </a:r>
            <a:r>
              <a:rPr lang="en-US" sz="950" dirty="0" err="1" smtClean="0">
                <a:latin typeface="Times New Roman" panose="02020603050405020304" pitchFamily="18" charset="0"/>
                <a:cs typeface="Times New Roman" panose="02020603050405020304" pitchFamily="18" charset="0"/>
              </a:rPr>
              <a:t>te</a:t>
            </a:r>
            <a:r>
              <a:rPr lang="en-US" sz="950" dirty="0" smtClean="0">
                <a:latin typeface="Times New Roman" panose="02020603050405020304" pitchFamily="18" charset="0"/>
                <a:cs typeface="Times New Roman" panose="02020603050405020304" pitchFamily="18" charset="0"/>
              </a:rPr>
              <a:t>,  </a:t>
            </a:r>
            <a:r>
              <a:rPr lang="en-US" sz="950" dirty="0" err="1" smtClean="0">
                <a:latin typeface="Times New Roman" panose="02020603050405020304" pitchFamily="18" charset="0"/>
                <a:cs typeface="Times New Roman" panose="02020603050405020304" pitchFamily="18" charset="0"/>
              </a:rPr>
              <a:t>Domine</a:t>
            </a:r>
            <a:endParaRPr lang="en-US" sz="950" dirty="0" smtClean="0">
              <a:latin typeface="Times New Roman" panose="02020603050405020304" pitchFamily="18" charset="0"/>
              <a:cs typeface="Times New Roman" panose="02020603050405020304" pitchFamily="18" charset="0"/>
            </a:endParaRPr>
          </a:p>
          <a:p>
            <a:pPr algn="l"/>
            <a:r>
              <a:rPr lang="en-US" sz="950" dirty="0" smtClean="0">
                <a:latin typeface="Times New Roman" panose="02020603050405020304" pitchFamily="18" charset="0"/>
                <a:cs typeface="Times New Roman" panose="02020603050405020304" pitchFamily="18" charset="0"/>
              </a:rPr>
              <a:t>       from depths     shout-PERF-1SG AD you Lord</a:t>
            </a:r>
          </a:p>
          <a:p>
            <a:pPr algn="l"/>
            <a:r>
              <a:rPr lang="en-US" sz="950" dirty="0" smtClean="0">
                <a:latin typeface="Times New Roman" panose="02020603050405020304" pitchFamily="18" charset="0"/>
                <a:cs typeface="Times New Roman" panose="02020603050405020304" pitchFamily="18" charset="0"/>
              </a:rPr>
              <a:t>      ‘From the depths of my heart I called you, my Lord.’ (</a:t>
            </a:r>
            <a:r>
              <a:rPr lang="en-US" sz="950" i="1" dirty="0" err="1" smtClean="0">
                <a:latin typeface="Times New Roman" panose="02020603050405020304" pitchFamily="18" charset="0"/>
                <a:cs typeface="Times New Roman" panose="02020603050405020304" pitchFamily="18" charset="0"/>
              </a:rPr>
              <a:t>Biblia</a:t>
            </a:r>
            <a:r>
              <a:rPr lang="en-US" sz="950" i="1" dirty="0">
                <a:latin typeface="Times New Roman" panose="02020603050405020304" pitchFamily="18" charset="0"/>
                <a:cs typeface="Times New Roman" panose="02020603050405020304" pitchFamily="18" charset="0"/>
              </a:rPr>
              <a:t> </a:t>
            </a:r>
            <a:r>
              <a:rPr lang="en-US" sz="950" i="1" dirty="0" smtClean="0">
                <a:latin typeface="Times New Roman" panose="02020603050405020304" pitchFamily="18" charset="0"/>
                <a:cs typeface="Times New Roman" panose="02020603050405020304" pitchFamily="18" charset="0"/>
              </a:rPr>
              <a:t>Sacra</a:t>
            </a:r>
            <a:r>
              <a:rPr lang="en-US" sz="950" dirty="0" smtClean="0">
                <a:latin typeface="Times New Roman" panose="02020603050405020304" pitchFamily="18" charset="0"/>
                <a:cs typeface="Times New Roman" panose="02020603050405020304" pitchFamily="18" charset="0"/>
              </a:rPr>
              <a:t>, </a:t>
            </a:r>
            <a:r>
              <a:rPr lang="en-US" sz="950" i="1" dirty="0" err="1" smtClean="0">
                <a:latin typeface="Times New Roman" panose="02020603050405020304" pitchFamily="18" charset="0"/>
                <a:cs typeface="Times New Roman" panose="02020603050405020304" pitchFamily="18" charset="0"/>
              </a:rPr>
              <a:t>Psalmi</a:t>
            </a:r>
            <a:r>
              <a:rPr lang="en-US" sz="950" dirty="0" smtClean="0">
                <a:latin typeface="Times New Roman" panose="02020603050405020304" pitchFamily="18" charset="0"/>
                <a:cs typeface="Times New Roman" panose="02020603050405020304" pitchFamily="18" charset="0"/>
              </a:rPr>
              <a:t> 129)</a:t>
            </a:r>
          </a:p>
          <a:p>
            <a:pPr algn="l"/>
            <a:r>
              <a:rPr lang="en-US" sz="950" dirty="0" smtClean="0">
                <a:latin typeface="Times New Roman" panose="02020603050405020304" pitchFamily="18" charset="0"/>
                <a:cs typeface="Times New Roman" panose="02020603050405020304" pitchFamily="18" charset="0"/>
              </a:rPr>
              <a:t>20)  </a:t>
            </a:r>
            <a:r>
              <a:rPr lang="en-US" sz="950" dirty="0" err="1" smtClean="0">
                <a:latin typeface="Times New Roman" panose="02020603050405020304" pitchFamily="18" charset="0"/>
                <a:cs typeface="Times New Roman" panose="02020603050405020304" pitchFamily="18" charset="0"/>
              </a:rPr>
              <a:t>Moyses</a:t>
            </a:r>
            <a:r>
              <a:rPr lang="en-US" sz="950" dirty="0" smtClean="0">
                <a:latin typeface="Times New Roman" panose="02020603050405020304" pitchFamily="18" charset="0"/>
                <a:cs typeface="Times New Roman" panose="02020603050405020304" pitchFamily="18" charset="0"/>
              </a:rPr>
              <a:t> or-ab-a-t                  ad   </a:t>
            </a:r>
            <a:r>
              <a:rPr lang="en-US" sz="950" dirty="0" err="1" smtClean="0">
                <a:latin typeface="Times New Roman" panose="02020603050405020304" pitchFamily="18" charset="0"/>
                <a:cs typeface="Times New Roman" panose="02020603050405020304" pitchFamily="18" charset="0"/>
              </a:rPr>
              <a:t>Dominum</a:t>
            </a:r>
            <a:r>
              <a:rPr lang="en-US" sz="950" dirty="0" smtClean="0">
                <a:latin typeface="Times New Roman" panose="02020603050405020304" pitchFamily="18" charset="0"/>
                <a:cs typeface="Times New Roman" panose="02020603050405020304" pitchFamily="18" charset="0"/>
              </a:rPr>
              <a:t> </a:t>
            </a:r>
          </a:p>
          <a:p>
            <a:pPr algn="l"/>
            <a:r>
              <a:rPr lang="en-US" sz="950" dirty="0" smtClean="0">
                <a:latin typeface="Times New Roman" panose="02020603050405020304" pitchFamily="18" charset="0"/>
                <a:cs typeface="Times New Roman" panose="02020603050405020304" pitchFamily="18" charset="0"/>
              </a:rPr>
              <a:t>       Moses   pray-IMPERF-3SG AD Lord</a:t>
            </a:r>
          </a:p>
          <a:p>
            <a:pPr algn="l"/>
            <a:r>
              <a:rPr lang="en-US" sz="950" dirty="0" smtClean="0">
                <a:latin typeface="Times New Roman" panose="02020603050405020304" pitchFamily="18" charset="0"/>
                <a:cs typeface="Times New Roman" panose="02020603050405020304" pitchFamily="18" charset="0"/>
              </a:rPr>
              <a:t>       ‘Moses was praying to the Lord.’ (</a:t>
            </a:r>
            <a:r>
              <a:rPr lang="en-US" sz="950" i="1" dirty="0" err="1" smtClean="0">
                <a:latin typeface="Times New Roman" panose="02020603050405020304" pitchFamily="18" charset="0"/>
                <a:cs typeface="Times New Roman" panose="02020603050405020304" pitchFamily="18" charset="0"/>
              </a:rPr>
              <a:t>Libri</a:t>
            </a:r>
            <a:r>
              <a:rPr lang="en-US" sz="950" i="1" dirty="0" smtClean="0">
                <a:latin typeface="Times New Roman" panose="02020603050405020304" pitchFamily="18" charset="0"/>
                <a:cs typeface="Times New Roman" panose="02020603050405020304" pitchFamily="18" charset="0"/>
              </a:rPr>
              <a:t> </a:t>
            </a:r>
            <a:r>
              <a:rPr lang="en-US" sz="950" i="1" dirty="0" err="1" smtClean="0">
                <a:latin typeface="Times New Roman" panose="02020603050405020304" pitchFamily="18" charset="0"/>
                <a:cs typeface="Times New Roman" panose="02020603050405020304" pitchFamily="18" charset="0"/>
              </a:rPr>
              <a:t>Maccabaorum</a:t>
            </a:r>
            <a:r>
              <a:rPr lang="en-US" sz="950" i="1" dirty="0" smtClean="0">
                <a:latin typeface="Times New Roman" panose="02020603050405020304" pitchFamily="18" charset="0"/>
                <a:cs typeface="Times New Roman" panose="02020603050405020304" pitchFamily="18" charset="0"/>
              </a:rPr>
              <a:t> </a:t>
            </a:r>
            <a:r>
              <a:rPr lang="en-US" sz="950" dirty="0" smtClean="0">
                <a:latin typeface="Times New Roman" panose="02020603050405020304" pitchFamily="18" charset="0"/>
                <a:cs typeface="Times New Roman" panose="02020603050405020304" pitchFamily="18" charset="0"/>
              </a:rPr>
              <a:t>2.10)</a:t>
            </a:r>
          </a:p>
          <a:p>
            <a:pPr algn="l"/>
            <a:r>
              <a:rPr lang="en-US" sz="950" dirty="0" smtClean="0">
                <a:latin typeface="Times New Roman" panose="02020603050405020304" pitchFamily="18" charset="0"/>
                <a:cs typeface="Times New Roman" panose="02020603050405020304" pitchFamily="18" charset="0"/>
              </a:rPr>
              <a:t>21)   </a:t>
            </a:r>
            <a:r>
              <a:rPr lang="en-US" sz="950" dirty="0" err="1" smtClean="0">
                <a:latin typeface="Times New Roman" panose="02020603050405020304" pitchFamily="18" charset="0"/>
                <a:cs typeface="Times New Roman" panose="02020603050405020304" pitchFamily="18" charset="0"/>
              </a:rPr>
              <a:t>venia</a:t>
            </a:r>
            <a:r>
              <a:rPr lang="en-US" sz="950" dirty="0" smtClean="0">
                <a:latin typeface="Times New Roman" panose="02020603050405020304" pitchFamily="18" charset="0"/>
                <a:cs typeface="Times New Roman" panose="02020603050405020304" pitchFamily="18" charset="0"/>
              </a:rPr>
              <a:t>-m        ad   </a:t>
            </a:r>
            <a:r>
              <a:rPr lang="en-US" sz="950" dirty="0" err="1" smtClean="0">
                <a:latin typeface="Times New Roman" panose="02020603050405020304" pitchFamily="18" charset="0"/>
                <a:cs typeface="Times New Roman" panose="02020603050405020304" pitchFamily="18" charset="0"/>
              </a:rPr>
              <a:t>Dominum</a:t>
            </a:r>
            <a:r>
              <a:rPr lang="en-US" sz="950" dirty="0" smtClean="0">
                <a:latin typeface="Times New Roman" panose="02020603050405020304" pitchFamily="18" charset="0"/>
                <a:cs typeface="Times New Roman" panose="02020603050405020304" pitchFamily="18" charset="0"/>
              </a:rPr>
              <a:t> </a:t>
            </a:r>
            <a:r>
              <a:rPr lang="en-US" sz="950" dirty="0" err="1" smtClean="0">
                <a:latin typeface="Times New Roman" panose="02020603050405020304" pitchFamily="18" charset="0"/>
                <a:cs typeface="Times New Roman" panose="02020603050405020304" pitchFamily="18" charset="0"/>
              </a:rPr>
              <a:t>poposce</a:t>
            </a:r>
            <a:r>
              <a:rPr lang="en-US" sz="950" dirty="0">
                <a:latin typeface="Times New Roman" panose="02020603050405020304" pitchFamily="18" charset="0"/>
                <a:cs typeface="Times New Roman" panose="02020603050405020304" pitchFamily="18" charset="0"/>
              </a:rPr>
              <a:t>-</a:t>
            </a:r>
            <a:r>
              <a:rPr lang="en-US" sz="950" dirty="0" err="1" smtClean="0">
                <a:latin typeface="Times New Roman" panose="02020603050405020304" pitchFamily="18" charset="0"/>
                <a:cs typeface="Times New Roman" panose="02020603050405020304" pitchFamily="18" charset="0"/>
              </a:rPr>
              <a:t>ba</a:t>
            </a:r>
            <a:r>
              <a:rPr lang="en-US" sz="950" dirty="0" smtClean="0">
                <a:latin typeface="Times New Roman" panose="02020603050405020304" pitchFamily="18" charset="0"/>
                <a:cs typeface="Times New Roman" panose="02020603050405020304" pitchFamily="18" charset="0"/>
              </a:rPr>
              <a:t>-t</a:t>
            </a:r>
          </a:p>
          <a:p>
            <a:pPr algn="l"/>
            <a:r>
              <a:rPr lang="en-US" sz="950" dirty="0" smtClean="0">
                <a:latin typeface="Times New Roman" panose="02020603050405020304" pitchFamily="18" charset="0"/>
                <a:cs typeface="Times New Roman" panose="02020603050405020304" pitchFamily="18" charset="0"/>
              </a:rPr>
              <a:t>         mercy-ACC AD Lord         demand-IMPERF-3SG</a:t>
            </a:r>
          </a:p>
          <a:p>
            <a:pPr algn="l"/>
            <a:r>
              <a:rPr lang="en-US" sz="950" dirty="0" smtClean="0">
                <a:latin typeface="Times New Roman" panose="02020603050405020304" pitchFamily="18" charset="0"/>
                <a:cs typeface="Times New Roman" panose="02020603050405020304" pitchFamily="18" charset="0"/>
              </a:rPr>
              <a:t>        ‘She was demanding her Lord for mercy.’ (</a:t>
            </a:r>
            <a:r>
              <a:rPr lang="en-US" sz="950" i="1" dirty="0" err="1" smtClean="0">
                <a:latin typeface="Times New Roman" panose="02020603050405020304" pitchFamily="18" charset="0"/>
                <a:cs typeface="Times New Roman" panose="02020603050405020304" pitchFamily="18" charset="0"/>
              </a:rPr>
              <a:t>Chronicon</a:t>
            </a:r>
            <a:r>
              <a:rPr lang="en-US" sz="950" i="1" dirty="0" smtClean="0">
                <a:latin typeface="Times New Roman" panose="02020603050405020304" pitchFamily="18" charset="0"/>
                <a:cs typeface="Times New Roman" panose="02020603050405020304" pitchFamily="18" charset="0"/>
              </a:rPr>
              <a:t> </a:t>
            </a:r>
            <a:r>
              <a:rPr lang="en-US" sz="950" i="1" dirty="0" err="1" smtClean="0">
                <a:latin typeface="Times New Roman" panose="02020603050405020304" pitchFamily="18" charset="0"/>
                <a:cs typeface="Times New Roman" panose="02020603050405020304" pitchFamily="18" charset="0"/>
              </a:rPr>
              <a:t>Salernitanum</a:t>
            </a:r>
            <a:r>
              <a:rPr lang="en-US" sz="950" i="1" dirty="0" smtClean="0">
                <a:latin typeface="Times New Roman" panose="02020603050405020304" pitchFamily="18" charset="0"/>
                <a:cs typeface="Times New Roman" panose="02020603050405020304" pitchFamily="18" charset="0"/>
              </a:rPr>
              <a:t> </a:t>
            </a:r>
            <a:r>
              <a:rPr lang="en-US" sz="950" dirty="0" smtClean="0">
                <a:latin typeface="Times New Roman" panose="02020603050405020304" pitchFamily="18" charset="0"/>
                <a:cs typeface="Times New Roman" panose="02020603050405020304" pitchFamily="18" charset="0"/>
              </a:rPr>
              <a:t>11</a:t>
            </a:r>
            <a:r>
              <a:rPr lang="en-US" sz="950" dirty="0" smtClean="0">
                <a:latin typeface="Times New Roman" panose="02020603050405020304" pitchFamily="18" charset="0"/>
                <a:cs typeface="Times New Roman" panose="02020603050405020304" pitchFamily="18" charset="0"/>
              </a:rPr>
              <a:t>)</a:t>
            </a:r>
            <a:endParaRPr lang="en-US" sz="950" dirty="0" smtClean="0">
              <a:latin typeface="Times New Roman" panose="02020603050405020304" pitchFamily="18" charset="0"/>
              <a:cs typeface="Times New Roman" panose="02020603050405020304" pitchFamily="18" charset="0"/>
            </a:endParaRPr>
          </a:p>
        </p:txBody>
      </p:sp>
      <p:sp>
        <p:nvSpPr>
          <p:cNvPr id="6" name="Title 1"/>
          <p:cNvSpPr txBox="1">
            <a:spLocks/>
          </p:cNvSpPr>
          <p:nvPr/>
        </p:nvSpPr>
        <p:spPr>
          <a:xfrm>
            <a:off x="4699000" y="1519978"/>
            <a:ext cx="4902200" cy="5937241"/>
          </a:xfrm>
          <a:prstGeom prst="rect">
            <a:avLst/>
          </a:prstGeom>
        </p:spPr>
        <p:txBody>
          <a:bodyPr vert="horz" lIns="91440" tIns="45720" rIns="91440" bIns="45720" rtlCol="0" anchor="b">
            <a:noAutofit/>
          </a:bodyPr>
          <a:lstStyle>
            <a:lvl1pPr algn="ctr" defTabSz="960120" rtl="0" eaLnBrk="1" latinLnBrk="0" hangingPunct="1">
              <a:lnSpc>
                <a:spcPct val="90000"/>
              </a:lnSpc>
              <a:spcBef>
                <a:spcPct val="0"/>
              </a:spcBef>
              <a:buNone/>
              <a:defRPr sz="6300" kern="1200">
                <a:solidFill>
                  <a:schemeClr val="tx1"/>
                </a:solidFill>
                <a:latin typeface="+mj-lt"/>
                <a:ea typeface="+mj-ea"/>
                <a:cs typeface="+mj-cs"/>
              </a:defRPr>
            </a:lvl1pPr>
          </a:lstStyle>
          <a:p>
            <a:pPr algn="l"/>
            <a:r>
              <a:rPr lang="en-US" sz="950" b="1" u="sng" dirty="0" smtClean="0">
                <a:latin typeface="Times New Roman" panose="02020603050405020304" pitchFamily="18" charset="0"/>
                <a:cs typeface="Times New Roman" panose="02020603050405020304" pitchFamily="18" charset="0"/>
              </a:rPr>
              <a:t>Chinese </a:t>
            </a:r>
            <a:r>
              <a:rPr lang="en-US" sz="950" b="1" i="1" u="sng" dirty="0" err="1" smtClean="0">
                <a:latin typeface="Times New Roman" panose="02020603050405020304" pitchFamily="18" charset="0"/>
                <a:cs typeface="Times New Roman" panose="02020603050405020304" pitchFamily="18" charset="0"/>
              </a:rPr>
              <a:t>ba</a:t>
            </a:r>
            <a:r>
              <a:rPr lang="en-US" sz="950" b="1" u="sng" dirty="0" smtClean="0">
                <a:latin typeface="Times New Roman" panose="02020603050405020304" pitchFamily="18" charset="0"/>
                <a:cs typeface="Times New Roman" panose="02020603050405020304" pitchFamily="18" charset="0"/>
              </a:rPr>
              <a:t>: </a:t>
            </a:r>
          </a:p>
          <a:p>
            <a:pPr algn="l"/>
            <a:r>
              <a:rPr lang="en-US" sz="950" dirty="0" smtClean="0">
                <a:latin typeface="Times New Roman" panose="02020603050405020304" pitchFamily="18" charset="0"/>
                <a:cs typeface="Times New Roman" panose="02020603050405020304" pitchFamily="18" charset="0"/>
              </a:rPr>
              <a:t>Chinese </a:t>
            </a:r>
            <a:r>
              <a:rPr lang="en-US" sz="950" i="1" dirty="0" err="1" smtClean="0">
                <a:latin typeface="Times New Roman" panose="02020603050405020304" pitchFamily="18" charset="0"/>
                <a:cs typeface="Times New Roman" panose="02020603050405020304" pitchFamily="18" charset="0"/>
              </a:rPr>
              <a:t>ba</a:t>
            </a:r>
            <a:r>
              <a:rPr lang="en-US" sz="950" dirty="0" smtClean="0">
                <a:latin typeface="Times New Roman" panose="02020603050405020304" pitchFamily="18" charset="0"/>
                <a:cs typeface="Times New Roman" panose="02020603050405020304" pitchFamily="18" charset="0"/>
              </a:rPr>
              <a:t> (</a:t>
            </a:r>
            <a:r>
              <a:rPr lang="zh-CN" altLang="en-US" sz="950" dirty="0" smtClean="0">
                <a:latin typeface="Times New Roman" panose="02020603050405020304" pitchFamily="18" charset="0"/>
                <a:cs typeface="Times New Roman" panose="02020603050405020304" pitchFamily="18" charset="0"/>
              </a:rPr>
              <a:t>把</a:t>
            </a:r>
            <a:r>
              <a:rPr lang="en-US" altLang="zh-CN" sz="950" dirty="0" smtClean="0">
                <a:latin typeface="Times New Roman" panose="02020603050405020304" pitchFamily="18" charset="0"/>
                <a:cs typeface="Times New Roman" panose="02020603050405020304" pitchFamily="18" charset="0"/>
              </a:rPr>
              <a:t>) belongs to a class of </a:t>
            </a:r>
            <a:r>
              <a:rPr lang="en-US" altLang="zh-CN" sz="950" dirty="0" err="1" smtClean="0">
                <a:latin typeface="Times New Roman" panose="02020603050405020304" pitchFamily="18" charset="0"/>
                <a:cs typeface="Times New Roman" panose="02020603050405020304" pitchFamily="18" charset="0"/>
              </a:rPr>
              <a:t>deverbal</a:t>
            </a:r>
            <a:r>
              <a:rPr lang="en-US" altLang="zh-CN" sz="950" dirty="0" smtClean="0">
                <a:latin typeface="Times New Roman" panose="02020603050405020304" pitchFamily="18" charset="0"/>
                <a:cs typeface="Times New Roman" panose="02020603050405020304" pitchFamily="18" charset="0"/>
              </a:rPr>
              <a:t> </a:t>
            </a:r>
            <a:r>
              <a:rPr lang="en-US" altLang="zh-CN" sz="950" dirty="0" err="1" smtClean="0">
                <a:latin typeface="Times New Roman" panose="02020603050405020304" pitchFamily="18" charset="0"/>
                <a:cs typeface="Times New Roman" panose="02020603050405020304" pitchFamily="18" charset="0"/>
              </a:rPr>
              <a:t>functors</a:t>
            </a:r>
            <a:r>
              <a:rPr lang="en-US" altLang="zh-CN" sz="950" dirty="0" smtClean="0">
                <a:latin typeface="Times New Roman" panose="02020603050405020304" pitchFamily="18" charset="0"/>
                <a:cs typeface="Times New Roman" panose="02020603050405020304" pitchFamily="18" charset="0"/>
              </a:rPr>
              <a:t> which assume prepositional functions (Rhys (2000)), and </a:t>
            </a:r>
            <a:r>
              <a:rPr lang="en-US" altLang="zh-CN" sz="950" i="1" dirty="0" err="1" smtClean="0">
                <a:latin typeface="Times New Roman" panose="02020603050405020304" pitchFamily="18" charset="0"/>
                <a:cs typeface="Times New Roman" panose="02020603050405020304" pitchFamily="18" charset="0"/>
              </a:rPr>
              <a:t>ba</a:t>
            </a:r>
            <a:r>
              <a:rPr lang="en-US" altLang="zh-CN" sz="950" dirty="0" smtClean="0">
                <a:latin typeface="Times New Roman" panose="02020603050405020304" pitchFamily="18" charset="0"/>
                <a:cs typeface="Times New Roman" panose="02020603050405020304" pitchFamily="18" charset="0"/>
              </a:rPr>
              <a:t>-constructions (</a:t>
            </a:r>
            <a:r>
              <a:rPr lang="zh-CN" altLang="en-US" sz="950" dirty="0" smtClean="0">
                <a:latin typeface="Times New Roman" panose="02020603050405020304" pitchFamily="18" charset="0"/>
                <a:cs typeface="Times New Roman" panose="02020603050405020304" pitchFamily="18" charset="0"/>
              </a:rPr>
              <a:t>把字句</a:t>
            </a:r>
            <a:r>
              <a:rPr lang="en-US" altLang="zh-CN" sz="950" dirty="0" smtClean="0">
                <a:latin typeface="Times New Roman" panose="02020603050405020304" pitchFamily="18" charset="0"/>
                <a:cs typeface="Times New Roman" panose="02020603050405020304" pitchFamily="18" charset="0"/>
              </a:rPr>
              <a:t>) involve object-</a:t>
            </a:r>
            <a:r>
              <a:rPr lang="en-US" altLang="zh-CN" sz="950" dirty="0" err="1" smtClean="0">
                <a:latin typeface="Times New Roman" panose="02020603050405020304" pitchFamily="18" charset="0"/>
                <a:cs typeface="Times New Roman" panose="02020603050405020304" pitchFamily="18" charset="0"/>
              </a:rPr>
              <a:t>preposing</a:t>
            </a:r>
            <a:r>
              <a:rPr lang="en-US" altLang="zh-CN" sz="950" dirty="0" smtClean="0">
                <a:latin typeface="Times New Roman" panose="02020603050405020304" pitchFamily="18" charset="0"/>
                <a:cs typeface="Times New Roman" panose="02020603050405020304" pitchFamily="18" charset="0"/>
              </a:rPr>
              <a:t> from its canonical </a:t>
            </a:r>
            <a:r>
              <a:rPr lang="en-US" altLang="zh-CN" sz="950" dirty="0" err="1" smtClean="0">
                <a:latin typeface="Times New Roman" panose="02020603050405020304" pitchFamily="18" charset="0"/>
                <a:cs typeface="Times New Roman" panose="02020603050405020304" pitchFamily="18" charset="0"/>
              </a:rPr>
              <a:t>postverbal</a:t>
            </a:r>
            <a:r>
              <a:rPr lang="en-US" altLang="zh-CN" sz="950" dirty="0" smtClean="0">
                <a:latin typeface="Times New Roman" panose="02020603050405020304" pitchFamily="18" charset="0"/>
                <a:cs typeface="Times New Roman" panose="02020603050405020304" pitchFamily="18" charset="0"/>
              </a:rPr>
              <a:t> position to before the lexical verb where it is typically highly referential </a:t>
            </a:r>
            <a:r>
              <a:rPr lang="en-US" altLang="zh-CN" sz="950" dirty="0" smtClean="0">
                <a:latin typeface="Times New Roman" panose="02020603050405020304" pitchFamily="18" charset="0"/>
                <a:cs typeface="Times New Roman" panose="02020603050405020304" pitchFamily="18" charset="0"/>
              </a:rPr>
              <a:t>(22) and </a:t>
            </a:r>
            <a:r>
              <a:rPr lang="en-US" altLang="zh-CN" sz="950" dirty="0" smtClean="0">
                <a:latin typeface="Times New Roman" panose="02020603050405020304" pitchFamily="18" charset="0"/>
                <a:cs typeface="Times New Roman" panose="02020603050405020304" pitchFamily="18" charset="0"/>
              </a:rPr>
              <a:t>the lexical verb phrase is usually highly </a:t>
            </a:r>
            <a:r>
              <a:rPr lang="en-US" altLang="zh-CN" sz="950" dirty="0" smtClean="0">
                <a:latin typeface="Times New Roman" panose="02020603050405020304" pitchFamily="18" charset="0"/>
                <a:cs typeface="Times New Roman" panose="02020603050405020304" pitchFamily="18" charset="0"/>
              </a:rPr>
              <a:t>transitive/affective (23): </a:t>
            </a:r>
            <a:endParaRPr lang="en-US" altLang="zh-CN" sz="950" dirty="0" smtClean="0">
              <a:latin typeface="Times New Roman" panose="02020603050405020304" pitchFamily="18" charset="0"/>
              <a:cs typeface="Times New Roman" panose="02020603050405020304" pitchFamily="18" charset="0"/>
            </a:endParaRPr>
          </a:p>
          <a:p>
            <a:pPr algn="l"/>
            <a:r>
              <a:rPr lang="en-US" altLang="zh-CN" sz="950" dirty="0" smtClean="0">
                <a:latin typeface="Times New Roman" panose="02020603050405020304" pitchFamily="18" charset="0"/>
                <a:cs typeface="Times New Roman" panose="02020603050405020304" pitchFamily="18" charset="0"/>
              </a:rPr>
              <a:t>22)  </a:t>
            </a:r>
            <a:r>
              <a:rPr lang="zh-CN" altLang="en-US" sz="950" dirty="0" smtClean="0">
                <a:latin typeface="Times New Roman" panose="02020603050405020304" pitchFamily="18" charset="0"/>
                <a:cs typeface="Times New Roman" panose="02020603050405020304" pitchFamily="18" charset="0"/>
              </a:rPr>
              <a:t>請      你   把   筆   給   我</a:t>
            </a:r>
            <a:endParaRPr lang="en-US" altLang="zh-CN" sz="950" dirty="0" smtClean="0">
              <a:latin typeface="Times New Roman" panose="02020603050405020304" pitchFamily="18" charset="0"/>
              <a:cs typeface="Times New Roman" panose="02020603050405020304" pitchFamily="18" charset="0"/>
            </a:endParaRPr>
          </a:p>
          <a:p>
            <a:pPr algn="l"/>
            <a:r>
              <a:rPr lang="en-US" altLang="zh-CN" sz="950" dirty="0">
                <a:latin typeface="Times New Roman" panose="02020603050405020304" pitchFamily="18" charset="0"/>
                <a:cs typeface="Times New Roman" panose="02020603050405020304" pitchFamily="18" charset="0"/>
              </a:rPr>
              <a:t> </a:t>
            </a:r>
            <a:r>
              <a:rPr lang="en-US" altLang="zh-CN" sz="950" dirty="0" smtClean="0">
                <a:latin typeface="Times New Roman" panose="02020603050405020304" pitchFamily="18" charset="0"/>
                <a:cs typeface="Times New Roman" panose="02020603050405020304" pitchFamily="18" charset="0"/>
              </a:rPr>
              <a:t>      </a:t>
            </a:r>
            <a:r>
              <a:rPr lang="en-US" altLang="zh-CN" sz="950" dirty="0" err="1" smtClean="0">
                <a:latin typeface="Times New Roman" panose="02020603050405020304" pitchFamily="18" charset="0"/>
                <a:cs typeface="Times New Roman" panose="02020603050405020304" pitchFamily="18" charset="0"/>
              </a:rPr>
              <a:t>qing</a:t>
            </a:r>
            <a:r>
              <a:rPr lang="en-US" altLang="zh-CN" sz="950" dirty="0" smtClean="0">
                <a:latin typeface="Times New Roman" panose="02020603050405020304" pitchFamily="18" charset="0"/>
                <a:cs typeface="Times New Roman" panose="02020603050405020304" pitchFamily="18" charset="0"/>
              </a:rPr>
              <a:t>    </a:t>
            </a:r>
            <a:r>
              <a:rPr lang="en-US" altLang="zh-CN" sz="950" dirty="0" err="1" smtClean="0">
                <a:latin typeface="Times New Roman" panose="02020603050405020304" pitchFamily="18" charset="0"/>
                <a:cs typeface="Times New Roman" panose="02020603050405020304" pitchFamily="18" charset="0"/>
              </a:rPr>
              <a:t>ni</a:t>
            </a:r>
            <a:r>
              <a:rPr lang="en-US" altLang="zh-CN" sz="950" dirty="0" smtClean="0">
                <a:latin typeface="Times New Roman" panose="02020603050405020304" pitchFamily="18" charset="0"/>
                <a:cs typeface="Times New Roman" panose="02020603050405020304" pitchFamily="18" charset="0"/>
              </a:rPr>
              <a:t>   </a:t>
            </a:r>
            <a:r>
              <a:rPr lang="en-US" altLang="zh-CN" sz="950" dirty="0" err="1" smtClean="0">
                <a:latin typeface="Times New Roman" panose="02020603050405020304" pitchFamily="18" charset="0"/>
                <a:cs typeface="Times New Roman" panose="02020603050405020304" pitchFamily="18" charset="0"/>
              </a:rPr>
              <a:t>ba</a:t>
            </a:r>
            <a:r>
              <a:rPr lang="en-US" altLang="zh-CN" sz="950" dirty="0" smtClean="0">
                <a:latin typeface="Times New Roman" panose="02020603050405020304" pitchFamily="18" charset="0"/>
                <a:cs typeface="Times New Roman" panose="02020603050405020304" pitchFamily="18" charset="0"/>
              </a:rPr>
              <a:t>    bi   </a:t>
            </a:r>
            <a:r>
              <a:rPr lang="en-US" altLang="zh-CN" sz="950" dirty="0" err="1" smtClean="0">
                <a:latin typeface="Times New Roman" panose="02020603050405020304" pitchFamily="18" charset="0"/>
                <a:cs typeface="Times New Roman" panose="02020603050405020304" pitchFamily="18" charset="0"/>
              </a:rPr>
              <a:t>gei</a:t>
            </a:r>
            <a:r>
              <a:rPr lang="en-US" altLang="zh-CN" sz="950" dirty="0" smtClean="0">
                <a:latin typeface="Times New Roman" panose="02020603050405020304" pitchFamily="18" charset="0"/>
                <a:cs typeface="Times New Roman" panose="02020603050405020304" pitchFamily="18" charset="0"/>
              </a:rPr>
              <a:t>   wo</a:t>
            </a:r>
          </a:p>
          <a:p>
            <a:pPr algn="l"/>
            <a:r>
              <a:rPr lang="en-US" altLang="zh-CN" sz="950" dirty="0">
                <a:latin typeface="Times New Roman" panose="02020603050405020304" pitchFamily="18" charset="0"/>
                <a:cs typeface="Times New Roman" panose="02020603050405020304" pitchFamily="18" charset="0"/>
              </a:rPr>
              <a:t> </a:t>
            </a:r>
            <a:r>
              <a:rPr lang="en-US" altLang="zh-CN" sz="950" dirty="0" smtClean="0">
                <a:latin typeface="Times New Roman" panose="02020603050405020304" pitchFamily="18" charset="0"/>
                <a:cs typeface="Times New Roman" panose="02020603050405020304" pitchFamily="18" charset="0"/>
              </a:rPr>
              <a:t>      please you BA pen give me</a:t>
            </a:r>
          </a:p>
          <a:p>
            <a:pPr algn="l"/>
            <a:r>
              <a:rPr lang="en-US" altLang="zh-CN" sz="950" dirty="0" smtClean="0">
                <a:latin typeface="Times New Roman" panose="02020603050405020304" pitchFamily="18" charset="0"/>
                <a:cs typeface="Times New Roman" panose="02020603050405020304" pitchFamily="18" charset="0"/>
              </a:rPr>
              <a:t>       ‘Please </a:t>
            </a:r>
            <a:r>
              <a:rPr lang="en-US" altLang="zh-CN" sz="950" dirty="0" err="1" smtClean="0">
                <a:latin typeface="Times New Roman" panose="02020603050405020304" pitchFamily="18" charset="0"/>
                <a:cs typeface="Times New Roman" panose="02020603050405020304" pitchFamily="18" charset="0"/>
              </a:rPr>
              <a:t>giveme</a:t>
            </a:r>
            <a:r>
              <a:rPr lang="en-US" altLang="zh-CN" sz="950" dirty="0" smtClean="0">
                <a:latin typeface="Times New Roman" panose="02020603050405020304" pitchFamily="18" charset="0"/>
                <a:cs typeface="Times New Roman" panose="02020603050405020304" pitchFamily="18" charset="0"/>
              </a:rPr>
              <a:t> (*a)/the pen.’ (Li (2006:424))</a:t>
            </a:r>
          </a:p>
          <a:p>
            <a:pPr algn="l"/>
            <a:r>
              <a:rPr lang="en-US" altLang="zh-CN" sz="950" dirty="0" smtClean="0">
                <a:latin typeface="Times New Roman" panose="02020603050405020304" pitchFamily="18" charset="0"/>
                <a:cs typeface="Times New Roman" panose="02020603050405020304" pitchFamily="18" charset="0"/>
              </a:rPr>
              <a:t>23)  </a:t>
            </a:r>
            <a:r>
              <a:rPr lang="zh-CN" altLang="en-US" sz="950" dirty="0" smtClean="0">
                <a:latin typeface="Times New Roman" panose="02020603050405020304" pitchFamily="18" charset="0"/>
                <a:cs typeface="Times New Roman" panose="02020603050405020304" pitchFamily="18" charset="0"/>
              </a:rPr>
              <a:t>我  把   橘子   剝</a:t>
            </a:r>
            <a:r>
              <a:rPr lang="en-US" altLang="zh-CN" sz="950" dirty="0">
                <a:latin typeface="Times New Roman" panose="02020603050405020304" pitchFamily="18" charset="0"/>
                <a:cs typeface="Times New Roman" panose="02020603050405020304" pitchFamily="18" charset="0"/>
              </a:rPr>
              <a:t>-</a:t>
            </a:r>
            <a:r>
              <a:rPr lang="zh-CN" altLang="en-US" sz="950" dirty="0" smtClean="0">
                <a:latin typeface="Times New Roman" panose="02020603050405020304" pitchFamily="18" charset="0"/>
                <a:cs typeface="Times New Roman" panose="02020603050405020304" pitchFamily="18" charset="0"/>
              </a:rPr>
              <a:t>了       皮</a:t>
            </a:r>
            <a:endParaRPr lang="en-US" altLang="zh-CN" sz="950" dirty="0" smtClean="0">
              <a:latin typeface="Times New Roman" panose="02020603050405020304" pitchFamily="18" charset="0"/>
              <a:cs typeface="Times New Roman" panose="02020603050405020304" pitchFamily="18" charset="0"/>
            </a:endParaRPr>
          </a:p>
          <a:p>
            <a:pPr algn="l"/>
            <a:r>
              <a:rPr lang="en-US" altLang="zh-CN" sz="950" dirty="0" smtClean="0">
                <a:latin typeface="Times New Roman" panose="02020603050405020304" pitchFamily="18" charset="0"/>
                <a:cs typeface="Times New Roman" panose="02020603050405020304" pitchFamily="18" charset="0"/>
              </a:rPr>
              <a:t>       wo </a:t>
            </a:r>
            <a:r>
              <a:rPr lang="en-US" altLang="zh-CN" sz="950" dirty="0" err="1" smtClean="0">
                <a:latin typeface="Times New Roman" panose="02020603050405020304" pitchFamily="18" charset="0"/>
                <a:cs typeface="Times New Roman" panose="02020603050405020304" pitchFamily="18" charset="0"/>
              </a:rPr>
              <a:t>ba</a:t>
            </a:r>
            <a:r>
              <a:rPr lang="en-US" altLang="zh-CN" sz="950" dirty="0" smtClean="0">
                <a:latin typeface="Times New Roman" panose="02020603050405020304" pitchFamily="18" charset="0"/>
                <a:cs typeface="Times New Roman" panose="02020603050405020304" pitchFamily="18" charset="0"/>
              </a:rPr>
              <a:t>   </a:t>
            </a:r>
            <a:r>
              <a:rPr lang="en-US" altLang="zh-CN" sz="950" dirty="0" err="1" smtClean="0">
                <a:latin typeface="Times New Roman" panose="02020603050405020304" pitchFamily="18" charset="0"/>
                <a:cs typeface="Times New Roman" panose="02020603050405020304" pitchFamily="18" charset="0"/>
              </a:rPr>
              <a:t>juzi</a:t>
            </a:r>
            <a:r>
              <a:rPr lang="en-US" altLang="zh-CN" sz="950" dirty="0" smtClean="0">
                <a:latin typeface="Times New Roman" panose="02020603050405020304" pitchFamily="18" charset="0"/>
                <a:cs typeface="Times New Roman" panose="02020603050405020304" pitchFamily="18" charset="0"/>
              </a:rPr>
              <a:t>     </a:t>
            </a:r>
            <a:r>
              <a:rPr lang="en-US" altLang="zh-CN" sz="950" dirty="0" err="1" smtClean="0">
                <a:latin typeface="Times New Roman" panose="02020603050405020304" pitchFamily="18" charset="0"/>
                <a:cs typeface="Times New Roman" panose="02020603050405020304" pitchFamily="18" charset="0"/>
              </a:rPr>
              <a:t>bo</a:t>
            </a:r>
            <a:r>
              <a:rPr lang="en-US" altLang="zh-CN" sz="950" dirty="0" smtClean="0">
                <a:latin typeface="Times New Roman" panose="02020603050405020304" pitchFamily="18" charset="0"/>
                <a:cs typeface="Times New Roman" panose="02020603050405020304" pitchFamily="18" charset="0"/>
              </a:rPr>
              <a:t>-le         pi</a:t>
            </a:r>
          </a:p>
          <a:p>
            <a:pPr algn="l"/>
            <a:r>
              <a:rPr lang="en-US" altLang="zh-CN" sz="950" dirty="0">
                <a:latin typeface="Times New Roman" panose="02020603050405020304" pitchFamily="18" charset="0"/>
                <a:cs typeface="Times New Roman" panose="02020603050405020304" pitchFamily="18" charset="0"/>
              </a:rPr>
              <a:t> </a:t>
            </a:r>
            <a:r>
              <a:rPr lang="en-US" altLang="zh-CN" sz="950" dirty="0" smtClean="0">
                <a:latin typeface="Times New Roman" panose="02020603050405020304" pitchFamily="18" charset="0"/>
                <a:cs typeface="Times New Roman" panose="02020603050405020304" pitchFamily="18" charset="0"/>
              </a:rPr>
              <a:t>       I    BA orange peel-ASP  skin</a:t>
            </a:r>
          </a:p>
          <a:p>
            <a:pPr algn="l"/>
            <a:r>
              <a:rPr lang="en-US" altLang="zh-CN" sz="950" dirty="0" smtClean="0">
                <a:latin typeface="Times New Roman" panose="02020603050405020304" pitchFamily="18" charset="0"/>
                <a:cs typeface="Times New Roman" panose="02020603050405020304" pitchFamily="18" charset="0"/>
              </a:rPr>
              <a:t>        ‘I peeled the  orange.’ (Zou (1995:30)) </a:t>
            </a:r>
          </a:p>
          <a:p>
            <a:pPr algn="l"/>
            <a:r>
              <a:rPr lang="en-US" altLang="zh-CN" sz="950" dirty="0" smtClean="0">
                <a:latin typeface="Times New Roman" panose="02020603050405020304" pitchFamily="18" charset="0"/>
                <a:cs typeface="Times New Roman" panose="02020603050405020304" pitchFamily="18" charset="0"/>
              </a:rPr>
              <a:t>However, while transitivity and general complexity (</a:t>
            </a:r>
            <a:r>
              <a:rPr lang="en-US" altLang="zh-CN" sz="950" dirty="0" err="1" smtClean="0">
                <a:latin typeface="Times New Roman" panose="02020603050405020304" pitchFamily="18" charset="0"/>
                <a:cs typeface="Times New Roman" panose="02020603050405020304" pitchFamily="18" charset="0"/>
              </a:rPr>
              <a:t>monosyllabicity</a:t>
            </a:r>
            <a:r>
              <a:rPr lang="en-US" altLang="zh-CN" sz="950" dirty="0" smtClean="0">
                <a:latin typeface="Times New Roman" panose="02020603050405020304" pitchFamily="18" charset="0"/>
                <a:cs typeface="Times New Roman" panose="02020603050405020304" pitchFamily="18" charset="0"/>
              </a:rPr>
              <a:t>) are prerequisites for </a:t>
            </a:r>
            <a:r>
              <a:rPr lang="en-US" altLang="zh-CN" sz="950" i="1" dirty="0" err="1" smtClean="0">
                <a:latin typeface="Times New Roman" panose="02020603050405020304" pitchFamily="18" charset="0"/>
                <a:cs typeface="Times New Roman" panose="02020603050405020304" pitchFamily="18" charset="0"/>
              </a:rPr>
              <a:t>ba</a:t>
            </a:r>
            <a:r>
              <a:rPr lang="en-US" altLang="zh-CN" sz="950" dirty="0" smtClean="0">
                <a:latin typeface="Times New Roman" panose="02020603050405020304" pitchFamily="18" charset="0"/>
                <a:cs typeface="Times New Roman" panose="02020603050405020304" pitchFamily="18" charset="0"/>
              </a:rPr>
              <a:t>-constructions </a:t>
            </a:r>
            <a:r>
              <a:rPr lang="en-US" altLang="zh-CN" sz="950" dirty="0" smtClean="0">
                <a:latin typeface="Times New Roman" panose="02020603050405020304" pitchFamily="18" charset="0"/>
                <a:cs typeface="Times New Roman" panose="02020603050405020304" pitchFamily="18" charset="0"/>
              </a:rPr>
              <a:t>(</a:t>
            </a:r>
            <a:r>
              <a:rPr lang="en-US" altLang="zh-CN" sz="950" dirty="0" smtClean="0">
                <a:latin typeface="Times New Roman" panose="02020603050405020304" pitchFamily="18" charset="0"/>
                <a:cs typeface="Times New Roman" panose="02020603050405020304" pitchFamily="18" charset="0"/>
              </a:rPr>
              <a:t>Feng (2002a)), the </a:t>
            </a:r>
            <a:r>
              <a:rPr lang="en-US" altLang="zh-CN" sz="950" dirty="0" err="1" smtClean="0">
                <a:latin typeface="Times New Roman" panose="02020603050405020304" pitchFamily="18" charset="0"/>
                <a:cs typeface="Times New Roman" panose="02020603050405020304" pitchFamily="18" charset="0"/>
              </a:rPr>
              <a:t>preposed</a:t>
            </a:r>
            <a:r>
              <a:rPr lang="en-US" altLang="zh-CN" sz="950" dirty="0" smtClean="0">
                <a:latin typeface="Times New Roman" panose="02020603050405020304" pitchFamily="18" charset="0"/>
                <a:cs typeface="Times New Roman" panose="02020603050405020304" pitchFamily="18" charset="0"/>
              </a:rPr>
              <a:t> object argument is not always definite or specific, as it can be headed by the indefinite article (</a:t>
            </a:r>
            <a:r>
              <a:rPr lang="en-US" altLang="zh-CN" sz="950" i="1" dirty="0" err="1" smtClean="0">
                <a:latin typeface="Times New Roman" panose="02020603050405020304" pitchFamily="18" charset="0"/>
                <a:cs typeface="Times New Roman" panose="02020603050405020304" pitchFamily="18" charset="0"/>
              </a:rPr>
              <a:t>yi</a:t>
            </a:r>
            <a:r>
              <a:rPr lang="en-US" altLang="zh-CN" sz="950" dirty="0" smtClean="0">
                <a:latin typeface="Times New Roman" panose="02020603050405020304" pitchFamily="18" charset="0"/>
                <a:cs typeface="Times New Roman" panose="02020603050405020304" pitchFamily="18" charset="0"/>
              </a:rPr>
              <a:t>)</a:t>
            </a:r>
            <a:r>
              <a:rPr lang="en-US" altLang="zh-CN" sz="950" i="1" dirty="0" err="1" smtClean="0">
                <a:latin typeface="Times New Roman" panose="02020603050405020304" pitchFamily="18" charset="0"/>
                <a:cs typeface="Times New Roman" panose="02020603050405020304" pitchFamily="18" charset="0"/>
              </a:rPr>
              <a:t>ge</a:t>
            </a:r>
            <a:r>
              <a:rPr lang="en-US" altLang="zh-CN" sz="950" i="1" dirty="0" smtClean="0">
                <a:latin typeface="Times New Roman" panose="02020603050405020304" pitchFamily="18" charset="0"/>
                <a:cs typeface="Times New Roman" panose="02020603050405020304" pitchFamily="18" charset="0"/>
              </a:rPr>
              <a:t> </a:t>
            </a:r>
            <a:r>
              <a:rPr lang="en-US" altLang="zh-CN" sz="950" dirty="0" smtClean="0">
                <a:latin typeface="Times New Roman" panose="02020603050405020304" pitchFamily="18" charset="0"/>
                <a:cs typeface="Times New Roman" panose="02020603050405020304" pitchFamily="18" charset="0"/>
              </a:rPr>
              <a:t>‘a/one’ </a:t>
            </a:r>
            <a:r>
              <a:rPr lang="en-US" altLang="zh-CN" sz="950" dirty="0" smtClean="0">
                <a:latin typeface="Times New Roman" panose="02020603050405020304" pitchFamily="18" charset="0"/>
                <a:cs typeface="Times New Roman" panose="02020603050405020304" pitchFamily="18" charset="0"/>
              </a:rPr>
              <a:t>(24) or </a:t>
            </a:r>
            <a:r>
              <a:rPr lang="en-US" altLang="zh-CN" sz="950" dirty="0" smtClean="0">
                <a:latin typeface="Times New Roman" panose="02020603050405020304" pitchFamily="18" charset="0"/>
                <a:cs typeface="Times New Roman" panose="02020603050405020304" pitchFamily="18" charset="0"/>
              </a:rPr>
              <a:t>denote a generic </a:t>
            </a:r>
            <a:r>
              <a:rPr lang="en-US" altLang="zh-CN" sz="950" dirty="0" smtClean="0">
                <a:latin typeface="Times New Roman" panose="02020603050405020304" pitchFamily="18" charset="0"/>
                <a:cs typeface="Times New Roman" panose="02020603050405020304" pitchFamily="18" charset="0"/>
              </a:rPr>
              <a:t>object (25): </a:t>
            </a:r>
            <a:endParaRPr lang="en-US" altLang="zh-CN" sz="950" dirty="0" smtClean="0">
              <a:latin typeface="Times New Roman" panose="02020603050405020304" pitchFamily="18" charset="0"/>
              <a:cs typeface="Times New Roman" panose="02020603050405020304" pitchFamily="18" charset="0"/>
            </a:endParaRPr>
          </a:p>
          <a:p>
            <a:pPr algn="l"/>
            <a:r>
              <a:rPr lang="en-US" altLang="zh-CN" sz="950" dirty="0" smtClean="0">
                <a:latin typeface="Times New Roman" panose="02020603050405020304" pitchFamily="18" charset="0"/>
                <a:cs typeface="Times New Roman" panose="02020603050405020304" pitchFamily="18" charset="0"/>
              </a:rPr>
              <a:t>24)  </a:t>
            </a:r>
            <a:r>
              <a:rPr lang="zh-CN" altLang="en-US" sz="950" dirty="0" smtClean="0">
                <a:latin typeface="Times New Roman" panose="02020603050405020304" pitchFamily="18" charset="0"/>
                <a:cs typeface="Times New Roman" panose="02020603050405020304" pitchFamily="18" charset="0"/>
              </a:rPr>
              <a:t>他 把   一</a:t>
            </a:r>
            <a:r>
              <a:rPr lang="en-US" altLang="zh-CN" sz="950" dirty="0" smtClean="0">
                <a:latin typeface="Times New Roman" panose="02020603050405020304" pitchFamily="18" charset="0"/>
                <a:cs typeface="Times New Roman" panose="02020603050405020304" pitchFamily="18" charset="0"/>
              </a:rPr>
              <a:t>-</a:t>
            </a:r>
            <a:r>
              <a:rPr lang="zh-CN" altLang="en-US" sz="950" dirty="0" smtClean="0">
                <a:latin typeface="Times New Roman" panose="02020603050405020304" pitchFamily="18" charset="0"/>
                <a:cs typeface="Times New Roman" panose="02020603050405020304" pitchFamily="18" charset="0"/>
              </a:rPr>
              <a:t>個     機會            錯過</a:t>
            </a:r>
            <a:r>
              <a:rPr lang="en-US" altLang="zh-CN" sz="950" dirty="0" smtClean="0">
                <a:latin typeface="Times New Roman" panose="02020603050405020304" pitchFamily="18" charset="0"/>
                <a:cs typeface="Times New Roman" panose="02020603050405020304" pitchFamily="18" charset="0"/>
              </a:rPr>
              <a:t>-</a:t>
            </a:r>
            <a:r>
              <a:rPr lang="zh-CN" altLang="en-US" sz="950" dirty="0" smtClean="0">
                <a:latin typeface="Times New Roman" panose="02020603050405020304" pitchFamily="18" charset="0"/>
                <a:cs typeface="Times New Roman" panose="02020603050405020304" pitchFamily="18" charset="0"/>
              </a:rPr>
              <a:t>了</a:t>
            </a:r>
            <a:endParaRPr lang="en-US" altLang="zh-CN" sz="950" dirty="0" smtClean="0">
              <a:latin typeface="Times New Roman" panose="02020603050405020304" pitchFamily="18" charset="0"/>
              <a:cs typeface="Times New Roman" panose="02020603050405020304" pitchFamily="18" charset="0"/>
            </a:endParaRPr>
          </a:p>
          <a:p>
            <a:pPr algn="l"/>
            <a:r>
              <a:rPr lang="en-US" altLang="zh-CN" sz="950" dirty="0">
                <a:latin typeface="Times New Roman" panose="02020603050405020304" pitchFamily="18" charset="0"/>
                <a:cs typeface="Times New Roman" panose="02020603050405020304" pitchFamily="18" charset="0"/>
              </a:rPr>
              <a:t> </a:t>
            </a:r>
            <a:r>
              <a:rPr lang="en-US" altLang="zh-CN" sz="950" dirty="0" smtClean="0">
                <a:latin typeface="Times New Roman" panose="02020603050405020304" pitchFamily="18" charset="0"/>
                <a:cs typeface="Times New Roman" panose="02020603050405020304" pitchFamily="18" charset="0"/>
              </a:rPr>
              <a:t>      ta   </a:t>
            </a:r>
            <a:r>
              <a:rPr lang="en-US" altLang="zh-CN" sz="950" dirty="0" err="1" smtClean="0">
                <a:latin typeface="Times New Roman" panose="02020603050405020304" pitchFamily="18" charset="0"/>
                <a:cs typeface="Times New Roman" panose="02020603050405020304" pitchFamily="18" charset="0"/>
              </a:rPr>
              <a:t>ba</a:t>
            </a:r>
            <a:r>
              <a:rPr lang="en-US" altLang="zh-CN" sz="950" dirty="0" smtClean="0">
                <a:latin typeface="Times New Roman" panose="02020603050405020304" pitchFamily="18" charset="0"/>
                <a:cs typeface="Times New Roman" panose="02020603050405020304" pitchFamily="18" charset="0"/>
              </a:rPr>
              <a:t>   </a:t>
            </a:r>
            <a:r>
              <a:rPr lang="en-US" altLang="zh-CN" sz="950" dirty="0" err="1" smtClean="0">
                <a:latin typeface="Times New Roman" panose="02020603050405020304" pitchFamily="18" charset="0"/>
                <a:cs typeface="Times New Roman" panose="02020603050405020304" pitchFamily="18" charset="0"/>
              </a:rPr>
              <a:t>yi-ge</a:t>
            </a:r>
            <a:r>
              <a:rPr lang="en-US" altLang="zh-CN" sz="950" dirty="0" smtClean="0">
                <a:latin typeface="Times New Roman" panose="02020603050405020304" pitchFamily="18" charset="0"/>
                <a:cs typeface="Times New Roman" panose="02020603050405020304" pitchFamily="18" charset="0"/>
              </a:rPr>
              <a:t>      </a:t>
            </a:r>
            <a:r>
              <a:rPr lang="en-US" altLang="zh-CN" sz="950" dirty="0" err="1" smtClean="0">
                <a:latin typeface="Times New Roman" panose="02020603050405020304" pitchFamily="18" charset="0"/>
                <a:cs typeface="Times New Roman" panose="02020603050405020304" pitchFamily="18" charset="0"/>
              </a:rPr>
              <a:t>jihui</a:t>
            </a:r>
            <a:r>
              <a:rPr lang="en-US" altLang="zh-CN" sz="950" dirty="0" smtClean="0">
                <a:latin typeface="Times New Roman" panose="02020603050405020304" pitchFamily="18" charset="0"/>
                <a:cs typeface="Times New Roman" panose="02020603050405020304" pitchFamily="18" charset="0"/>
              </a:rPr>
              <a:t>            </a:t>
            </a:r>
            <a:r>
              <a:rPr lang="en-US" altLang="zh-CN" sz="950" dirty="0" err="1" smtClean="0">
                <a:latin typeface="Times New Roman" panose="02020603050405020304" pitchFamily="18" charset="0"/>
                <a:cs typeface="Times New Roman" panose="02020603050405020304" pitchFamily="18" charset="0"/>
              </a:rPr>
              <a:t>cuoguo</a:t>
            </a:r>
            <a:r>
              <a:rPr lang="en-US" altLang="zh-CN" sz="950" dirty="0" smtClean="0">
                <a:latin typeface="Times New Roman" panose="02020603050405020304" pitchFamily="18" charset="0"/>
                <a:cs typeface="Times New Roman" panose="02020603050405020304" pitchFamily="18" charset="0"/>
              </a:rPr>
              <a:t>-le</a:t>
            </a:r>
          </a:p>
          <a:p>
            <a:pPr algn="l"/>
            <a:r>
              <a:rPr lang="en-US" altLang="zh-CN" sz="950" dirty="0">
                <a:latin typeface="Times New Roman" panose="02020603050405020304" pitchFamily="18" charset="0"/>
                <a:cs typeface="Times New Roman" panose="02020603050405020304" pitchFamily="18" charset="0"/>
              </a:rPr>
              <a:t> </a:t>
            </a:r>
            <a:r>
              <a:rPr lang="en-US" altLang="zh-CN" sz="950" dirty="0" smtClean="0">
                <a:latin typeface="Times New Roman" panose="02020603050405020304" pitchFamily="18" charset="0"/>
                <a:cs typeface="Times New Roman" panose="02020603050405020304" pitchFamily="18" charset="0"/>
              </a:rPr>
              <a:t>      he  BA  one-CL opportunity miss-ASP</a:t>
            </a:r>
          </a:p>
          <a:p>
            <a:pPr algn="l"/>
            <a:r>
              <a:rPr lang="en-US" altLang="zh-CN" sz="950" dirty="0">
                <a:latin typeface="Times New Roman" panose="02020603050405020304" pitchFamily="18" charset="0"/>
                <a:cs typeface="Times New Roman" panose="02020603050405020304" pitchFamily="18" charset="0"/>
              </a:rPr>
              <a:t> </a:t>
            </a:r>
            <a:r>
              <a:rPr lang="en-US" altLang="zh-CN" sz="950" dirty="0" smtClean="0">
                <a:latin typeface="Times New Roman" panose="02020603050405020304" pitchFamily="18" charset="0"/>
                <a:cs typeface="Times New Roman" panose="02020603050405020304" pitchFamily="18" charset="0"/>
              </a:rPr>
              <a:t>      ‘He missed an opportunity.’ (Liu (1997:94))</a:t>
            </a:r>
          </a:p>
          <a:p>
            <a:pPr algn="l"/>
            <a:r>
              <a:rPr lang="en-US" altLang="zh-CN" sz="950" dirty="0" smtClean="0">
                <a:latin typeface="Times New Roman" panose="02020603050405020304" pitchFamily="18" charset="0"/>
                <a:cs typeface="Times New Roman" panose="02020603050405020304" pitchFamily="18" charset="0"/>
              </a:rPr>
              <a:t>25)  </a:t>
            </a:r>
            <a:r>
              <a:rPr lang="zh-CN" altLang="en-US" sz="950" dirty="0" smtClean="0">
                <a:latin typeface="Times New Roman" panose="02020603050405020304" pitchFamily="18" charset="0"/>
                <a:cs typeface="Times New Roman" panose="02020603050405020304" pitchFamily="18" charset="0"/>
              </a:rPr>
              <a:t>他們  正好         可以 把  自學        與   家傳                  相             結合</a:t>
            </a:r>
            <a:endParaRPr lang="en-US" altLang="zh-CN" sz="950" dirty="0" smtClean="0">
              <a:latin typeface="Times New Roman" panose="02020603050405020304" pitchFamily="18" charset="0"/>
              <a:cs typeface="Times New Roman" panose="02020603050405020304" pitchFamily="18" charset="0"/>
            </a:endParaRPr>
          </a:p>
          <a:p>
            <a:pPr algn="l"/>
            <a:r>
              <a:rPr lang="en-US" altLang="zh-CN" sz="950" dirty="0">
                <a:latin typeface="Times New Roman" panose="02020603050405020304" pitchFamily="18" charset="0"/>
                <a:cs typeface="Times New Roman" panose="02020603050405020304" pitchFamily="18" charset="0"/>
              </a:rPr>
              <a:t> </a:t>
            </a:r>
            <a:r>
              <a:rPr lang="en-US" altLang="zh-CN" sz="950" dirty="0" smtClean="0">
                <a:latin typeface="Times New Roman" panose="02020603050405020304" pitchFamily="18" charset="0"/>
                <a:cs typeface="Times New Roman" panose="02020603050405020304" pitchFamily="18" charset="0"/>
              </a:rPr>
              <a:t>      </a:t>
            </a:r>
            <a:r>
              <a:rPr lang="en-US" altLang="zh-CN" sz="950" dirty="0" err="1" smtClean="0">
                <a:latin typeface="Times New Roman" panose="02020603050405020304" pitchFamily="18" charset="0"/>
                <a:cs typeface="Times New Roman" panose="02020603050405020304" pitchFamily="18" charset="0"/>
              </a:rPr>
              <a:t>tamen</a:t>
            </a:r>
            <a:r>
              <a:rPr lang="en-US" altLang="zh-CN" sz="950" dirty="0" smtClean="0">
                <a:latin typeface="Times New Roman" panose="02020603050405020304" pitchFamily="18" charset="0"/>
                <a:cs typeface="Times New Roman" panose="02020603050405020304" pitchFamily="18" charset="0"/>
              </a:rPr>
              <a:t> </a:t>
            </a:r>
            <a:r>
              <a:rPr lang="en-US" altLang="zh-CN" sz="950" dirty="0" err="1" smtClean="0">
                <a:latin typeface="Times New Roman" panose="02020603050405020304" pitchFamily="18" charset="0"/>
                <a:cs typeface="Times New Roman" panose="02020603050405020304" pitchFamily="18" charset="0"/>
              </a:rPr>
              <a:t>zhenghao</a:t>
            </a:r>
            <a:r>
              <a:rPr lang="en-US" altLang="zh-CN" sz="950" dirty="0" smtClean="0">
                <a:latin typeface="Times New Roman" panose="02020603050405020304" pitchFamily="18" charset="0"/>
                <a:cs typeface="Times New Roman" panose="02020603050405020304" pitchFamily="18" charset="0"/>
              </a:rPr>
              <a:t> </a:t>
            </a:r>
            <a:r>
              <a:rPr lang="en-US" altLang="zh-CN" sz="950" dirty="0" err="1" smtClean="0">
                <a:latin typeface="Times New Roman" panose="02020603050405020304" pitchFamily="18" charset="0"/>
                <a:cs typeface="Times New Roman" panose="02020603050405020304" pitchFamily="18" charset="0"/>
              </a:rPr>
              <a:t>keyi</a:t>
            </a:r>
            <a:r>
              <a:rPr lang="en-US" altLang="zh-CN" sz="950" dirty="0" smtClean="0">
                <a:latin typeface="Times New Roman" panose="02020603050405020304" pitchFamily="18" charset="0"/>
                <a:cs typeface="Times New Roman" panose="02020603050405020304" pitchFamily="18" charset="0"/>
              </a:rPr>
              <a:t>  </a:t>
            </a:r>
            <a:r>
              <a:rPr lang="en-US" altLang="zh-CN" sz="950" dirty="0" err="1" smtClean="0">
                <a:latin typeface="Times New Roman" panose="02020603050405020304" pitchFamily="18" charset="0"/>
                <a:cs typeface="Times New Roman" panose="02020603050405020304" pitchFamily="18" charset="0"/>
              </a:rPr>
              <a:t>ba</a:t>
            </a:r>
            <a:r>
              <a:rPr lang="en-US" altLang="zh-CN" sz="950" dirty="0" smtClean="0">
                <a:latin typeface="Times New Roman" panose="02020603050405020304" pitchFamily="18" charset="0"/>
                <a:cs typeface="Times New Roman" panose="02020603050405020304" pitchFamily="18" charset="0"/>
              </a:rPr>
              <a:t>   </a:t>
            </a:r>
            <a:r>
              <a:rPr lang="en-US" altLang="zh-CN" sz="950" dirty="0" err="1" smtClean="0">
                <a:latin typeface="Times New Roman" panose="02020603050405020304" pitchFamily="18" charset="0"/>
                <a:cs typeface="Times New Roman" panose="02020603050405020304" pitchFamily="18" charset="0"/>
              </a:rPr>
              <a:t>zixue</a:t>
            </a:r>
            <a:r>
              <a:rPr lang="en-US" altLang="zh-CN" sz="950" dirty="0" smtClean="0">
                <a:latin typeface="Times New Roman" panose="02020603050405020304" pitchFamily="18" charset="0"/>
                <a:cs typeface="Times New Roman" panose="02020603050405020304" pitchFamily="18" charset="0"/>
              </a:rPr>
              <a:t>       </a:t>
            </a:r>
            <a:r>
              <a:rPr lang="en-US" altLang="zh-CN" sz="950" dirty="0" err="1" smtClean="0">
                <a:latin typeface="Times New Roman" panose="02020603050405020304" pitchFamily="18" charset="0"/>
                <a:cs typeface="Times New Roman" panose="02020603050405020304" pitchFamily="18" charset="0"/>
              </a:rPr>
              <a:t>yu</a:t>
            </a:r>
            <a:r>
              <a:rPr lang="en-US" altLang="zh-CN" sz="950" dirty="0" smtClean="0">
                <a:latin typeface="Times New Roman" panose="02020603050405020304" pitchFamily="18" charset="0"/>
                <a:cs typeface="Times New Roman" panose="02020603050405020304" pitchFamily="18" charset="0"/>
              </a:rPr>
              <a:t>   </a:t>
            </a:r>
            <a:r>
              <a:rPr lang="en-US" altLang="zh-CN" sz="950" dirty="0" err="1" smtClean="0">
                <a:latin typeface="Times New Roman" panose="02020603050405020304" pitchFamily="18" charset="0"/>
                <a:cs typeface="Times New Roman" panose="02020603050405020304" pitchFamily="18" charset="0"/>
              </a:rPr>
              <a:t>jiachuan</a:t>
            </a:r>
            <a:r>
              <a:rPr lang="en-US" altLang="zh-CN" sz="950" dirty="0" smtClean="0">
                <a:latin typeface="Times New Roman" panose="02020603050405020304" pitchFamily="18" charset="0"/>
                <a:cs typeface="Times New Roman" panose="02020603050405020304" pitchFamily="18" charset="0"/>
              </a:rPr>
              <a:t>             </a:t>
            </a:r>
            <a:r>
              <a:rPr lang="en-US" altLang="zh-CN" sz="950" dirty="0" err="1" smtClean="0">
                <a:latin typeface="Times New Roman" panose="02020603050405020304" pitchFamily="18" charset="0"/>
                <a:cs typeface="Times New Roman" panose="02020603050405020304" pitchFamily="18" charset="0"/>
              </a:rPr>
              <a:t>xiang</a:t>
            </a:r>
            <a:r>
              <a:rPr lang="en-US" altLang="zh-CN" sz="950" dirty="0" smtClean="0">
                <a:latin typeface="Times New Roman" panose="02020603050405020304" pitchFamily="18" charset="0"/>
                <a:cs typeface="Times New Roman" panose="02020603050405020304" pitchFamily="18" charset="0"/>
              </a:rPr>
              <a:t>       </a:t>
            </a:r>
            <a:r>
              <a:rPr lang="en-US" altLang="zh-CN" sz="950" dirty="0" err="1" smtClean="0">
                <a:latin typeface="Times New Roman" panose="02020603050405020304" pitchFamily="18" charset="0"/>
                <a:cs typeface="Times New Roman" panose="02020603050405020304" pitchFamily="18" charset="0"/>
              </a:rPr>
              <a:t>jiehe</a:t>
            </a:r>
            <a:endParaRPr lang="en-US" altLang="zh-CN" sz="950" dirty="0" smtClean="0">
              <a:latin typeface="Times New Roman" panose="02020603050405020304" pitchFamily="18" charset="0"/>
              <a:cs typeface="Times New Roman" panose="02020603050405020304" pitchFamily="18" charset="0"/>
            </a:endParaRPr>
          </a:p>
          <a:p>
            <a:pPr algn="l"/>
            <a:r>
              <a:rPr lang="en-US" altLang="zh-CN" sz="950" dirty="0">
                <a:latin typeface="Times New Roman" panose="02020603050405020304" pitchFamily="18" charset="0"/>
                <a:cs typeface="Times New Roman" panose="02020603050405020304" pitchFamily="18" charset="0"/>
              </a:rPr>
              <a:t> </a:t>
            </a:r>
            <a:r>
              <a:rPr lang="en-US" altLang="zh-CN" sz="950" dirty="0" smtClean="0">
                <a:latin typeface="Times New Roman" panose="02020603050405020304" pitchFamily="18" charset="0"/>
                <a:cs typeface="Times New Roman" panose="02020603050405020304" pitchFamily="18" charset="0"/>
              </a:rPr>
              <a:t>      they    indeed     can    BA self-learn and </a:t>
            </a:r>
            <a:r>
              <a:rPr lang="en-US" altLang="zh-CN" sz="950" dirty="0" err="1" smtClean="0">
                <a:latin typeface="Times New Roman" panose="02020603050405020304" pitchFamily="18" charset="0"/>
                <a:cs typeface="Times New Roman" panose="02020603050405020304" pitchFamily="18" charset="0"/>
              </a:rPr>
              <a:t>family.tradition</a:t>
            </a:r>
            <a:r>
              <a:rPr lang="en-US" altLang="zh-CN" sz="950" dirty="0" smtClean="0">
                <a:latin typeface="Times New Roman" panose="02020603050405020304" pitchFamily="18" charset="0"/>
                <a:cs typeface="Times New Roman" panose="02020603050405020304" pitchFamily="18" charset="0"/>
              </a:rPr>
              <a:t>  mutually combine</a:t>
            </a:r>
          </a:p>
          <a:p>
            <a:pPr algn="l"/>
            <a:r>
              <a:rPr lang="en-US" altLang="zh-CN" sz="950" dirty="0">
                <a:latin typeface="Times New Roman" panose="02020603050405020304" pitchFamily="18" charset="0"/>
                <a:cs typeface="Times New Roman" panose="02020603050405020304" pitchFamily="18" charset="0"/>
              </a:rPr>
              <a:t> </a:t>
            </a:r>
            <a:r>
              <a:rPr lang="en-US" altLang="zh-CN" sz="950" dirty="0" smtClean="0">
                <a:latin typeface="Times New Roman" panose="02020603050405020304" pitchFamily="18" charset="0"/>
                <a:cs typeface="Times New Roman" panose="02020603050405020304" pitchFamily="18" charset="0"/>
              </a:rPr>
              <a:t>      ‘They indeed can mutually combine what they learnt themselves and what they inherited from their families.’ (Wang (1985:51))</a:t>
            </a:r>
            <a:endParaRPr lang="en-US" altLang="zh-CN" sz="950" dirty="0">
              <a:latin typeface="Times New Roman" panose="02020603050405020304" pitchFamily="18" charset="0"/>
              <a:cs typeface="Times New Roman" panose="02020603050405020304" pitchFamily="18" charset="0"/>
            </a:endParaRPr>
          </a:p>
          <a:p>
            <a:pPr algn="l"/>
            <a:r>
              <a:rPr lang="en-US" altLang="zh-CN" sz="950" dirty="0" smtClean="0">
                <a:latin typeface="Times New Roman" panose="02020603050405020304" pitchFamily="18" charset="0"/>
                <a:cs typeface="Times New Roman" panose="02020603050405020304" pitchFamily="18" charset="0"/>
              </a:rPr>
              <a:t>By contrast, the lexical verbal complement to </a:t>
            </a:r>
            <a:r>
              <a:rPr lang="en-US" altLang="zh-CN" sz="950" i="1" dirty="0" err="1" smtClean="0">
                <a:latin typeface="Times New Roman" panose="02020603050405020304" pitchFamily="18" charset="0"/>
                <a:cs typeface="Times New Roman" panose="02020603050405020304" pitchFamily="18" charset="0"/>
              </a:rPr>
              <a:t>ba</a:t>
            </a:r>
            <a:r>
              <a:rPr lang="en-US" altLang="zh-CN" sz="950" dirty="0" smtClean="0">
                <a:latin typeface="Times New Roman" panose="02020603050405020304" pitchFamily="18" charset="0"/>
                <a:cs typeface="Times New Roman" panose="02020603050405020304" pitchFamily="18" charset="0"/>
              </a:rPr>
              <a:t> can never be bare or have low intransitivity as it must denote strong affectedness in relation to the </a:t>
            </a:r>
            <a:r>
              <a:rPr lang="en-US" altLang="zh-CN" sz="950" dirty="0" err="1" smtClean="0">
                <a:latin typeface="Times New Roman" panose="02020603050405020304" pitchFamily="18" charset="0"/>
                <a:cs typeface="Times New Roman" panose="02020603050405020304" pitchFamily="18" charset="0"/>
              </a:rPr>
              <a:t>preposed</a:t>
            </a:r>
            <a:r>
              <a:rPr lang="en-US" altLang="zh-CN" sz="950" dirty="0" smtClean="0">
                <a:latin typeface="Times New Roman" panose="02020603050405020304" pitchFamily="18" charset="0"/>
                <a:cs typeface="Times New Roman" panose="02020603050405020304" pitchFamily="18" charset="0"/>
              </a:rPr>
              <a:t> object argument (Li (2006</a:t>
            </a:r>
            <a:r>
              <a:rPr lang="en-US" altLang="zh-CN" sz="950" dirty="0">
                <a:latin typeface="Times New Roman" panose="02020603050405020304" pitchFamily="18" charset="0"/>
                <a:cs typeface="Times New Roman" panose="02020603050405020304" pitchFamily="18" charset="0"/>
              </a:rPr>
              <a:t>)): </a:t>
            </a:r>
            <a:endParaRPr lang="en-US" altLang="zh-CN" sz="950" dirty="0" smtClean="0">
              <a:latin typeface="Times New Roman" panose="02020603050405020304" pitchFamily="18" charset="0"/>
              <a:cs typeface="Times New Roman" panose="02020603050405020304" pitchFamily="18" charset="0"/>
            </a:endParaRPr>
          </a:p>
          <a:p>
            <a:pPr algn="l"/>
            <a:r>
              <a:rPr lang="en-US" altLang="zh-CN" sz="950" dirty="0" smtClean="0">
                <a:latin typeface="Times New Roman" panose="02020603050405020304" pitchFamily="18" charset="0"/>
                <a:cs typeface="Times New Roman" panose="02020603050405020304" pitchFamily="18" charset="0"/>
              </a:rPr>
              <a:t>26)  *</a:t>
            </a:r>
            <a:r>
              <a:rPr lang="zh-CN" altLang="en-US" sz="950" dirty="0" smtClean="0">
                <a:latin typeface="Times New Roman" panose="02020603050405020304" pitchFamily="18" charset="0"/>
                <a:cs typeface="Times New Roman" panose="02020603050405020304" pitchFamily="18" charset="0"/>
              </a:rPr>
              <a:t>我 把 她   喜歡</a:t>
            </a:r>
            <a:r>
              <a:rPr lang="en-US" altLang="zh-CN" sz="950" dirty="0" smtClean="0">
                <a:latin typeface="Times New Roman" panose="02020603050405020304" pitchFamily="18" charset="0"/>
                <a:cs typeface="Times New Roman" panose="02020603050405020304" pitchFamily="18" charset="0"/>
              </a:rPr>
              <a:t>-</a:t>
            </a:r>
            <a:r>
              <a:rPr lang="zh-CN" altLang="en-US" sz="950" dirty="0" smtClean="0">
                <a:latin typeface="Times New Roman" panose="02020603050405020304" pitchFamily="18" charset="0"/>
                <a:cs typeface="Times New Roman" panose="02020603050405020304" pitchFamily="18" charset="0"/>
              </a:rPr>
              <a:t>了</a:t>
            </a:r>
            <a:endParaRPr lang="en-US" altLang="zh-CN" sz="950" dirty="0" smtClean="0">
              <a:latin typeface="Times New Roman" panose="02020603050405020304" pitchFamily="18" charset="0"/>
              <a:cs typeface="Times New Roman" panose="02020603050405020304" pitchFamily="18" charset="0"/>
            </a:endParaRPr>
          </a:p>
          <a:p>
            <a:pPr algn="l"/>
            <a:r>
              <a:rPr lang="en-US" altLang="zh-CN" sz="950" dirty="0" smtClean="0">
                <a:latin typeface="Times New Roman" panose="02020603050405020304" pitchFamily="18" charset="0"/>
                <a:cs typeface="Times New Roman" panose="02020603050405020304" pitchFamily="18" charset="0"/>
              </a:rPr>
              <a:t>        wo </a:t>
            </a:r>
            <a:r>
              <a:rPr lang="en-US" altLang="zh-CN" sz="950" dirty="0" err="1">
                <a:latin typeface="Times New Roman" panose="02020603050405020304" pitchFamily="18" charset="0"/>
                <a:cs typeface="Times New Roman" panose="02020603050405020304" pitchFamily="18" charset="0"/>
              </a:rPr>
              <a:t>ba</a:t>
            </a:r>
            <a:r>
              <a:rPr lang="en-US" altLang="zh-CN" sz="950" dirty="0">
                <a:latin typeface="Times New Roman" panose="02020603050405020304" pitchFamily="18" charset="0"/>
                <a:cs typeface="Times New Roman" panose="02020603050405020304" pitchFamily="18" charset="0"/>
              </a:rPr>
              <a:t> </a:t>
            </a:r>
            <a:r>
              <a:rPr lang="en-US" altLang="zh-CN" sz="950" dirty="0" smtClean="0">
                <a:latin typeface="Times New Roman" panose="02020603050405020304" pitchFamily="18" charset="0"/>
                <a:cs typeface="Times New Roman" panose="02020603050405020304" pitchFamily="18" charset="0"/>
              </a:rPr>
              <a:t> ta    </a:t>
            </a:r>
            <a:r>
              <a:rPr lang="en-US" altLang="zh-CN" sz="950" dirty="0" err="1" smtClean="0">
                <a:latin typeface="Times New Roman" panose="02020603050405020304" pitchFamily="18" charset="0"/>
                <a:cs typeface="Times New Roman" panose="02020603050405020304" pitchFamily="18" charset="0"/>
              </a:rPr>
              <a:t>xihuan</a:t>
            </a:r>
            <a:r>
              <a:rPr lang="en-US" altLang="zh-CN" sz="950" dirty="0" smtClean="0">
                <a:latin typeface="Times New Roman" panose="02020603050405020304" pitchFamily="18" charset="0"/>
                <a:cs typeface="Times New Roman" panose="02020603050405020304" pitchFamily="18" charset="0"/>
              </a:rPr>
              <a:t>-le</a:t>
            </a:r>
          </a:p>
          <a:p>
            <a:pPr algn="l"/>
            <a:r>
              <a:rPr lang="en-US" altLang="zh-CN" sz="950" dirty="0">
                <a:latin typeface="Times New Roman" panose="02020603050405020304" pitchFamily="18" charset="0"/>
                <a:cs typeface="Times New Roman" panose="02020603050405020304" pitchFamily="18" charset="0"/>
              </a:rPr>
              <a:t> </a:t>
            </a:r>
            <a:r>
              <a:rPr lang="en-US" altLang="zh-CN" sz="950" dirty="0" smtClean="0">
                <a:latin typeface="Times New Roman" panose="02020603050405020304" pitchFamily="18" charset="0"/>
                <a:cs typeface="Times New Roman" panose="02020603050405020304" pitchFamily="18" charset="0"/>
              </a:rPr>
              <a:t>       I    </a:t>
            </a:r>
            <a:r>
              <a:rPr lang="en-US" altLang="zh-CN" sz="950" dirty="0">
                <a:latin typeface="Times New Roman" panose="02020603050405020304" pitchFamily="18" charset="0"/>
                <a:cs typeface="Times New Roman" panose="02020603050405020304" pitchFamily="18" charset="0"/>
              </a:rPr>
              <a:t>BA her </a:t>
            </a:r>
            <a:r>
              <a:rPr lang="en-US" altLang="zh-CN" sz="950" dirty="0" smtClean="0">
                <a:latin typeface="Times New Roman" panose="02020603050405020304" pitchFamily="18" charset="0"/>
                <a:cs typeface="Times New Roman" panose="02020603050405020304" pitchFamily="18" charset="0"/>
              </a:rPr>
              <a:t> like-ASP</a:t>
            </a:r>
            <a:endParaRPr lang="en-US" altLang="zh-CN" sz="950" dirty="0">
              <a:latin typeface="Times New Roman" panose="02020603050405020304" pitchFamily="18" charset="0"/>
              <a:cs typeface="Times New Roman" panose="02020603050405020304" pitchFamily="18" charset="0"/>
            </a:endParaRPr>
          </a:p>
          <a:p>
            <a:pPr algn="l"/>
            <a:r>
              <a:rPr lang="en-US" altLang="zh-CN" sz="950" dirty="0" smtClean="0">
                <a:latin typeface="Times New Roman" panose="02020603050405020304" pitchFamily="18" charset="0"/>
                <a:cs typeface="Times New Roman" panose="02020603050405020304" pitchFamily="18" charset="0"/>
              </a:rPr>
              <a:t>        (intended</a:t>
            </a:r>
            <a:r>
              <a:rPr lang="en-US" altLang="zh-CN" sz="950" dirty="0">
                <a:latin typeface="Times New Roman" panose="02020603050405020304" pitchFamily="18" charset="0"/>
                <a:cs typeface="Times New Roman" panose="02020603050405020304" pitchFamily="18" charset="0"/>
              </a:rPr>
              <a:t>) ‘I liked him/her</a:t>
            </a:r>
            <a:r>
              <a:rPr lang="en-US" altLang="zh-CN" sz="950" dirty="0" smtClean="0">
                <a:latin typeface="Times New Roman" panose="02020603050405020304" pitchFamily="18" charset="0"/>
                <a:cs typeface="Times New Roman" panose="02020603050405020304" pitchFamily="18" charset="0"/>
              </a:rPr>
              <a:t>.’ (Li (2006:397)) </a:t>
            </a:r>
          </a:p>
          <a:p>
            <a:pPr algn="l"/>
            <a:r>
              <a:rPr lang="en-US" altLang="zh-CN" sz="950" dirty="0" smtClean="0">
                <a:latin typeface="Times New Roman" panose="02020603050405020304" pitchFamily="18" charset="0"/>
                <a:cs typeface="Times New Roman" panose="02020603050405020304" pitchFamily="18" charset="0"/>
              </a:rPr>
              <a:t>27)   *</a:t>
            </a:r>
            <a:r>
              <a:rPr lang="zh-CN" altLang="en-US" sz="950" dirty="0" smtClean="0">
                <a:latin typeface="Times New Roman" panose="02020603050405020304" pitchFamily="18" charset="0"/>
                <a:cs typeface="Times New Roman" panose="02020603050405020304" pitchFamily="18" charset="0"/>
              </a:rPr>
              <a:t>他 把   那    地方   離開</a:t>
            </a:r>
            <a:r>
              <a:rPr lang="en-US" altLang="zh-CN" sz="950" dirty="0" smtClean="0">
                <a:latin typeface="Times New Roman" panose="02020603050405020304" pitchFamily="18" charset="0"/>
                <a:cs typeface="Times New Roman" panose="02020603050405020304" pitchFamily="18" charset="0"/>
              </a:rPr>
              <a:t>-</a:t>
            </a:r>
            <a:r>
              <a:rPr lang="zh-CN" altLang="en-US" sz="950" dirty="0" smtClean="0">
                <a:latin typeface="Times New Roman" panose="02020603050405020304" pitchFamily="18" charset="0"/>
                <a:cs typeface="Times New Roman" panose="02020603050405020304" pitchFamily="18" charset="0"/>
              </a:rPr>
              <a:t>了</a:t>
            </a:r>
            <a:endParaRPr lang="en-US" altLang="zh-CN" sz="950" dirty="0" smtClean="0">
              <a:latin typeface="Times New Roman" panose="02020603050405020304" pitchFamily="18" charset="0"/>
              <a:cs typeface="Times New Roman" panose="02020603050405020304" pitchFamily="18" charset="0"/>
            </a:endParaRPr>
          </a:p>
          <a:p>
            <a:pPr algn="l"/>
            <a:r>
              <a:rPr lang="en-US" altLang="zh-CN" sz="950" dirty="0" smtClean="0">
                <a:latin typeface="Times New Roman" panose="02020603050405020304" pitchFamily="18" charset="0"/>
                <a:cs typeface="Times New Roman" panose="02020603050405020304" pitchFamily="18" charset="0"/>
              </a:rPr>
              <a:t>         ta    </a:t>
            </a:r>
            <a:r>
              <a:rPr lang="en-US" altLang="zh-CN" sz="950" dirty="0" err="1" smtClean="0">
                <a:latin typeface="Times New Roman" panose="02020603050405020304" pitchFamily="18" charset="0"/>
                <a:cs typeface="Times New Roman" panose="02020603050405020304" pitchFamily="18" charset="0"/>
              </a:rPr>
              <a:t>ba</a:t>
            </a:r>
            <a:r>
              <a:rPr lang="en-US" altLang="zh-CN" sz="950" dirty="0" smtClean="0">
                <a:latin typeface="Times New Roman" panose="02020603050405020304" pitchFamily="18" charset="0"/>
                <a:cs typeface="Times New Roman" panose="02020603050405020304" pitchFamily="18" charset="0"/>
              </a:rPr>
              <a:t>   </a:t>
            </a:r>
            <a:r>
              <a:rPr lang="en-US" altLang="zh-CN" sz="950" dirty="0" err="1" smtClean="0">
                <a:latin typeface="Times New Roman" panose="02020603050405020304" pitchFamily="18" charset="0"/>
                <a:cs typeface="Times New Roman" panose="02020603050405020304" pitchFamily="18" charset="0"/>
              </a:rPr>
              <a:t>na</a:t>
            </a:r>
            <a:r>
              <a:rPr lang="en-US" altLang="zh-CN" sz="950" dirty="0" smtClean="0">
                <a:latin typeface="Times New Roman" panose="02020603050405020304" pitchFamily="18" charset="0"/>
                <a:cs typeface="Times New Roman" panose="02020603050405020304" pitchFamily="18" charset="0"/>
              </a:rPr>
              <a:t>    </a:t>
            </a:r>
            <a:r>
              <a:rPr lang="en-US" altLang="zh-CN" sz="950" dirty="0" err="1" smtClean="0">
                <a:latin typeface="Times New Roman" panose="02020603050405020304" pitchFamily="18" charset="0"/>
                <a:cs typeface="Times New Roman" panose="02020603050405020304" pitchFamily="18" charset="0"/>
              </a:rPr>
              <a:t>difang</a:t>
            </a:r>
            <a:r>
              <a:rPr lang="en-US" altLang="zh-CN" sz="950" dirty="0" smtClean="0">
                <a:latin typeface="Times New Roman" panose="02020603050405020304" pitchFamily="18" charset="0"/>
                <a:cs typeface="Times New Roman" panose="02020603050405020304" pitchFamily="18" charset="0"/>
              </a:rPr>
              <a:t> </a:t>
            </a:r>
            <a:r>
              <a:rPr lang="en-US" altLang="zh-CN" sz="950" dirty="0" err="1" smtClean="0">
                <a:latin typeface="Times New Roman" panose="02020603050405020304" pitchFamily="18" charset="0"/>
                <a:cs typeface="Times New Roman" panose="02020603050405020304" pitchFamily="18" charset="0"/>
              </a:rPr>
              <a:t>likai</a:t>
            </a:r>
            <a:r>
              <a:rPr lang="en-US" altLang="zh-CN" sz="950" dirty="0" smtClean="0">
                <a:latin typeface="Times New Roman" panose="02020603050405020304" pitchFamily="18" charset="0"/>
                <a:cs typeface="Times New Roman" panose="02020603050405020304" pitchFamily="18" charset="0"/>
              </a:rPr>
              <a:t>-le</a:t>
            </a:r>
          </a:p>
          <a:p>
            <a:pPr algn="l"/>
            <a:r>
              <a:rPr lang="en-US" altLang="zh-CN" sz="950" dirty="0">
                <a:latin typeface="Times New Roman" panose="02020603050405020304" pitchFamily="18" charset="0"/>
                <a:cs typeface="Times New Roman" panose="02020603050405020304" pitchFamily="18" charset="0"/>
              </a:rPr>
              <a:t> </a:t>
            </a:r>
            <a:r>
              <a:rPr lang="en-US" altLang="zh-CN" sz="950" dirty="0" smtClean="0">
                <a:latin typeface="Times New Roman" panose="02020603050405020304" pitchFamily="18" charset="0"/>
                <a:cs typeface="Times New Roman" panose="02020603050405020304" pitchFamily="18" charset="0"/>
              </a:rPr>
              <a:t>        he   BA that  place   leave-ASP</a:t>
            </a:r>
          </a:p>
          <a:p>
            <a:pPr algn="l"/>
            <a:r>
              <a:rPr lang="en-US" altLang="zh-CN" sz="950" dirty="0" smtClean="0">
                <a:latin typeface="Times New Roman" panose="02020603050405020304" pitchFamily="18" charset="0"/>
                <a:cs typeface="Times New Roman" panose="02020603050405020304" pitchFamily="18" charset="0"/>
              </a:rPr>
              <a:t>         (intended) ‘he left that place.’ (Li (2006:397))</a:t>
            </a:r>
            <a:endParaRPr lang="en-US" altLang="zh-CN" sz="950" dirty="0">
              <a:latin typeface="Times New Roman" panose="02020603050405020304" pitchFamily="18" charset="0"/>
              <a:cs typeface="Times New Roman" panose="02020603050405020304" pitchFamily="18" charset="0"/>
            </a:endParaRPr>
          </a:p>
          <a:p>
            <a:pPr algn="l"/>
            <a:r>
              <a:rPr lang="en-US" altLang="zh-CN" sz="950" dirty="0" smtClean="0">
                <a:latin typeface="Times New Roman" panose="02020603050405020304" pitchFamily="18" charset="0"/>
                <a:cs typeface="Times New Roman" panose="02020603050405020304" pitchFamily="18" charset="0"/>
              </a:rPr>
              <a:t>Historically, </a:t>
            </a:r>
            <a:r>
              <a:rPr lang="en-US" altLang="zh-CN" sz="950" i="1" dirty="0" err="1" smtClean="0">
                <a:latin typeface="Times New Roman" panose="02020603050405020304" pitchFamily="18" charset="0"/>
                <a:cs typeface="Times New Roman" panose="02020603050405020304" pitchFamily="18" charset="0"/>
              </a:rPr>
              <a:t>ba</a:t>
            </a:r>
            <a:r>
              <a:rPr lang="en-US" altLang="zh-CN" sz="950" dirty="0" smtClean="0">
                <a:latin typeface="Times New Roman" panose="02020603050405020304" pitchFamily="18" charset="0"/>
                <a:cs typeface="Times New Roman" panose="02020603050405020304" pitchFamily="18" charset="0"/>
              </a:rPr>
              <a:t> and all co-verbs are derived from serial constructions where they are the heads of the first verb phrase which undergoes </a:t>
            </a:r>
            <a:r>
              <a:rPr lang="en-US" altLang="zh-CN" sz="950" dirty="0" err="1" smtClean="0">
                <a:latin typeface="Times New Roman" panose="02020603050405020304" pitchFamily="18" charset="0"/>
                <a:cs typeface="Times New Roman" panose="02020603050405020304" pitchFamily="18" charset="0"/>
              </a:rPr>
              <a:t>monoclausal</a:t>
            </a:r>
            <a:r>
              <a:rPr lang="en-US" altLang="zh-CN" sz="950" dirty="0" smtClean="0">
                <a:latin typeface="Times New Roman" panose="02020603050405020304" pitchFamily="18" charset="0"/>
                <a:cs typeface="Times New Roman" panose="02020603050405020304" pitchFamily="18" charset="0"/>
              </a:rPr>
              <a:t> restructuring with the second verb phrase (Bennett (1981), </a:t>
            </a:r>
            <a:r>
              <a:rPr lang="en-US" altLang="zh-CN" sz="950" dirty="0" err="1" smtClean="0">
                <a:latin typeface="Times New Roman" panose="02020603050405020304" pitchFamily="18" charset="0"/>
                <a:cs typeface="Times New Roman" panose="02020603050405020304" pitchFamily="18" charset="0"/>
              </a:rPr>
              <a:t>Peyraube</a:t>
            </a:r>
            <a:r>
              <a:rPr lang="en-US" altLang="zh-CN" sz="950" dirty="0" smtClean="0">
                <a:latin typeface="Times New Roman" panose="02020603050405020304" pitchFamily="18" charset="0"/>
                <a:cs typeface="Times New Roman" panose="02020603050405020304" pitchFamily="18" charset="0"/>
              </a:rPr>
              <a:t> (1996)). In the case of </a:t>
            </a:r>
            <a:r>
              <a:rPr lang="en-US" altLang="zh-CN" sz="950" i="1" dirty="0" err="1" smtClean="0">
                <a:latin typeface="Times New Roman" panose="02020603050405020304" pitchFamily="18" charset="0"/>
                <a:cs typeface="Times New Roman" panose="02020603050405020304" pitchFamily="18" charset="0"/>
              </a:rPr>
              <a:t>ba</a:t>
            </a:r>
            <a:r>
              <a:rPr lang="en-US" altLang="zh-CN" sz="950" dirty="0" smtClean="0">
                <a:latin typeface="Times New Roman" panose="02020603050405020304" pitchFamily="18" charset="0"/>
                <a:cs typeface="Times New Roman" panose="02020603050405020304" pitchFamily="18" charset="0"/>
              </a:rPr>
              <a:t> ‘to take/hold’, this is possible only when the second verb phrase is more transitive to the extent that it eliminates the argument structure of </a:t>
            </a:r>
            <a:r>
              <a:rPr lang="en-US" altLang="zh-CN" sz="950" i="1" dirty="0" err="1" smtClean="0">
                <a:latin typeface="Times New Roman" panose="02020603050405020304" pitchFamily="18" charset="0"/>
                <a:cs typeface="Times New Roman" panose="02020603050405020304" pitchFamily="18" charset="0"/>
              </a:rPr>
              <a:t>ba</a:t>
            </a:r>
            <a:r>
              <a:rPr lang="en-US" altLang="zh-CN" sz="950" dirty="0">
                <a:latin typeface="Times New Roman" panose="02020603050405020304" pitchFamily="18" charset="0"/>
                <a:cs typeface="Times New Roman" panose="02020603050405020304" pitchFamily="18" charset="0"/>
              </a:rPr>
              <a:t> </a:t>
            </a:r>
            <a:r>
              <a:rPr lang="en-US" altLang="zh-CN" sz="950" dirty="0" smtClean="0">
                <a:latin typeface="Times New Roman" panose="02020603050405020304" pitchFamily="18" charset="0"/>
                <a:cs typeface="Times New Roman" panose="02020603050405020304" pitchFamily="18" charset="0"/>
              </a:rPr>
              <a:t>and trigger restructuring (Feng (2002b)),  especially when the second verb phrase contains a </a:t>
            </a:r>
            <a:r>
              <a:rPr lang="en-US" altLang="zh-CN" sz="950" dirty="0" err="1" smtClean="0">
                <a:latin typeface="Times New Roman" panose="02020603050405020304" pitchFamily="18" charset="0"/>
                <a:cs typeface="Times New Roman" panose="02020603050405020304" pitchFamily="18" charset="0"/>
              </a:rPr>
              <a:t>resumptive</a:t>
            </a:r>
            <a:r>
              <a:rPr lang="en-US" altLang="zh-CN" sz="950" dirty="0" smtClean="0">
                <a:latin typeface="Times New Roman" panose="02020603050405020304" pitchFamily="18" charset="0"/>
                <a:cs typeface="Times New Roman" panose="02020603050405020304" pitchFamily="18" charset="0"/>
              </a:rPr>
              <a:t> pronoun </a:t>
            </a:r>
            <a:r>
              <a:rPr lang="en-US" altLang="zh-CN" sz="950" dirty="0" err="1" smtClean="0">
                <a:latin typeface="Times New Roman" panose="02020603050405020304" pitchFamily="18" charset="0"/>
                <a:cs typeface="Times New Roman" panose="02020603050405020304" pitchFamily="18" charset="0"/>
              </a:rPr>
              <a:t>coreferential</a:t>
            </a:r>
            <a:r>
              <a:rPr lang="en-US" altLang="zh-CN" sz="950" dirty="0" smtClean="0">
                <a:latin typeface="Times New Roman" panose="02020603050405020304" pitchFamily="18" charset="0"/>
                <a:cs typeface="Times New Roman" panose="02020603050405020304" pitchFamily="18" charset="0"/>
              </a:rPr>
              <a:t> to the object of </a:t>
            </a:r>
            <a:r>
              <a:rPr lang="en-US" altLang="zh-CN" sz="950" i="1" dirty="0" err="1" smtClean="0">
                <a:latin typeface="Times New Roman" panose="02020603050405020304" pitchFamily="18" charset="0"/>
                <a:cs typeface="Times New Roman" panose="02020603050405020304" pitchFamily="18" charset="0"/>
              </a:rPr>
              <a:t>ba</a:t>
            </a:r>
            <a:r>
              <a:rPr lang="en-US" altLang="zh-CN" sz="950" dirty="0" smtClean="0">
                <a:latin typeface="Times New Roman" panose="02020603050405020304" pitchFamily="18" charset="0"/>
                <a:cs typeface="Times New Roman" panose="02020603050405020304" pitchFamily="18" charset="0"/>
              </a:rPr>
              <a:t>:  </a:t>
            </a:r>
          </a:p>
          <a:p>
            <a:pPr algn="l"/>
            <a:r>
              <a:rPr lang="en-US" altLang="zh-CN" sz="950" dirty="0" smtClean="0">
                <a:latin typeface="Times New Roman" panose="02020603050405020304" pitchFamily="18" charset="0"/>
                <a:cs typeface="Times New Roman" panose="02020603050405020304" pitchFamily="18" charset="0"/>
              </a:rPr>
              <a:t>28) </a:t>
            </a:r>
            <a:r>
              <a:rPr lang="zh-CN" altLang="en-US" sz="950" dirty="0" smtClean="0">
                <a:latin typeface="Times New Roman" panose="02020603050405020304" pitchFamily="18" charset="0"/>
                <a:cs typeface="Times New Roman" panose="02020603050405020304" pitchFamily="18" charset="0"/>
              </a:rPr>
              <a:t>武  把    高皇        用     刃     刺    之</a:t>
            </a:r>
            <a:endParaRPr lang="en-US" altLang="zh-CN" sz="950" dirty="0" smtClean="0">
              <a:latin typeface="Times New Roman" panose="02020603050405020304" pitchFamily="18" charset="0"/>
              <a:cs typeface="Times New Roman" panose="02020603050405020304" pitchFamily="18" charset="0"/>
            </a:endParaRPr>
          </a:p>
          <a:p>
            <a:pPr algn="l"/>
            <a:r>
              <a:rPr lang="en-US" altLang="zh-CN" sz="950" dirty="0">
                <a:latin typeface="Times New Roman" panose="02020603050405020304" pitchFamily="18" charset="0"/>
                <a:cs typeface="Times New Roman" panose="02020603050405020304" pitchFamily="18" charset="0"/>
              </a:rPr>
              <a:t> </a:t>
            </a:r>
            <a:r>
              <a:rPr lang="en-US" altLang="zh-CN" sz="950" dirty="0" smtClean="0">
                <a:latin typeface="Times New Roman" panose="02020603050405020304" pitchFamily="18" charset="0"/>
                <a:cs typeface="Times New Roman" panose="02020603050405020304" pitchFamily="18" charset="0"/>
              </a:rPr>
              <a:t>     </a:t>
            </a:r>
            <a:r>
              <a:rPr lang="en-US" altLang="zh-CN" sz="950" dirty="0" err="1" smtClean="0">
                <a:latin typeface="Times New Roman" panose="02020603050405020304" pitchFamily="18" charset="0"/>
                <a:cs typeface="Times New Roman" panose="02020603050405020304" pitchFamily="18" charset="0"/>
              </a:rPr>
              <a:t>wu</a:t>
            </a:r>
            <a:r>
              <a:rPr lang="en-US" altLang="zh-CN" sz="950" dirty="0" smtClean="0">
                <a:latin typeface="Times New Roman" panose="02020603050405020304" pitchFamily="18" charset="0"/>
                <a:cs typeface="Times New Roman" panose="02020603050405020304" pitchFamily="18" charset="0"/>
              </a:rPr>
              <a:t>  </a:t>
            </a:r>
            <a:r>
              <a:rPr lang="en-US" altLang="zh-CN" sz="950" dirty="0" err="1" smtClean="0">
                <a:latin typeface="Times New Roman" panose="02020603050405020304" pitchFamily="18" charset="0"/>
                <a:cs typeface="Times New Roman" panose="02020603050405020304" pitchFamily="18" charset="0"/>
              </a:rPr>
              <a:t>ba</a:t>
            </a:r>
            <a:r>
              <a:rPr lang="en-US" altLang="zh-CN" sz="950" dirty="0" smtClean="0">
                <a:latin typeface="Times New Roman" panose="02020603050405020304" pitchFamily="18" charset="0"/>
                <a:cs typeface="Times New Roman" panose="02020603050405020304" pitchFamily="18" charset="0"/>
              </a:rPr>
              <a:t>   </a:t>
            </a:r>
            <a:r>
              <a:rPr lang="en-US" altLang="zh-CN" sz="950" dirty="0" err="1" smtClean="0">
                <a:latin typeface="Times New Roman" panose="02020603050405020304" pitchFamily="18" charset="0"/>
                <a:cs typeface="Times New Roman" panose="02020603050405020304" pitchFamily="18" charset="0"/>
              </a:rPr>
              <a:t>gaohuang</a:t>
            </a:r>
            <a:r>
              <a:rPr lang="en-US" altLang="zh-CN" sz="950" dirty="0" smtClean="0">
                <a:latin typeface="Times New Roman" panose="02020603050405020304" pitchFamily="18" charset="0"/>
                <a:cs typeface="Times New Roman" panose="02020603050405020304" pitchFamily="18" charset="0"/>
              </a:rPr>
              <a:t> </a:t>
            </a:r>
            <a:r>
              <a:rPr lang="en-US" altLang="zh-CN" sz="950" dirty="0" err="1" smtClean="0">
                <a:latin typeface="Times New Roman" panose="02020603050405020304" pitchFamily="18" charset="0"/>
                <a:cs typeface="Times New Roman" panose="02020603050405020304" pitchFamily="18" charset="0"/>
              </a:rPr>
              <a:t>yong</a:t>
            </a:r>
            <a:r>
              <a:rPr lang="en-US" altLang="zh-CN" sz="950" dirty="0" smtClean="0">
                <a:latin typeface="Times New Roman" panose="02020603050405020304" pitchFamily="18" charset="0"/>
                <a:cs typeface="Times New Roman" panose="02020603050405020304" pitchFamily="18" charset="0"/>
              </a:rPr>
              <a:t> </a:t>
            </a:r>
            <a:r>
              <a:rPr lang="en-US" altLang="zh-CN" sz="950" dirty="0" err="1" smtClean="0">
                <a:latin typeface="Times New Roman" panose="02020603050405020304" pitchFamily="18" charset="0"/>
                <a:cs typeface="Times New Roman" panose="02020603050405020304" pitchFamily="18" charset="0"/>
              </a:rPr>
              <a:t>ren</a:t>
            </a:r>
            <a:r>
              <a:rPr lang="en-US" altLang="zh-CN" sz="950" dirty="0" smtClean="0">
                <a:latin typeface="Times New Roman" panose="02020603050405020304" pitchFamily="18" charset="0"/>
                <a:cs typeface="Times New Roman" panose="02020603050405020304" pitchFamily="18" charset="0"/>
              </a:rPr>
              <a:t>    ci     </a:t>
            </a:r>
            <a:r>
              <a:rPr lang="en-US" altLang="zh-CN" sz="950" dirty="0" err="1" smtClean="0">
                <a:latin typeface="Times New Roman" panose="02020603050405020304" pitchFamily="18" charset="0"/>
                <a:cs typeface="Times New Roman" panose="02020603050405020304" pitchFamily="18" charset="0"/>
              </a:rPr>
              <a:t>zhi</a:t>
            </a:r>
            <a:endParaRPr lang="en-US" altLang="zh-CN" sz="950" dirty="0" smtClean="0">
              <a:latin typeface="Times New Roman" panose="02020603050405020304" pitchFamily="18" charset="0"/>
              <a:cs typeface="Times New Roman" panose="02020603050405020304" pitchFamily="18" charset="0"/>
            </a:endParaRPr>
          </a:p>
          <a:p>
            <a:pPr algn="l"/>
            <a:r>
              <a:rPr lang="en-US" altLang="zh-CN" sz="950" dirty="0">
                <a:latin typeface="Times New Roman" panose="02020603050405020304" pitchFamily="18" charset="0"/>
                <a:cs typeface="Times New Roman" panose="02020603050405020304" pitchFamily="18" charset="0"/>
              </a:rPr>
              <a:t> </a:t>
            </a:r>
            <a:r>
              <a:rPr lang="en-US" altLang="zh-CN" sz="950" dirty="0" smtClean="0">
                <a:latin typeface="Times New Roman" panose="02020603050405020304" pitchFamily="18" charset="0"/>
                <a:cs typeface="Times New Roman" panose="02020603050405020304" pitchFamily="18" charset="0"/>
              </a:rPr>
              <a:t>     Wu BA  emperor   use   blade stab him</a:t>
            </a:r>
          </a:p>
          <a:p>
            <a:pPr algn="l"/>
            <a:r>
              <a:rPr lang="en-US" altLang="zh-CN" sz="950" dirty="0">
                <a:latin typeface="Times New Roman" panose="02020603050405020304" pitchFamily="18" charset="0"/>
                <a:cs typeface="Times New Roman" panose="02020603050405020304" pitchFamily="18" charset="0"/>
              </a:rPr>
              <a:t> </a:t>
            </a:r>
            <a:r>
              <a:rPr lang="en-US" altLang="zh-CN" sz="950" dirty="0" smtClean="0">
                <a:latin typeface="Times New Roman" panose="02020603050405020304" pitchFamily="18" charset="0"/>
                <a:cs typeface="Times New Roman" panose="02020603050405020304" pitchFamily="18" charset="0"/>
              </a:rPr>
              <a:t>     ‘Wu stabbed the Emperor with a blade.’ (</a:t>
            </a:r>
            <a:r>
              <a:rPr lang="zh-CN" altLang="en-US" sz="950" dirty="0" smtClean="0">
                <a:latin typeface="Times New Roman" panose="02020603050405020304" pitchFamily="18" charset="0"/>
                <a:cs typeface="Times New Roman" panose="02020603050405020304" pitchFamily="18" charset="0"/>
              </a:rPr>
              <a:t>前漢書平話</a:t>
            </a:r>
            <a:r>
              <a:rPr lang="en-US" altLang="zh-CN" sz="950" dirty="0" smtClean="0">
                <a:latin typeface="Times New Roman" panose="02020603050405020304" pitchFamily="18" charset="0"/>
                <a:cs typeface="Times New Roman" panose="02020603050405020304" pitchFamily="18" charset="0"/>
              </a:rPr>
              <a:t>, </a:t>
            </a:r>
            <a:r>
              <a:rPr lang="zh-CN" altLang="en-US" sz="950" dirty="0">
                <a:latin typeface="Times New Roman" panose="02020603050405020304" pitchFamily="18" charset="0"/>
                <a:cs typeface="Times New Roman" panose="02020603050405020304" pitchFamily="18" charset="0"/>
              </a:rPr>
              <a:t>卷</a:t>
            </a:r>
            <a:r>
              <a:rPr lang="zh-CN" altLang="en-US" sz="950" dirty="0" smtClean="0">
                <a:latin typeface="Times New Roman" panose="02020603050405020304" pitchFamily="18" charset="0"/>
                <a:cs typeface="Times New Roman" panose="02020603050405020304" pitchFamily="18" charset="0"/>
              </a:rPr>
              <a:t>上</a:t>
            </a:r>
            <a:r>
              <a:rPr lang="en-US" altLang="zh-CN" sz="950" dirty="0" smtClean="0">
                <a:latin typeface="Times New Roman" panose="02020603050405020304" pitchFamily="18" charset="0"/>
                <a:cs typeface="Times New Roman" panose="02020603050405020304" pitchFamily="18" charset="0"/>
              </a:rPr>
              <a:t>)</a:t>
            </a:r>
            <a:endParaRPr lang="en-GB" sz="950" dirty="0">
              <a:latin typeface="Times New Roman" panose="02020603050405020304" pitchFamily="18" charset="0"/>
              <a:cs typeface="Times New Roman" panose="02020603050405020304" pitchFamily="18" charset="0"/>
            </a:endParaRPr>
          </a:p>
        </p:txBody>
      </p:sp>
      <p:sp>
        <p:nvSpPr>
          <p:cNvPr id="7" name="Title 1"/>
          <p:cNvSpPr txBox="1">
            <a:spLocks/>
          </p:cNvSpPr>
          <p:nvPr/>
        </p:nvSpPr>
        <p:spPr>
          <a:xfrm>
            <a:off x="4698990" y="7410447"/>
            <a:ext cx="4902200" cy="5594340"/>
          </a:xfrm>
          <a:prstGeom prst="rect">
            <a:avLst/>
          </a:prstGeom>
        </p:spPr>
        <p:txBody>
          <a:bodyPr vert="horz" lIns="91440" tIns="45720" rIns="91440" bIns="45720" rtlCol="0" anchor="b">
            <a:noAutofit/>
          </a:bodyPr>
          <a:lstStyle>
            <a:lvl1pPr algn="ctr" defTabSz="960120" rtl="0" eaLnBrk="1" latinLnBrk="0" hangingPunct="1">
              <a:lnSpc>
                <a:spcPct val="90000"/>
              </a:lnSpc>
              <a:spcBef>
                <a:spcPct val="0"/>
              </a:spcBef>
              <a:buNone/>
              <a:defRPr sz="6300" kern="1200">
                <a:solidFill>
                  <a:schemeClr val="tx1"/>
                </a:solidFill>
                <a:latin typeface="+mj-lt"/>
                <a:ea typeface="+mj-ea"/>
                <a:cs typeface="+mj-cs"/>
              </a:defRPr>
            </a:lvl1pPr>
          </a:lstStyle>
          <a:p>
            <a:pPr algn="l"/>
            <a:r>
              <a:rPr lang="en-US" sz="900" b="1" u="sng" dirty="0" smtClean="0">
                <a:latin typeface="Times New Roman" panose="02020603050405020304" pitchFamily="18" charset="0"/>
                <a:cs typeface="Times New Roman" panose="02020603050405020304" pitchFamily="18" charset="0"/>
              </a:rPr>
              <a:t>Conclusions:</a:t>
            </a:r>
            <a:r>
              <a:rPr lang="en-US" sz="900" dirty="0" smtClean="0">
                <a:latin typeface="Times New Roman" panose="02020603050405020304" pitchFamily="18" charset="0"/>
                <a:cs typeface="Times New Roman" panose="02020603050405020304" pitchFamily="18" charset="0"/>
              </a:rPr>
              <a:t> </a:t>
            </a:r>
          </a:p>
          <a:p>
            <a:pPr algn="l"/>
            <a:r>
              <a:rPr lang="en-US" sz="900" dirty="0" smtClean="0">
                <a:latin typeface="Times New Roman" panose="02020603050405020304" pitchFamily="18" charset="0"/>
                <a:cs typeface="Times New Roman" panose="02020603050405020304" pitchFamily="18" charset="0"/>
              </a:rPr>
              <a:t>In </a:t>
            </a:r>
            <a:r>
              <a:rPr lang="en-US" sz="900" dirty="0" smtClean="0">
                <a:latin typeface="Times New Roman" panose="02020603050405020304" pitchFamily="18" charset="0"/>
                <a:cs typeface="Times New Roman" panose="02020603050405020304" pitchFamily="18" charset="0"/>
              </a:rPr>
              <a:t>light of the subtle differences between Romance </a:t>
            </a:r>
            <a:r>
              <a:rPr lang="en-US" sz="900" i="1" dirty="0" smtClean="0">
                <a:latin typeface="Times New Roman" panose="02020603050405020304" pitchFamily="18" charset="0"/>
                <a:cs typeface="Times New Roman" panose="02020603050405020304" pitchFamily="18" charset="0"/>
              </a:rPr>
              <a:t>ad</a:t>
            </a:r>
            <a:r>
              <a:rPr lang="en-US" sz="900" dirty="0" smtClean="0">
                <a:latin typeface="Times New Roman" panose="02020603050405020304" pitchFamily="18" charset="0"/>
                <a:cs typeface="Times New Roman" panose="02020603050405020304" pitchFamily="18" charset="0"/>
              </a:rPr>
              <a:t> (P(</a:t>
            </a:r>
            <a:r>
              <a:rPr lang="en-US" sz="900" dirty="0" err="1" smtClean="0">
                <a:latin typeface="Times New Roman" panose="02020603050405020304" pitchFamily="18" charset="0"/>
                <a:cs typeface="Times New Roman" panose="02020603050405020304" pitchFamily="18" charset="0"/>
              </a:rPr>
              <a:t>allative</a:t>
            </a:r>
            <a:r>
              <a:rPr lang="en-US" sz="900" dirty="0" smtClean="0">
                <a:latin typeface="Times New Roman" panose="02020603050405020304" pitchFamily="18" charset="0"/>
                <a:cs typeface="Times New Roman" panose="02020603050405020304" pitchFamily="18" charset="0"/>
              </a:rPr>
              <a:t>) &gt; K(</a:t>
            </a:r>
            <a:r>
              <a:rPr lang="en-US" sz="900" dirty="0" err="1" smtClean="0">
                <a:latin typeface="Times New Roman" panose="02020603050405020304" pitchFamily="18" charset="0"/>
                <a:cs typeface="Times New Roman" panose="02020603050405020304" pitchFamily="18" charset="0"/>
              </a:rPr>
              <a:t>ase</a:t>
            </a:r>
            <a:r>
              <a:rPr lang="en-US" sz="900" dirty="0" smtClean="0">
                <a:latin typeface="Times New Roman" panose="02020603050405020304" pitchFamily="18" charset="0"/>
                <a:cs typeface="Times New Roman" panose="02020603050405020304" pitchFamily="18" charset="0"/>
              </a:rPr>
              <a:t>)) and Chinese </a:t>
            </a:r>
            <a:r>
              <a:rPr lang="en-US" sz="900" i="1" dirty="0" err="1" smtClean="0">
                <a:latin typeface="Times New Roman" panose="02020603050405020304" pitchFamily="18" charset="0"/>
                <a:cs typeface="Times New Roman" panose="02020603050405020304" pitchFamily="18" charset="0"/>
              </a:rPr>
              <a:t>ba</a:t>
            </a:r>
            <a:r>
              <a:rPr lang="en-US" sz="900" dirty="0" smtClean="0">
                <a:latin typeface="Times New Roman" panose="02020603050405020304" pitchFamily="18" charset="0"/>
                <a:cs typeface="Times New Roman" panose="02020603050405020304" pitchFamily="18" charset="0"/>
              </a:rPr>
              <a:t> (Verb ‘to take/hold’ &gt; Voice), it is possible to parameterize the nominal and verbal parameters of DOM based on their empirical differences:</a:t>
            </a:r>
          </a:p>
          <a:p>
            <a:pPr algn="l"/>
            <a:endParaRPr lang="en-US" sz="900" dirty="0" smtClean="0">
              <a:latin typeface="Times New Roman" panose="02020603050405020304" pitchFamily="18" charset="0"/>
              <a:cs typeface="Times New Roman" panose="02020603050405020304" pitchFamily="18" charset="0"/>
            </a:endParaRPr>
          </a:p>
          <a:p>
            <a:pPr algn="l"/>
            <a:endParaRPr lang="en-US" sz="900" dirty="0" smtClean="0">
              <a:latin typeface="Times New Roman" panose="02020603050405020304" pitchFamily="18" charset="0"/>
              <a:cs typeface="Times New Roman" panose="02020603050405020304" pitchFamily="18" charset="0"/>
            </a:endParaRPr>
          </a:p>
          <a:p>
            <a:pPr algn="l"/>
            <a:endParaRPr lang="en-US" sz="900" dirty="0">
              <a:latin typeface="Times New Roman" panose="02020603050405020304" pitchFamily="18" charset="0"/>
              <a:cs typeface="Times New Roman" panose="02020603050405020304" pitchFamily="18" charset="0"/>
            </a:endParaRPr>
          </a:p>
          <a:p>
            <a:pPr algn="l"/>
            <a:r>
              <a:rPr lang="en-US" sz="900" dirty="0" smtClean="0">
                <a:latin typeface="Times New Roman" panose="02020603050405020304" pitchFamily="18" charset="0"/>
                <a:cs typeface="Times New Roman" panose="02020603050405020304" pitchFamily="18" charset="0"/>
              </a:rPr>
              <a:t> </a:t>
            </a:r>
            <a:endParaRPr lang="en-US" sz="900" dirty="0">
              <a:latin typeface="Times New Roman" panose="02020603050405020304" pitchFamily="18" charset="0"/>
              <a:cs typeface="Times New Roman" panose="02020603050405020304" pitchFamily="18" charset="0"/>
            </a:endParaRPr>
          </a:p>
          <a:p>
            <a:pPr algn="l"/>
            <a:endParaRPr lang="en-US" sz="900" dirty="0" smtClean="0">
              <a:latin typeface="Times New Roman" panose="02020603050405020304" pitchFamily="18" charset="0"/>
              <a:cs typeface="Times New Roman" panose="02020603050405020304" pitchFamily="18" charset="0"/>
            </a:endParaRPr>
          </a:p>
          <a:p>
            <a:pPr algn="l"/>
            <a:endParaRPr lang="en-US" sz="900" dirty="0" smtClean="0">
              <a:latin typeface="Times New Roman" panose="02020603050405020304" pitchFamily="18" charset="0"/>
              <a:cs typeface="Times New Roman" panose="02020603050405020304" pitchFamily="18" charset="0"/>
            </a:endParaRPr>
          </a:p>
          <a:p>
            <a:pPr algn="l"/>
            <a:endParaRPr lang="en-US" sz="900" dirty="0" smtClean="0">
              <a:latin typeface="Times New Roman" panose="02020603050405020304" pitchFamily="18" charset="0"/>
              <a:cs typeface="Times New Roman" panose="02020603050405020304" pitchFamily="18" charset="0"/>
            </a:endParaRPr>
          </a:p>
          <a:p>
            <a:pPr algn="l"/>
            <a:endParaRPr lang="en-US" sz="900" dirty="0">
              <a:latin typeface="Times New Roman" panose="02020603050405020304" pitchFamily="18" charset="0"/>
              <a:cs typeface="Times New Roman" panose="02020603050405020304" pitchFamily="18" charset="0"/>
            </a:endParaRPr>
          </a:p>
          <a:p>
            <a:pPr algn="l"/>
            <a:endParaRPr lang="en-US" sz="900" dirty="0" smtClean="0">
              <a:latin typeface="Times New Roman" panose="02020603050405020304" pitchFamily="18" charset="0"/>
              <a:cs typeface="Times New Roman" panose="02020603050405020304" pitchFamily="18" charset="0"/>
            </a:endParaRPr>
          </a:p>
          <a:p>
            <a:pPr algn="l"/>
            <a:r>
              <a:rPr lang="en-US" sz="900" dirty="0">
                <a:latin typeface="Times New Roman" panose="02020603050405020304" pitchFamily="18" charset="0"/>
                <a:cs typeface="Times New Roman" panose="02020603050405020304" pitchFamily="18" charset="0"/>
              </a:rPr>
              <a:t>I</a:t>
            </a:r>
            <a:r>
              <a:rPr lang="en-US" sz="900" dirty="0" smtClean="0">
                <a:latin typeface="Times New Roman" panose="02020603050405020304" pitchFamily="18" charset="0"/>
                <a:cs typeface="Times New Roman" panose="02020603050405020304" pitchFamily="18" charset="0"/>
              </a:rPr>
              <a:t>t may hence be argued that Romance </a:t>
            </a:r>
            <a:r>
              <a:rPr lang="en-US" sz="900" i="1" dirty="0" smtClean="0">
                <a:latin typeface="Times New Roman" panose="02020603050405020304" pitchFamily="18" charset="0"/>
                <a:cs typeface="Times New Roman" panose="02020603050405020304" pitchFamily="18" charset="0"/>
              </a:rPr>
              <a:t>ad</a:t>
            </a:r>
            <a:r>
              <a:rPr lang="en-US" sz="900" dirty="0" smtClean="0">
                <a:latin typeface="Times New Roman" panose="02020603050405020304" pitchFamily="18" charset="0"/>
                <a:cs typeface="Times New Roman" panose="02020603050405020304" pitchFamily="18" charset="0"/>
              </a:rPr>
              <a:t> inherits the argument </a:t>
            </a:r>
            <a:r>
              <a:rPr lang="en-US" sz="900" dirty="0" err="1" smtClean="0">
                <a:latin typeface="Times New Roman" panose="02020603050405020304" pitchFamily="18" charset="0"/>
                <a:cs typeface="Times New Roman" panose="02020603050405020304" pitchFamily="18" charset="0"/>
              </a:rPr>
              <a:t>selectional</a:t>
            </a:r>
            <a:r>
              <a:rPr lang="en-US" sz="900" dirty="0" smtClean="0">
                <a:latin typeface="Times New Roman" panose="02020603050405020304" pitchFamily="18" charset="0"/>
                <a:cs typeface="Times New Roman" panose="02020603050405020304" pitchFamily="18" charset="0"/>
              </a:rPr>
              <a:t> properties of Latin AD while Chinese </a:t>
            </a:r>
            <a:r>
              <a:rPr lang="en-US" sz="900" i="1" dirty="0" err="1" smtClean="0">
                <a:latin typeface="Times New Roman" panose="02020603050405020304" pitchFamily="18" charset="0"/>
                <a:cs typeface="Times New Roman" panose="02020603050405020304" pitchFamily="18" charset="0"/>
              </a:rPr>
              <a:t>ba</a:t>
            </a:r>
            <a:r>
              <a:rPr lang="en-US" sz="900" dirty="0" smtClean="0">
                <a:latin typeface="Times New Roman" panose="02020603050405020304" pitchFamily="18" charset="0"/>
                <a:cs typeface="Times New Roman" panose="02020603050405020304" pitchFamily="18" charset="0"/>
              </a:rPr>
              <a:t> obligatorily selects a highly transitive/affective verb phrase which selects a delimited object in line with its telicity (Ritter and Rosen (2000)). Romance </a:t>
            </a:r>
            <a:r>
              <a:rPr lang="en-US" sz="900" i="1" dirty="0" smtClean="0">
                <a:latin typeface="Times New Roman" panose="02020603050405020304" pitchFamily="18" charset="0"/>
                <a:cs typeface="Times New Roman" panose="02020603050405020304" pitchFamily="18" charset="0"/>
              </a:rPr>
              <a:t>ad</a:t>
            </a:r>
            <a:r>
              <a:rPr lang="en-US" sz="900" dirty="0" smtClean="0">
                <a:latin typeface="Times New Roman" panose="02020603050405020304" pitchFamily="18" charset="0"/>
                <a:cs typeface="Times New Roman" panose="02020603050405020304" pitchFamily="18" charset="0"/>
              </a:rPr>
              <a:t> and Chinese </a:t>
            </a:r>
            <a:r>
              <a:rPr lang="en-US" sz="900" i="1" dirty="0" err="1" smtClean="0">
                <a:latin typeface="Times New Roman" panose="02020603050405020304" pitchFamily="18" charset="0"/>
                <a:cs typeface="Times New Roman" panose="02020603050405020304" pitchFamily="18" charset="0"/>
              </a:rPr>
              <a:t>ba</a:t>
            </a:r>
            <a:r>
              <a:rPr lang="en-US" sz="900" dirty="0" smtClean="0">
                <a:latin typeface="Times New Roman" panose="02020603050405020304" pitchFamily="18" charset="0"/>
                <a:cs typeface="Times New Roman" panose="02020603050405020304" pitchFamily="18" charset="0"/>
              </a:rPr>
              <a:t>, therefore, can be broadly classified as nominally-driven and verbally-driven types of DOM since the former selects ‘marked’ types of object nouns (human/animate/referential) whereas the latter selects ‘marked’ types of lexical verb phrases (transitive/affective), which conforms to their </a:t>
            </a:r>
            <a:r>
              <a:rPr lang="en-US" sz="900" dirty="0" err="1" smtClean="0">
                <a:latin typeface="Times New Roman" panose="02020603050405020304" pitchFamily="18" charset="0"/>
                <a:cs typeface="Times New Roman" panose="02020603050405020304" pitchFamily="18" charset="0"/>
              </a:rPr>
              <a:t>categorial</a:t>
            </a:r>
            <a:r>
              <a:rPr lang="en-US" sz="900" dirty="0" smtClean="0">
                <a:latin typeface="Times New Roman" panose="02020603050405020304" pitchFamily="18" charset="0"/>
                <a:cs typeface="Times New Roman" panose="02020603050405020304" pitchFamily="18" charset="0"/>
              </a:rPr>
              <a:t> diachronic origins (P &gt; K and V &gt; Voice respectively). </a:t>
            </a:r>
          </a:p>
          <a:p>
            <a:pPr algn="l"/>
            <a:r>
              <a:rPr lang="en-US" sz="900" dirty="0" smtClean="0">
                <a:latin typeface="Times New Roman" panose="02020603050405020304" pitchFamily="18" charset="0"/>
                <a:cs typeface="Times New Roman" panose="02020603050405020304" pitchFamily="18" charset="0"/>
              </a:rPr>
              <a:t>(Select) References: </a:t>
            </a:r>
          </a:p>
          <a:p>
            <a:pPr algn="l"/>
            <a:r>
              <a:rPr lang="en-US" sz="900" dirty="0" err="1" smtClean="0">
                <a:latin typeface="Times New Roman" panose="02020603050405020304" pitchFamily="18" charset="0"/>
                <a:cs typeface="Times New Roman" panose="02020603050405020304" pitchFamily="18" charset="0"/>
              </a:rPr>
              <a:t>Aissen</a:t>
            </a:r>
            <a:r>
              <a:rPr lang="en-US" sz="900" dirty="0" smtClean="0">
                <a:latin typeface="Times New Roman" panose="02020603050405020304" pitchFamily="18" charset="0"/>
                <a:cs typeface="Times New Roman" panose="02020603050405020304" pitchFamily="18" charset="0"/>
              </a:rPr>
              <a:t>, J. (2003): ‘Differential object Marking’. </a:t>
            </a:r>
            <a:r>
              <a:rPr lang="en-US" sz="900" i="1" dirty="0" smtClean="0">
                <a:latin typeface="Times New Roman" panose="02020603050405020304" pitchFamily="18" charset="0"/>
                <a:cs typeface="Times New Roman" panose="02020603050405020304" pitchFamily="18" charset="0"/>
              </a:rPr>
              <a:t>Natural Language and Linguistic Theory </a:t>
            </a:r>
            <a:r>
              <a:rPr lang="en-US" sz="900" dirty="0" smtClean="0">
                <a:latin typeface="Times New Roman" panose="02020603050405020304" pitchFamily="18" charset="0"/>
                <a:cs typeface="Times New Roman" panose="02020603050405020304" pitchFamily="18" charset="0"/>
              </a:rPr>
              <a:t>21:435-483; </a:t>
            </a:r>
            <a:r>
              <a:rPr lang="en-US" sz="900" dirty="0" err="1" smtClean="0">
                <a:latin typeface="Times New Roman" panose="02020603050405020304" pitchFamily="18" charset="0"/>
                <a:cs typeface="Times New Roman" panose="02020603050405020304" pitchFamily="18" charset="0"/>
              </a:rPr>
              <a:t>Bossong</a:t>
            </a:r>
            <a:r>
              <a:rPr lang="en-US" sz="900" dirty="0" smtClean="0">
                <a:latin typeface="Times New Roman" panose="02020603050405020304" pitchFamily="18" charset="0"/>
                <a:cs typeface="Times New Roman" panose="02020603050405020304" pitchFamily="18" charset="0"/>
              </a:rPr>
              <a:t>, G. (1991): ‘Differential object marking in Romance and beyond’, in </a:t>
            </a:r>
            <a:r>
              <a:rPr lang="en-US" sz="900" dirty="0" err="1" smtClean="0">
                <a:latin typeface="Times New Roman" panose="02020603050405020304" pitchFamily="18" charset="0"/>
                <a:cs typeface="Times New Roman" panose="02020603050405020304" pitchFamily="18" charset="0"/>
              </a:rPr>
              <a:t>Wanner</a:t>
            </a:r>
            <a:r>
              <a:rPr lang="en-US" sz="900" dirty="0" smtClean="0">
                <a:latin typeface="Times New Roman" panose="02020603050405020304" pitchFamily="18" charset="0"/>
                <a:cs typeface="Times New Roman" panose="02020603050405020304" pitchFamily="18" charset="0"/>
              </a:rPr>
              <a:t>, D. and </a:t>
            </a:r>
            <a:r>
              <a:rPr lang="en-US" sz="900" dirty="0" err="1" smtClean="0">
                <a:latin typeface="Times New Roman" panose="02020603050405020304" pitchFamily="18" charset="0"/>
                <a:cs typeface="Times New Roman" panose="02020603050405020304" pitchFamily="18" charset="0"/>
              </a:rPr>
              <a:t>Kibbee</a:t>
            </a:r>
            <a:r>
              <a:rPr lang="en-US" sz="900" dirty="0" smtClean="0">
                <a:latin typeface="Times New Roman" panose="02020603050405020304" pitchFamily="18" charset="0"/>
                <a:cs typeface="Times New Roman" panose="02020603050405020304" pitchFamily="18" charset="0"/>
              </a:rPr>
              <a:t>, D. (</a:t>
            </a:r>
            <a:r>
              <a:rPr lang="en-US" sz="900" dirty="0" err="1" smtClean="0">
                <a:latin typeface="Times New Roman" panose="02020603050405020304" pitchFamily="18" charset="0"/>
                <a:cs typeface="Times New Roman" panose="02020603050405020304" pitchFamily="18" charset="0"/>
              </a:rPr>
              <a:t>eds</a:t>
            </a:r>
            <a:r>
              <a:rPr lang="en-US" sz="900" dirty="0" smtClean="0">
                <a:latin typeface="Times New Roman" panose="02020603050405020304" pitchFamily="18" charset="0"/>
                <a:cs typeface="Times New Roman" panose="02020603050405020304" pitchFamily="18" charset="0"/>
              </a:rPr>
              <a:t>), </a:t>
            </a:r>
            <a:r>
              <a:rPr lang="en-US" sz="900" i="1" dirty="0" smtClean="0">
                <a:latin typeface="Times New Roman" panose="02020603050405020304" pitchFamily="18" charset="0"/>
                <a:cs typeface="Times New Roman" panose="02020603050405020304" pitchFamily="18" charset="0"/>
              </a:rPr>
              <a:t>New Analysis in Romance Linguistics</a:t>
            </a:r>
            <a:r>
              <a:rPr lang="en-US" sz="900" dirty="0" smtClean="0">
                <a:latin typeface="Times New Roman" panose="02020603050405020304" pitchFamily="18" charset="0"/>
                <a:cs typeface="Times New Roman" panose="02020603050405020304" pitchFamily="18" charset="0"/>
              </a:rPr>
              <a:t>, Amsterdam: John </a:t>
            </a:r>
            <a:r>
              <a:rPr lang="en-US" sz="900" dirty="0" err="1" smtClean="0">
                <a:latin typeface="Times New Roman" panose="02020603050405020304" pitchFamily="18" charset="0"/>
                <a:cs typeface="Times New Roman" panose="02020603050405020304" pitchFamily="18" charset="0"/>
              </a:rPr>
              <a:t>Benjamins</a:t>
            </a:r>
            <a:r>
              <a:rPr lang="en-US" sz="900" dirty="0" smtClean="0">
                <a:latin typeface="Times New Roman" panose="02020603050405020304" pitchFamily="18" charset="0"/>
                <a:cs typeface="Times New Roman" panose="02020603050405020304" pitchFamily="18" charset="0"/>
              </a:rPr>
              <a:t>, pp. 143-171; Feng, S-L. (2002a): ‘</a:t>
            </a:r>
            <a:r>
              <a:rPr lang="en-US" sz="900" dirty="0" err="1" smtClean="0">
                <a:latin typeface="Times New Roman" panose="02020603050405020304" pitchFamily="18" charset="0"/>
                <a:cs typeface="Times New Roman" panose="02020603050405020304" pitchFamily="18" charset="0"/>
              </a:rPr>
              <a:t>Prosodically</a:t>
            </a:r>
            <a:r>
              <a:rPr lang="en-US" sz="900" dirty="0" smtClean="0">
                <a:latin typeface="Times New Roman" panose="02020603050405020304" pitchFamily="18" charset="0"/>
                <a:cs typeface="Times New Roman" panose="02020603050405020304" pitchFamily="18" charset="0"/>
              </a:rPr>
              <a:t> Constrained Bare-Verb in Ba Constructions’. </a:t>
            </a:r>
            <a:r>
              <a:rPr lang="en-US" sz="900" i="1" dirty="0" smtClean="0">
                <a:latin typeface="Times New Roman" panose="02020603050405020304" pitchFamily="18" charset="0"/>
                <a:cs typeface="Times New Roman" panose="02020603050405020304" pitchFamily="18" charset="0"/>
              </a:rPr>
              <a:t>Journal of Chinese </a:t>
            </a:r>
            <a:r>
              <a:rPr lang="en-US" sz="900" i="1" dirty="0" err="1" smtClean="0">
                <a:latin typeface="Times New Roman" panose="02020603050405020304" pitchFamily="18" charset="0"/>
                <a:cs typeface="Times New Roman" panose="02020603050405020304" pitchFamily="18" charset="0"/>
              </a:rPr>
              <a:t>Lingusitics</a:t>
            </a:r>
            <a:r>
              <a:rPr lang="en-US" sz="900" i="1" dirty="0" smtClean="0">
                <a:latin typeface="Times New Roman" panose="02020603050405020304" pitchFamily="18" charset="0"/>
                <a:cs typeface="Times New Roman" panose="02020603050405020304" pitchFamily="18" charset="0"/>
              </a:rPr>
              <a:t> </a:t>
            </a:r>
            <a:r>
              <a:rPr lang="en-US" sz="900" dirty="0" smtClean="0">
                <a:latin typeface="Times New Roman" panose="02020603050405020304" pitchFamily="18" charset="0"/>
                <a:cs typeface="Times New Roman" panose="02020603050405020304" pitchFamily="18" charset="0"/>
              </a:rPr>
              <a:t>29:243-280. Feng, S-L. (2002b): ‘Prosodic structure and the origin of </a:t>
            </a:r>
            <a:r>
              <a:rPr lang="en-US" sz="900" dirty="0" err="1" smtClean="0">
                <a:latin typeface="Times New Roman" panose="02020603050405020304" pitchFamily="18" charset="0"/>
                <a:cs typeface="Times New Roman" panose="02020603050405020304" pitchFamily="18" charset="0"/>
              </a:rPr>
              <a:t>ba</a:t>
            </a:r>
            <a:r>
              <a:rPr lang="en-US" sz="900" dirty="0" smtClean="0">
                <a:latin typeface="Times New Roman" panose="02020603050405020304" pitchFamily="18" charset="0"/>
                <a:cs typeface="Times New Roman" panose="02020603050405020304" pitchFamily="18" charset="0"/>
              </a:rPr>
              <a:t> </a:t>
            </a:r>
            <a:r>
              <a:rPr lang="en-US" sz="900" dirty="0" err="1" smtClean="0">
                <a:latin typeface="Times New Roman" panose="02020603050405020304" pitchFamily="18" charset="0"/>
                <a:cs typeface="Times New Roman" panose="02020603050405020304" pitchFamily="18" charset="0"/>
              </a:rPr>
              <a:t>Construciton</a:t>
            </a:r>
            <a:r>
              <a:rPr lang="en-US" sz="900" dirty="0" smtClean="0">
                <a:latin typeface="Times New Roman" panose="02020603050405020304" pitchFamily="18" charset="0"/>
                <a:cs typeface="Times New Roman" panose="02020603050405020304" pitchFamily="18" charset="0"/>
              </a:rPr>
              <a:t>, in </a:t>
            </a:r>
            <a:r>
              <a:rPr lang="en-US" sz="900" dirty="0" err="1" smtClean="0">
                <a:latin typeface="Times New Roman" panose="02020603050405020304" pitchFamily="18" charset="0"/>
                <a:cs typeface="Times New Roman" panose="02020603050405020304" pitchFamily="18" charset="0"/>
              </a:rPr>
              <a:t>Triskova</a:t>
            </a:r>
            <a:r>
              <a:rPr lang="en-US" sz="900" dirty="0" smtClean="0">
                <a:latin typeface="Times New Roman" panose="02020603050405020304" pitchFamily="18" charset="0"/>
                <a:cs typeface="Times New Roman" panose="02020603050405020304" pitchFamily="18" charset="0"/>
              </a:rPr>
              <a:t>, H. (</a:t>
            </a:r>
            <a:r>
              <a:rPr lang="en-US" sz="900" dirty="0" err="1" smtClean="0">
                <a:latin typeface="Times New Roman" panose="02020603050405020304" pitchFamily="18" charset="0"/>
                <a:cs typeface="Times New Roman" panose="02020603050405020304" pitchFamily="18" charset="0"/>
              </a:rPr>
              <a:t>ed</a:t>
            </a:r>
            <a:r>
              <a:rPr lang="en-US" sz="900" dirty="0" smtClean="0">
                <a:latin typeface="Times New Roman" panose="02020603050405020304" pitchFamily="18" charset="0"/>
                <a:cs typeface="Times New Roman" panose="02020603050405020304" pitchFamily="18" charset="0"/>
              </a:rPr>
              <a:t>), </a:t>
            </a:r>
            <a:r>
              <a:rPr lang="en-US" sz="900" i="1" dirty="0" smtClean="0">
                <a:latin typeface="Times New Roman" panose="02020603050405020304" pitchFamily="18" charset="0"/>
                <a:cs typeface="Times New Roman" panose="02020603050405020304" pitchFamily="18" charset="0"/>
              </a:rPr>
              <a:t>Tone, Stress and Rhythm in Spoken Chinese, Journal of Chinese </a:t>
            </a:r>
            <a:r>
              <a:rPr lang="en-US" sz="900" i="1" dirty="0" err="1" smtClean="0">
                <a:latin typeface="Times New Roman" panose="02020603050405020304" pitchFamily="18" charset="0"/>
                <a:cs typeface="Times New Roman" panose="02020603050405020304" pitchFamily="18" charset="0"/>
              </a:rPr>
              <a:t>Lingusitics</a:t>
            </a:r>
            <a:r>
              <a:rPr lang="en-US" sz="900" i="1" dirty="0" smtClean="0">
                <a:latin typeface="Times New Roman" panose="02020603050405020304" pitchFamily="18" charset="0"/>
                <a:cs typeface="Times New Roman" panose="02020603050405020304" pitchFamily="18" charset="0"/>
              </a:rPr>
              <a:t> Monograph </a:t>
            </a:r>
            <a:r>
              <a:rPr lang="en-US" sz="900" dirty="0" smtClean="0">
                <a:latin typeface="Times New Roman" panose="02020603050405020304" pitchFamily="18" charset="0"/>
                <a:cs typeface="Times New Roman" panose="02020603050405020304" pitchFamily="18" charset="0"/>
              </a:rPr>
              <a:t>17:119-168; Hopper, P. and Thomson, S. (1980): ‘Transitivity in grammar and discourse’. </a:t>
            </a:r>
            <a:r>
              <a:rPr lang="en-US" sz="900" i="1" dirty="0" smtClean="0">
                <a:latin typeface="Times New Roman" panose="02020603050405020304" pitchFamily="18" charset="0"/>
                <a:cs typeface="Times New Roman" panose="02020603050405020304" pitchFamily="18" charset="0"/>
              </a:rPr>
              <a:t>Language</a:t>
            </a:r>
            <a:r>
              <a:rPr lang="en-US" sz="900" dirty="0" smtClean="0">
                <a:latin typeface="Times New Roman" panose="02020603050405020304" pitchFamily="18" charset="0"/>
                <a:cs typeface="Times New Roman" panose="02020603050405020304" pitchFamily="18" charset="0"/>
              </a:rPr>
              <a:t> 56:255-299; Li, A. (2006): ‘Chinese Ba’, in </a:t>
            </a:r>
            <a:r>
              <a:rPr lang="en-US" sz="900" dirty="0" err="1" smtClean="0">
                <a:latin typeface="Times New Roman" panose="02020603050405020304" pitchFamily="18" charset="0"/>
                <a:cs typeface="Times New Roman" panose="02020603050405020304" pitchFamily="18" charset="0"/>
              </a:rPr>
              <a:t>Everaert</a:t>
            </a:r>
            <a:r>
              <a:rPr lang="en-US" sz="900" dirty="0" smtClean="0">
                <a:latin typeface="Times New Roman" panose="02020603050405020304" pitchFamily="18" charset="0"/>
                <a:cs typeface="Times New Roman" panose="02020603050405020304" pitchFamily="18" charset="0"/>
              </a:rPr>
              <a:t>, M. and van </a:t>
            </a:r>
            <a:r>
              <a:rPr lang="en-US" sz="900" dirty="0" err="1" smtClean="0">
                <a:latin typeface="Times New Roman" panose="02020603050405020304" pitchFamily="18" charset="0"/>
                <a:cs typeface="Times New Roman" panose="02020603050405020304" pitchFamily="18" charset="0"/>
              </a:rPr>
              <a:t>Riemsdijk</a:t>
            </a:r>
            <a:r>
              <a:rPr lang="en-US" sz="900" dirty="0" smtClean="0">
                <a:latin typeface="Times New Roman" panose="02020603050405020304" pitchFamily="18" charset="0"/>
                <a:cs typeface="Times New Roman" panose="02020603050405020304" pitchFamily="18" charset="0"/>
              </a:rPr>
              <a:t>, H. (</a:t>
            </a:r>
            <a:r>
              <a:rPr lang="en-US" sz="900" dirty="0" err="1" smtClean="0">
                <a:latin typeface="Times New Roman" panose="02020603050405020304" pitchFamily="18" charset="0"/>
                <a:cs typeface="Times New Roman" panose="02020603050405020304" pitchFamily="18" charset="0"/>
              </a:rPr>
              <a:t>eds</a:t>
            </a:r>
            <a:r>
              <a:rPr lang="en-US" sz="900" dirty="0" smtClean="0">
                <a:latin typeface="Times New Roman" panose="02020603050405020304" pitchFamily="18" charset="0"/>
                <a:cs typeface="Times New Roman" panose="02020603050405020304" pitchFamily="18" charset="0"/>
              </a:rPr>
              <a:t>), </a:t>
            </a:r>
            <a:r>
              <a:rPr lang="en-US" sz="900" i="1" dirty="0" smtClean="0">
                <a:latin typeface="Times New Roman" panose="02020603050405020304" pitchFamily="18" charset="0"/>
                <a:cs typeface="Times New Roman" panose="02020603050405020304" pitchFamily="18" charset="0"/>
              </a:rPr>
              <a:t>Blackwell Companion to Syntax: Volume I, </a:t>
            </a:r>
            <a:r>
              <a:rPr lang="en-US" sz="900" dirty="0" smtClean="0">
                <a:latin typeface="Times New Roman" panose="02020603050405020304" pitchFamily="18" charset="0"/>
                <a:cs typeface="Times New Roman" panose="02020603050405020304" pitchFamily="18" charset="0"/>
              </a:rPr>
              <a:t>Blackwell, pp. 374-468; </a:t>
            </a:r>
            <a:r>
              <a:rPr lang="it-IT" sz="900" dirty="0">
                <a:latin typeface="Times New Roman" panose="02020603050405020304" pitchFamily="18" charset="0"/>
                <a:cs typeface="Times New Roman" panose="02020603050405020304" pitchFamily="18" charset="0"/>
              </a:rPr>
              <a:t>Manzini, </a:t>
            </a:r>
            <a:r>
              <a:rPr lang="it-IT" sz="900" dirty="0" smtClean="0">
                <a:latin typeface="Times New Roman" panose="02020603050405020304" pitchFamily="18" charset="0"/>
                <a:cs typeface="Times New Roman" panose="02020603050405020304" pitchFamily="18" charset="0"/>
              </a:rPr>
              <a:t>R. and Savoia, L. (2005): </a:t>
            </a:r>
            <a:r>
              <a:rPr lang="it-IT" sz="900" i="1" dirty="0" smtClean="0">
                <a:latin typeface="Times New Roman" panose="02020603050405020304" pitchFamily="18" charset="0"/>
                <a:cs typeface="Times New Roman" panose="02020603050405020304" pitchFamily="18" charset="0"/>
              </a:rPr>
              <a:t>I </a:t>
            </a:r>
            <a:r>
              <a:rPr lang="it-IT" sz="900" i="1" dirty="0">
                <a:latin typeface="Times New Roman" panose="02020603050405020304" pitchFamily="18" charset="0"/>
                <a:cs typeface="Times New Roman" panose="02020603050405020304" pitchFamily="18" charset="0"/>
              </a:rPr>
              <a:t>dialetti italiani: sintassi delle varietà italiane e romance: l’oggetto – l’ausiliare</a:t>
            </a:r>
            <a:r>
              <a:rPr lang="it-IT" sz="900" dirty="0">
                <a:latin typeface="Times New Roman" panose="02020603050405020304" pitchFamily="18" charset="0"/>
                <a:cs typeface="Times New Roman" panose="02020603050405020304" pitchFamily="18" charset="0"/>
              </a:rPr>
              <a:t> (</a:t>
            </a:r>
            <a:r>
              <a:rPr lang="it-IT" sz="900" i="1" dirty="0">
                <a:latin typeface="Times New Roman" panose="02020603050405020304" pitchFamily="18" charset="0"/>
                <a:cs typeface="Times New Roman" panose="02020603050405020304" pitchFamily="18" charset="0"/>
              </a:rPr>
              <a:t>prima parte</a:t>
            </a:r>
            <a:r>
              <a:rPr lang="it-IT" sz="900" dirty="0">
                <a:latin typeface="Times New Roman" panose="02020603050405020304" pitchFamily="18" charset="0"/>
                <a:cs typeface="Times New Roman" panose="02020603050405020304" pitchFamily="18" charset="0"/>
              </a:rPr>
              <a:t>), </a:t>
            </a:r>
            <a:r>
              <a:rPr lang="it-IT" sz="900" i="1" dirty="0">
                <a:latin typeface="Times New Roman" panose="02020603050405020304" pitchFamily="18" charset="0"/>
                <a:cs typeface="Times New Roman" panose="02020603050405020304" pitchFamily="18" charset="0"/>
              </a:rPr>
              <a:t>Volume 2</a:t>
            </a:r>
            <a:r>
              <a:rPr lang="it-IT" sz="900" dirty="0">
                <a:latin typeface="Times New Roman" panose="02020603050405020304" pitchFamily="18" charset="0"/>
                <a:cs typeface="Times New Roman" panose="02020603050405020304" pitchFamily="18" charset="0"/>
              </a:rPr>
              <a:t>, Edizioni </a:t>
            </a:r>
            <a:r>
              <a:rPr lang="it-IT" sz="900" dirty="0" smtClean="0">
                <a:latin typeface="Times New Roman" panose="02020603050405020304" pitchFamily="18" charset="0"/>
                <a:cs typeface="Times New Roman" panose="02020603050405020304" pitchFamily="18" charset="0"/>
              </a:rPr>
              <a:t>dell’Orso; </a:t>
            </a:r>
            <a:r>
              <a:rPr lang="en-US" sz="900" dirty="0" err="1" smtClean="0">
                <a:latin typeface="Times New Roman" panose="02020603050405020304" pitchFamily="18" charset="0"/>
                <a:cs typeface="Times New Roman" panose="02020603050405020304" pitchFamily="18" charset="0"/>
              </a:rPr>
              <a:t>Nocentini</a:t>
            </a:r>
            <a:r>
              <a:rPr lang="en-US" sz="900" dirty="0" smtClean="0">
                <a:latin typeface="Times New Roman" panose="02020603050405020304" pitchFamily="18" charset="0"/>
                <a:cs typeface="Times New Roman" panose="02020603050405020304" pitchFamily="18" charset="0"/>
              </a:rPr>
              <a:t>, A. (1985): ‘Sulla </a:t>
            </a:r>
            <a:r>
              <a:rPr lang="en-US" sz="900" dirty="0" err="1" smtClean="0">
                <a:latin typeface="Times New Roman" panose="02020603050405020304" pitchFamily="18" charset="0"/>
                <a:cs typeface="Times New Roman" panose="02020603050405020304" pitchFamily="18" charset="0"/>
              </a:rPr>
              <a:t>genesi</a:t>
            </a:r>
            <a:r>
              <a:rPr lang="en-US" sz="900" dirty="0" smtClean="0">
                <a:latin typeface="Times New Roman" panose="02020603050405020304" pitchFamily="18" charset="0"/>
                <a:cs typeface="Times New Roman" panose="02020603050405020304" pitchFamily="18" charset="0"/>
              </a:rPr>
              <a:t> </a:t>
            </a:r>
            <a:r>
              <a:rPr lang="en-US" sz="900" dirty="0" err="1" smtClean="0">
                <a:latin typeface="Times New Roman" panose="02020603050405020304" pitchFamily="18" charset="0"/>
                <a:cs typeface="Times New Roman" panose="02020603050405020304" pitchFamily="18" charset="0"/>
              </a:rPr>
              <a:t>dell’oggetto</a:t>
            </a:r>
            <a:r>
              <a:rPr lang="en-US" sz="900" dirty="0" smtClean="0">
                <a:latin typeface="Times New Roman" panose="02020603050405020304" pitchFamily="18" charset="0"/>
                <a:cs typeface="Times New Roman" panose="02020603050405020304" pitchFamily="18" charset="0"/>
              </a:rPr>
              <a:t> </a:t>
            </a:r>
            <a:r>
              <a:rPr lang="en-US" sz="900" dirty="0" err="1" smtClean="0">
                <a:latin typeface="Times New Roman" panose="02020603050405020304" pitchFamily="18" charset="0"/>
                <a:cs typeface="Times New Roman" panose="02020603050405020304" pitchFamily="18" charset="0"/>
              </a:rPr>
              <a:t>preposizionale</a:t>
            </a:r>
            <a:r>
              <a:rPr lang="en-US" sz="900" dirty="0" smtClean="0">
                <a:latin typeface="Times New Roman" panose="02020603050405020304" pitchFamily="18" charset="0"/>
                <a:cs typeface="Times New Roman" panose="02020603050405020304" pitchFamily="18" charset="0"/>
              </a:rPr>
              <a:t> </a:t>
            </a:r>
            <a:r>
              <a:rPr lang="en-US" sz="900" dirty="0" err="1" smtClean="0">
                <a:latin typeface="Times New Roman" panose="02020603050405020304" pitchFamily="18" charset="0"/>
                <a:cs typeface="Times New Roman" panose="02020603050405020304" pitchFamily="18" charset="0"/>
              </a:rPr>
              <a:t>nelle</a:t>
            </a:r>
            <a:r>
              <a:rPr lang="en-US" sz="900" dirty="0" smtClean="0">
                <a:latin typeface="Times New Roman" panose="02020603050405020304" pitchFamily="18" charset="0"/>
                <a:cs typeface="Times New Roman" panose="02020603050405020304" pitchFamily="18" charset="0"/>
              </a:rPr>
              <a:t> </a:t>
            </a:r>
            <a:r>
              <a:rPr lang="en-US" sz="900" dirty="0" err="1" smtClean="0">
                <a:latin typeface="Times New Roman" panose="02020603050405020304" pitchFamily="18" charset="0"/>
                <a:cs typeface="Times New Roman" panose="02020603050405020304" pitchFamily="18" charset="0"/>
              </a:rPr>
              <a:t>lingue</a:t>
            </a:r>
            <a:r>
              <a:rPr lang="en-US" sz="900" dirty="0" smtClean="0">
                <a:latin typeface="Times New Roman" panose="02020603050405020304" pitchFamily="18" charset="0"/>
                <a:cs typeface="Times New Roman" panose="02020603050405020304" pitchFamily="18" charset="0"/>
              </a:rPr>
              <a:t> </a:t>
            </a:r>
            <a:r>
              <a:rPr lang="en-US" sz="900" dirty="0" err="1" smtClean="0">
                <a:latin typeface="Times New Roman" panose="02020603050405020304" pitchFamily="18" charset="0"/>
                <a:cs typeface="Times New Roman" panose="02020603050405020304" pitchFamily="18" charset="0"/>
              </a:rPr>
              <a:t>romanze</a:t>
            </a:r>
            <a:r>
              <a:rPr lang="en-US" sz="900" dirty="0" smtClean="0">
                <a:latin typeface="Times New Roman" panose="02020603050405020304" pitchFamily="18" charset="0"/>
                <a:cs typeface="Times New Roman" panose="02020603050405020304" pitchFamily="18" charset="0"/>
              </a:rPr>
              <a:t>’, in </a:t>
            </a:r>
            <a:r>
              <a:rPr lang="en-US" sz="900" i="1" dirty="0" err="1" smtClean="0">
                <a:latin typeface="Times New Roman" panose="02020603050405020304" pitchFamily="18" charset="0"/>
                <a:cs typeface="Times New Roman" panose="02020603050405020304" pitchFamily="18" charset="0"/>
              </a:rPr>
              <a:t>Studi</a:t>
            </a:r>
            <a:r>
              <a:rPr lang="en-US" sz="900" i="1" dirty="0" smtClean="0">
                <a:latin typeface="Times New Roman" panose="02020603050405020304" pitchFamily="18" charset="0"/>
                <a:cs typeface="Times New Roman" panose="02020603050405020304" pitchFamily="18" charset="0"/>
              </a:rPr>
              <a:t> </a:t>
            </a:r>
            <a:r>
              <a:rPr lang="en-US" sz="900" i="1" dirty="0" err="1" smtClean="0">
                <a:latin typeface="Times New Roman" panose="02020603050405020304" pitchFamily="18" charset="0"/>
                <a:cs typeface="Times New Roman" panose="02020603050405020304" pitchFamily="18" charset="0"/>
              </a:rPr>
              <a:t>linguistici</a:t>
            </a:r>
            <a:r>
              <a:rPr lang="en-US" sz="900" i="1" dirty="0" smtClean="0">
                <a:latin typeface="Times New Roman" panose="02020603050405020304" pitchFamily="18" charset="0"/>
                <a:cs typeface="Times New Roman" panose="02020603050405020304" pitchFamily="18" charset="0"/>
              </a:rPr>
              <a:t> e </a:t>
            </a:r>
            <a:r>
              <a:rPr lang="en-US" sz="900" i="1" dirty="0" err="1" smtClean="0">
                <a:latin typeface="Times New Roman" panose="02020603050405020304" pitchFamily="18" charset="0"/>
                <a:cs typeface="Times New Roman" panose="02020603050405020304" pitchFamily="18" charset="0"/>
              </a:rPr>
              <a:t>filologici</a:t>
            </a:r>
            <a:r>
              <a:rPr lang="en-US" sz="900" i="1" dirty="0" smtClean="0">
                <a:latin typeface="Times New Roman" panose="02020603050405020304" pitchFamily="18" charset="0"/>
                <a:cs typeface="Times New Roman" panose="02020603050405020304" pitchFamily="18" charset="0"/>
              </a:rPr>
              <a:t> per Carlo Alberto </a:t>
            </a:r>
            <a:r>
              <a:rPr lang="en-US" sz="900" i="1" dirty="0" err="1" smtClean="0">
                <a:latin typeface="Times New Roman" panose="02020603050405020304" pitchFamily="18" charset="0"/>
                <a:cs typeface="Times New Roman" panose="02020603050405020304" pitchFamily="18" charset="0"/>
              </a:rPr>
              <a:t>Mastrelli</a:t>
            </a:r>
            <a:r>
              <a:rPr lang="en-US" sz="900" dirty="0" smtClean="0">
                <a:latin typeface="Times New Roman" panose="02020603050405020304" pitchFamily="18" charset="0"/>
                <a:cs typeface="Times New Roman" panose="02020603050405020304" pitchFamily="18" charset="0"/>
              </a:rPr>
              <a:t>, Pisa, pp. 299-311; Ritter, E. and Rosen, S. (2000): ‘Event structure and </a:t>
            </a:r>
            <a:r>
              <a:rPr lang="en-US" sz="900" dirty="0" err="1" smtClean="0">
                <a:latin typeface="Times New Roman" panose="02020603050405020304" pitchFamily="18" charset="0"/>
                <a:cs typeface="Times New Roman" panose="02020603050405020304" pitchFamily="18" charset="0"/>
              </a:rPr>
              <a:t>ergativity</a:t>
            </a:r>
            <a:r>
              <a:rPr lang="en-US" sz="900" dirty="0" smtClean="0">
                <a:latin typeface="Times New Roman" panose="02020603050405020304" pitchFamily="18" charset="0"/>
                <a:cs typeface="Times New Roman" panose="02020603050405020304" pitchFamily="18" charset="0"/>
              </a:rPr>
              <a:t>’, in </a:t>
            </a:r>
            <a:r>
              <a:rPr lang="en-US" sz="900" dirty="0" err="1" smtClean="0">
                <a:latin typeface="Times New Roman" panose="02020603050405020304" pitchFamily="18" charset="0"/>
                <a:cs typeface="Times New Roman" panose="02020603050405020304" pitchFamily="18" charset="0"/>
              </a:rPr>
              <a:t>Tenny</a:t>
            </a:r>
            <a:r>
              <a:rPr lang="en-US" sz="900" dirty="0" smtClean="0">
                <a:latin typeface="Times New Roman" panose="02020603050405020304" pitchFamily="18" charset="0"/>
                <a:cs typeface="Times New Roman" panose="02020603050405020304" pitchFamily="18" charset="0"/>
              </a:rPr>
              <a:t>, C. and </a:t>
            </a:r>
            <a:r>
              <a:rPr lang="en-US" sz="900" dirty="0" err="1" smtClean="0">
                <a:latin typeface="Times New Roman" panose="02020603050405020304" pitchFamily="18" charset="0"/>
                <a:cs typeface="Times New Roman" panose="02020603050405020304" pitchFamily="18" charset="0"/>
              </a:rPr>
              <a:t>Pustejovsky</a:t>
            </a:r>
            <a:r>
              <a:rPr lang="en-US" sz="900" dirty="0" smtClean="0">
                <a:latin typeface="Times New Roman" panose="02020603050405020304" pitchFamily="18" charset="0"/>
                <a:cs typeface="Times New Roman" panose="02020603050405020304" pitchFamily="18" charset="0"/>
              </a:rPr>
              <a:t>, J. (</a:t>
            </a:r>
            <a:r>
              <a:rPr lang="en-US" sz="900" dirty="0" err="1" smtClean="0">
                <a:latin typeface="Times New Roman" panose="02020603050405020304" pitchFamily="18" charset="0"/>
                <a:cs typeface="Times New Roman" panose="02020603050405020304" pitchFamily="18" charset="0"/>
              </a:rPr>
              <a:t>eds</a:t>
            </a:r>
            <a:r>
              <a:rPr lang="en-US" sz="900" dirty="0" smtClean="0">
                <a:latin typeface="Times New Roman" panose="02020603050405020304" pitchFamily="18" charset="0"/>
                <a:cs typeface="Times New Roman" panose="02020603050405020304" pitchFamily="18" charset="0"/>
              </a:rPr>
              <a:t>), </a:t>
            </a:r>
            <a:r>
              <a:rPr lang="en-US" sz="900" i="1" dirty="0" smtClean="0">
                <a:latin typeface="Times New Roman" panose="02020603050405020304" pitchFamily="18" charset="0"/>
                <a:cs typeface="Times New Roman" panose="02020603050405020304" pitchFamily="18" charset="0"/>
              </a:rPr>
              <a:t>Events as Grammatical Objects</a:t>
            </a:r>
            <a:r>
              <a:rPr lang="en-US" sz="900" dirty="0" smtClean="0">
                <a:latin typeface="Times New Roman" panose="02020603050405020304" pitchFamily="18" charset="0"/>
                <a:cs typeface="Times New Roman" panose="02020603050405020304" pitchFamily="18" charset="0"/>
              </a:rPr>
              <a:t>, California: Center for the Study of Language and Information, pp. 187-238; </a:t>
            </a:r>
            <a:r>
              <a:rPr lang="en-GB" sz="900" dirty="0" err="1">
                <a:latin typeface="Times New Roman" panose="02020603050405020304" pitchFamily="18" charset="0"/>
                <a:cs typeface="Times New Roman" panose="02020603050405020304" pitchFamily="18" charset="0"/>
              </a:rPr>
              <a:t>Seržant</a:t>
            </a:r>
            <a:r>
              <a:rPr lang="en-GB" sz="900" dirty="0">
                <a:latin typeface="Times New Roman" panose="02020603050405020304" pitchFamily="18" charset="0"/>
                <a:cs typeface="Times New Roman" panose="02020603050405020304" pitchFamily="18" charset="0"/>
              </a:rPr>
              <a:t>, </a:t>
            </a:r>
            <a:r>
              <a:rPr lang="en-GB" sz="900" dirty="0" smtClean="0">
                <a:latin typeface="Times New Roman" panose="02020603050405020304" pitchFamily="18" charset="0"/>
                <a:cs typeface="Times New Roman" panose="02020603050405020304" pitchFamily="18" charset="0"/>
              </a:rPr>
              <a:t>I. and </a:t>
            </a:r>
            <a:r>
              <a:rPr lang="en-GB" sz="900" dirty="0" err="1" smtClean="0">
                <a:latin typeface="Times New Roman" panose="02020603050405020304" pitchFamily="18" charset="0"/>
                <a:cs typeface="Times New Roman" panose="02020603050405020304" pitchFamily="18" charset="0"/>
              </a:rPr>
              <a:t>Witzlack-Makarevich</a:t>
            </a:r>
            <a:r>
              <a:rPr lang="en-GB" sz="900" dirty="0" smtClean="0">
                <a:latin typeface="Times New Roman" panose="02020603050405020304" pitchFamily="18" charset="0"/>
                <a:cs typeface="Times New Roman" panose="02020603050405020304" pitchFamily="18" charset="0"/>
              </a:rPr>
              <a:t>, A. (2018): ‘Differential </a:t>
            </a:r>
            <a:r>
              <a:rPr lang="en-GB" sz="900" dirty="0">
                <a:latin typeface="Times New Roman" panose="02020603050405020304" pitchFamily="18" charset="0"/>
                <a:cs typeface="Times New Roman" panose="02020603050405020304" pitchFamily="18" charset="0"/>
              </a:rPr>
              <a:t>argument marking: Patterns of </a:t>
            </a:r>
            <a:r>
              <a:rPr lang="en-GB" sz="900" dirty="0" smtClean="0">
                <a:latin typeface="Times New Roman" panose="02020603050405020304" pitchFamily="18" charset="0"/>
                <a:cs typeface="Times New Roman" panose="02020603050405020304" pitchFamily="18" charset="0"/>
              </a:rPr>
              <a:t>variation’, in </a:t>
            </a:r>
            <a:r>
              <a:rPr lang="en-GB" sz="900" dirty="0" err="1" smtClean="0">
                <a:latin typeface="Times New Roman" panose="02020603050405020304" pitchFamily="18" charset="0"/>
                <a:cs typeface="Times New Roman" panose="02020603050405020304" pitchFamily="18" charset="0"/>
              </a:rPr>
              <a:t>Seržant</a:t>
            </a:r>
            <a:r>
              <a:rPr lang="en-GB" sz="900" dirty="0" smtClean="0">
                <a:latin typeface="Times New Roman" panose="02020603050405020304" pitchFamily="18" charset="0"/>
                <a:cs typeface="Times New Roman" panose="02020603050405020304" pitchFamily="18" charset="0"/>
              </a:rPr>
              <a:t>, I. and </a:t>
            </a:r>
            <a:r>
              <a:rPr lang="en-GB" sz="900" dirty="0" err="1" smtClean="0">
                <a:latin typeface="Times New Roman" panose="02020603050405020304" pitchFamily="18" charset="0"/>
                <a:cs typeface="Times New Roman" panose="02020603050405020304" pitchFamily="18" charset="0"/>
              </a:rPr>
              <a:t>Witzlack-Makarevich</a:t>
            </a:r>
            <a:r>
              <a:rPr lang="en-GB" sz="900" dirty="0" smtClean="0">
                <a:latin typeface="Times New Roman" panose="02020603050405020304" pitchFamily="18" charset="0"/>
                <a:cs typeface="Times New Roman" panose="02020603050405020304" pitchFamily="18" charset="0"/>
              </a:rPr>
              <a:t>, A. </a:t>
            </a:r>
            <a:r>
              <a:rPr lang="en-GB" sz="900" dirty="0">
                <a:latin typeface="Times New Roman" panose="02020603050405020304" pitchFamily="18" charset="0"/>
                <a:cs typeface="Times New Roman" panose="02020603050405020304" pitchFamily="18" charset="0"/>
              </a:rPr>
              <a:t>(eds.), </a:t>
            </a:r>
            <a:r>
              <a:rPr lang="en-GB" sz="900" i="1" dirty="0" err="1">
                <a:latin typeface="Times New Roman" panose="02020603050405020304" pitchFamily="18" charset="0"/>
                <a:cs typeface="Times New Roman" panose="02020603050405020304" pitchFamily="18" charset="0"/>
              </a:rPr>
              <a:t>Diachrony</a:t>
            </a:r>
            <a:r>
              <a:rPr lang="en-GB" sz="900" i="1" dirty="0">
                <a:latin typeface="Times New Roman" panose="02020603050405020304" pitchFamily="18" charset="0"/>
                <a:cs typeface="Times New Roman" panose="02020603050405020304" pitchFamily="18" charset="0"/>
              </a:rPr>
              <a:t> of differential argument </a:t>
            </a:r>
            <a:r>
              <a:rPr lang="en-GB" sz="900" i="1" dirty="0" smtClean="0">
                <a:latin typeface="Times New Roman" panose="02020603050405020304" pitchFamily="18" charset="0"/>
                <a:cs typeface="Times New Roman" panose="02020603050405020304" pitchFamily="18" charset="0"/>
              </a:rPr>
              <a:t>marking</a:t>
            </a:r>
            <a:r>
              <a:rPr lang="en-GB" sz="900" dirty="0">
                <a:latin typeface="Times New Roman" panose="02020603050405020304" pitchFamily="18" charset="0"/>
                <a:cs typeface="Times New Roman" panose="02020603050405020304" pitchFamily="18" charset="0"/>
              </a:rPr>
              <a:t>,</a:t>
            </a:r>
            <a:r>
              <a:rPr lang="en-GB" sz="900" dirty="0" smtClean="0">
                <a:latin typeface="Times New Roman" panose="02020603050405020304" pitchFamily="18" charset="0"/>
                <a:cs typeface="Times New Roman" panose="02020603050405020304" pitchFamily="18" charset="0"/>
              </a:rPr>
              <a:t>  </a:t>
            </a:r>
            <a:r>
              <a:rPr lang="en-GB" sz="900" dirty="0">
                <a:latin typeface="Times New Roman" panose="02020603050405020304" pitchFamily="18" charset="0"/>
                <a:cs typeface="Times New Roman" panose="02020603050405020304" pitchFamily="18" charset="0"/>
              </a:rPr>
              <a:t>Language Science </a:t>
            </a:r>
            <a:r>
              <a:rPr lang="en-GB" sz="900" dirty="0" smtClean="0">
                <a:latin typeface="Times New Roman" panose="02020603050405020304" pitchFamily="18" charset="0"/>
                <a:cs typeface="Times New Roman" panose="02020603050405020304" pitchFamily="18" charset="0"/>
              </a:rPr>
              <a:t>Press, pp. 1-40; Silverstein</a:t>
            </a:r>
            <a:r>
              <a:rPr lang="en-GB" sz="900" dirty="0">
                <a:latin typeface="Times New Roman" panose="02020603050405020304" pitchFamily="18" charset="0"/>
                <a:cs typeface="Times New Roman" panose="02020603050405020304" pitchFamily="18" charset="0"/>
              </a:rPr>
              <a:t>, </a:t>
            </a:r>
            <a:r>
              <a:rPr lang="en-GB" sz="900" dirty="0" smtClean="0">
                <a:latin typeface="Times New Roman" panose="02020603050405020304" pitchFamily="18" charset="0"/>
                <a:cs typeface="Times New Roman" panose="02020603050405020304" pitchFamily="18" charset="0"/>
              </a:rPr>
              <a:t>M. </a:t>
            </a:r>
            <a:r>
              <a:rPr lang="en-GB" sz="900" dirty="0">
                <a:latin typeface="Times New Roman" panose="02020603050405020304" pitchFamily="18" charset="0"/>
                <a:cs typeface="Times New Roman" panose="02020603050405020304" pitchFamily="18" charset="0"/>
              </a:rPr>
              <a:t>(</a:t>
            </a:r>
            <a:r>
              <a:rPr lang="en-GB" sz="900" dirty="0" smtClean="0">
                <a:latin typeface="Times New Roman" panose="02020603050405020304" pitchFamily="18" charset="0"/>
                <a:cs typeface="Times New Roman" panose="02020603050405020304" pitchFamily="18" charset="0"/>
              </a:rPr>
              <a:t>1976): ‘Hierarchy </a:t>
            </a:r>
            <a:r>
              <a:rPr lang="en-GB" sz="900" dirty="0">
                <a:latin typeface="Times New Roman" panose="02020603050405020304" pitchFamily="18" charset="0"/>
                <a:cs typeface="Times New Roman" panose="02020603050405020304" pitchFamily="18" charset="0"/>
              </a:rPr>
              <a:t>of Features and </a:t>
            </a:r>
            <a:r>
              <a:rPr lang="en-GB" sz="900" dirty="0" err="1" smtClean="0">
                <a:latin typeface="Times New Roman" panose="02020603050405020304" pitchFamily="18" charset="0"/>
                <a:cs typeface="Times New Roman" panose="02020603050405020304" pitchFamily="18" charset="0"/>
              </a:rPr>
              <a:t>Ergativity</a:t>
            </a:r>
            <a:r>
              <a:rPr lang="en-GB" sz="900" dirty="0" smtClean="0">
                <a:latin typeface="Times New Roman" panose="02020603050405020304" pitchFamily="18" charset="0"/>
                <a:cs typeface="Times New Roman" panose="02020603050405020304" pitchFamily="18" charset="0"/>
              </a:rPr>
              <a:t>’, in </a:t>
            </a:r>
            <a:r>
              <a:rPr lang="it-IT" sz="900" dirty="0" smtClean="0">
                <a:latin typeface="Times New Roman" panose="02020603050405020304" pitchFamily="18" charset="0"/>
                <a:cs typeface="Times New Roman" panose="02020603050405020304" pitchFamily="18" charset="0"/>
              </a:rPr>
              <a:t>Dixon, R </a:t>
            </a:r>
            <a:r>
              <a:rPr lang="it-IT" sz="900" dirty="0">
                <a:latin typeface="Times New Roman" panose="02020603050405020304" pitchFamily="18" charset="0"/>
                <a:cs typeface="Times New Roman" panose="02020603050405020304" pitchFamily="18" charset="0"/>
              </a:rPr>
              <a:t>(ed.), </a:t>
            </a:r>
            <a:r>
              <a:rPr lang="it-IT" sz="900" i="1" dirty="0">
                <a:latin typeface="Times New Roman" panose="02020603050405020304" pitchFamily="18" charset="0"/>
                <a:cs typeface="Times New Roman" panose="02020603050405020304" pitchFamily="18" charset="0"/>
              </a:rPr>
              <a:t>Grammatical categories in Australian languages</a:t>
            </a:r>
            <a:r>
              <a:rPr lang="it-IT" sz="900" dirty="0">
                <a:latin typeface="Times New Roman" panose="02020603050405020304" pitchFamily="18" charset="0"/>
                <a:cs typeface="Times New Roman" panose="02020603050405020304" pitchFamily="18" charset="0"/>
              </a:rPr>
              <a:t>. 112-171. Canberra: Australian Institute of Aboriginal </a:t>
            </a:r>
            <a:r>
              <a:rPr lang="it-IT" sz="900" dirty="0" smtClean="0">
                <a:latin typeface="Times New Roman" panose="02020603050405020304" pitchFamily="18" charset="0"/>
                <a:cs typeface="Times New Roman" panose="02020603050405020304" pitchFamily="18" charset="0"/>
              </a:rPr>
              <a:t>Studies; </a:t>
            </a:r>
            <a:r>
              <a:rPr lang="it-IT" sz="900" dirty="0">
                <a:latin typeface="Times New Roman" panose="02020603050405020304" pitchFamily="18" charset="0"/>
                <a:cs typeface="Times New Roman" panose="02020603050405020304" pitchFamily="18" charset="0"/>
              </a:rPr>
              <a:t>Sornicola, </a:t>
            </a:r>
            <a:r>
              <a:rPr lang="it-IT" sz="900" dirty="0" smtClean="0">
                <a:latin typeface="Times New Roman" panose="02020603050405020304" pitchFamily="18" charset="0"/>
                <a:cs typeface="Times New Roman" panose="02020603050405020304" pitchFamily="18" charset="0"/>
              </a:rPr>
              <a:t>R. (1998): ‘Processi </a:t>
            </a:r>
            <a:r>
              <a:rPr lang="it-IT" sz="900" dirty="0">
                <a:latin typeface="Times New Roman" panose="02020603050405020304" pitchFamily="18" charset="0"/>
                <a:cs typeface="Times New Roman" panose="02020603050405020304" pitchFamily="18" charset="0"/>
              </a:rPr>
              <a:t>di convergenza nella formazione di un tipo sintattico: la genesi ibrida dell'oggetto </a:t>
            </a:r>
            <a:r>
              <a:rPr lang="it-IT" sz="900" dirty="0" smtClean="0">
                <a:latin typeface="Times New Roman" panose="02020603050405020304" pitchFamily="18" charset="0"/>
                <a:cs typeface="Times New Roman" panose="02020603050405020304" pitchFamily="18" charset="0"/>
              </a:rPr>
              <a:t>preposizionale’, i</a:t>
            </a:r>
            <a:r>
              <a:rPr lang="fr-FR" sz="900" dirty="0" smtClean="0">
                <a:latin typeface="Times New Roman" panose="02020603050405020304" pitchFamily="18" charset="0"/>
                <a:cs typeface="Times New Roman" panose="02020603050405020304" pitchFamily="18" charset="0"/>
              </a:rPr>
              <a:t>n</a:t>
            </a:r>
            <a:r>
              <a:rPr lang="fr-FR" sz="900" dirty="0">
                <a:latin typeface="Times New Roman" panose="02020603050405020304" pitchFamily="18" charset="0"/>
                <a:cs typeface="Times New Roman" panose="02020603050405020304" pitchFamily="18" charset="0"/>
              </a:rPr>
              <a:t> </a:t>
            </a:r>
            <a:r>
              <a:rPr lang="fr-FR" sz="900" i="1" dirty="0">
                <a:latin typeface="Times New Roman" panose="02020603050405020304" pitchFamily="18" charset="0"/>
                <a:cs typeface="Times New Roman" panose="02020603050405020304" pitchFamily="18" charset="0"/>
              </a:rPr>
              <a:t>Les nouvelles ambitions de la linguistique diachronique, Actes du XXIIe Congrès International de Linguistique et de Philologie </a:t>
            </a:r>
            <a:r>
              <a:rPr lang="fr-FR" sz="900" i="1" dirty="0" smtClean="0">
                <a:latin typeface="Times New Roman" panose="02020603050405020304" pitchFamily="18" charset="0"/>
                <a:cs typeface="Times New Roman" panose="02020603050405020304" pitchFamily="18" charset="0"/>
              </a:rPr>
              <a:t>Romanes</a:t>
            </a:r>
            <a:r>
              <a:rPr lang="fr-FR" sz="900" dirty="0">
                <a:latin typeface="Times New Roman" panose="02020603050405020304" pitchFamily="18" charset="0"/>
                <a:cs typeface="Times New Roman" panose="02020603050405020304" pitchFamily="18" charset="0"/>
              </a:rPr>
              <a:t>,</a:t>
            </a:r>
            <a:r>
              <a:rPr lang="fr-FR" sz="900" dirty="0" smtClean="0">
                <a:latin typeface="Times New Roman" panose="02020603050405020304" pitchFamily="18" charset="0"/>
                <a:cs typeface="Times New Roman" panose="02020603050405020304" pitchFamily="18" charset="0"/>
              </a:rPr>
              <a:t> </a:t>
            </a:r>
            <a:r>
              <a:rPr lang="en-GB" sz="900" dirty="0" smtClean="0">
                <a:latin typeface="Times New Roman" panose="02020603050405020304" pitchFamily="18" charset="0"/>
                <a:cs typeface="Times New Roman" panose="02020603050405020304" pitchFamily="18" charset="0"/>
              </a:rPr>
              <a:t>Max </a:t>
            </a:r>
            <a:r>
              <a:rPr lang="en-GB" sz="900" dirty="0">
                <a:latin typeface="Times New Roman" panose="02020603050405020304" pitchFamily="18" charset="0"/>
                <a:cs typeface="Times New Roman" panose="02020603050405020304" pitchFamily="18" charset="0"/>
              </a:rPr>
              <a:t>Niemeyer </a:t>
            </a:r>
            <a:r>
              <a:rPr lang="en-GB" sz="900" dirty="0" err="1">
                <a:latin typeface="Times New Roman" panose="02020603050405020304" pitchFamily="18" charset="0"/>
                <a:cs typeface="Times New Roman" panose="02020603050405020304" pitchFamily="18" charset="0"/>
              </a:rPr>
              <a:t>Verlag</a:t>
            </a:r>
            <a:r>
              <a:rPr lang="en-GB" sz="900" dirty="0">
                <a:latin typeface="Times New Roman" panose="02020603050405020304" pitchFamily="18" charset="0"/>
                <a:cs typeface="Times New Roman" panose="02020603050405020304" pitchFamily="18" charset="0"/>
              </a:rPr>
              <a:t>, Vol. </a:t>
            </a:r>
            <a:r>
              <a:rPr lang="en-GB" sz="900" dirty="0" smtClean="0">
                <a:latin typeface="Times New Roman" panose="02020603050405020304" pitchFamily="18" charset="0"/>
                <a:cs typeface="Times New Roman" panose="02020603050405020304" pitchFamily="18" charset="0"/>
              </a:rPr>
              <a:t>2, pp. 419-427; </a:t>
            </a:r>
            <a:r>
              <a:rPr lang="en-US" sz="900" dirty="0" smtClean="0">
                <a:latin typeface="Times New Roman" panose="02020603050405020304" pitchFamily="18" charset="0"/>
                <a:cs typeface="Times New Roman" panose="02020603050405020304" pitchFamily="18" charset="0"/>
              </a:rPr>
              <a:t>Zamboni</a:t>
            </a:r>
            <a:r>
              <a:rPr lang="en-US" sz="900" dirty="0" smtClean="0">
                <a:latin typeface="Times New Roman" panose="02020603050405020304" pitchFamily="18" charset="0"/>
                <a:cs typeface="Times New Roman" panose="02020603050405020304" pitchFamily="18" charset="0"/>
              </a:rPr>
              <a:t>, A. (1993): ‘</a:t>
            </a:r>
            <a:r>
              <a:rPr lang="en-US" sz="900" dirty="0" err="1" smtClean="0">
                <a:latin typeface="Times New Roman" panose="02020603050405020304" pitchFamily="18" charset="0"/>
                <a:cs typeface="Times New Roman" panose="02020603050405020304" pitchFamily="18" charset="0"/>
              </a:rPr>
              <a:t>Postille</a:t>
            </a:r>
            <a:r>
              <a:rPr lang="en-US" sz="900" dirty="0" smtClean="0">
                <a:latin typeface="Times New Roman" panose="02020603050405020304" pitchFamily="18" charset="0"/>
                <a:cs typeface="Times New Roman" panose="02020603050405020304" pitchFamily="18" charset="0"/>
              </a:rPr>
              <a:t> </a:t>
            </a:r>
            <a:r>
              <a:rPr lang="en-US" sz="900" dirty="0" err="1" smtClean="0">
                <a:latin typeface="Times New Roman" panose="02020603050405020304" pitchFamily="18" charset="0"/>
                <a:cs typeface="Times New Roman" panose="02020603050405020304" pitchFamily="18" charset="0"/>
              </a:rPr>
              <a:t>alla</a:t>
            </a:r>
            <a:r>
              <a:rPr lang="en-US" sz="900" dirty="0" smtClean="0">
                <a:latin typeface="Times New Roman" panose="02020603050405020304" pitchFamily="18" charset="0"/>
                <a:cs typeface="Times New Roman" panose="02020603050405020304" pitchFamily="18" charset="0"/>
              </a:rPr>
              <a:t> discussion </a:t>
            </a:r>
            <a:r>
              <a:rPr lang="en-US" sz="900" dirty="0" err="1" smtClean="0">
                <a:latin typeface="Times New Roman" panose="02020603050405020304" pitchFamily="18" charset="0"/>
                <a:cs typeface="Times New Roman" panose="02020603050405020304" pitchFamily="18" charset="0"/>
              </a:rPr>
              <a:t>sull’accusative</a:t>
            </a:r>
            <a:r>
              <a:rPr lang="en-US" sz="900" dirty="0" smtClean="0">
                <a:latin typeface="Times New Roman" panose="02020603050405020304" pitchFamily="18" charset="0"/>
                <a:cs typeface="Times New Roman" panose="02020603050405020304" pitchFamily="18" charset="0"/>
              </a:rPr>
              <a:t> </a:t>
            </a:r>
            <a:r>
              <a:rPr lang="en-US" sz="900" dirty="0" err="1" smtClean="0">
                <a:latin typeface="Times New Roman" panose="02020603050405020304" pitchFamily="18" charset="0"/>
                <a:cs typeface="Times New Roman" panose="02020603050405020304" pitchFamily="18" charset="0"/>
              </a:rPr>
              <a:t>preposizionale</a:t>
            </a:r>
            <a:r>
              <a:rPr lang="en-US" sz="900" dirty="0" smtClean="0">
                <a:latin typeface="Times New Roman" panose="02020603050405020304" pitchFamily="18" charset="0"/>
                <a:cs typeface="Times New Roman" panose="02020603050405020304" pitchFamily="18" charset="0"/>
              </a:rPr>
              <a:t>’, in Lorenzo, R. (</a:t>
            </a:r>
            <a:r>
              <a:rPr lang="en-US" sz="900" dirty="0" err="1" smtClean="0">
                <a:latin typeface="Times New Roman" panose="02020603050405020304" pitchFamily="18" charset="0"/>
                <a:cs typeface="Times New Roman" panose="02020603050405020304" pitchFamily="18" charset="0"/>
              </a:rPr>
              <a:t>ed</a:t>
            </a:r>
            <a:r>
              <a:rPr lang="en-US" sz="900" dirty="0" smtClean="0">
                <a:latin typeface="Times New Roman" panose="02020603050405020304" pitchFamily="18" charset="0"/>
                <a:cs typeface="Times New Roman" panose="02020603050405020304" pitchFamily="18" charset="0"/>
              </a:rPr>
              <a:t>), </a:t>
            </a:r>
            <a:r>
              <a:rPr lang="en-US" sz="900" dirty="0" err="1" smtClean="0">
                <a:latin typeface="Times New Roman" panose="02020603050405020304" pitchFamily="18" charset="0"/>
                <a:cs typeface="Times New Roman" panose="02020603050405020304" pitchFamily="18" charset="0"/>
              </a:rPr>
              <a:t>Actas</a:t>
            </a:r>
            <a:r>
              <a:rPr lang="en-US" sz="900" dirty="0" smtClean="0">
                <a:latin typeface="Times New Roman" panose="02020603050405020304" pitchFamily="18" charset="0"/>
                <a:cs typeface="Times New Roman" panose="02020603050405020304" pitchFamily="18" charset="0"/>
              </a:rPr>
              <a:t> do XIX </a:t>
            </a:r>
            <a:r>
              <a:rPr lang="en-US" sz="900" dirty="0" err="1" smtClean="0">
                <a:latin typeface="Times New Roman" panose="02020603050405020304" pitchFamily="18" charset="0"/>
                <a:cs typeface="Times New Roman" panose="02020603050405020304" pitchFamily="18" charset="0"/>
              </a:rPr>
              <a:t>Congreso</a:t>
            </a:r>
            <a:r>
              <a:rPr lang="en-US" sz="900" dirty="0" smtClean="0">
                <a:latin typeface="Times New Roman" panose="02020603050405020304" pitchFamily="18" charset="0"/>
                <a:cs typeface="Times New Roman" panose="02020603050405020304" pitchFamily="18" charset="0"/>
              </a:rPr>
              <a:t> </a:t>
            </a:r>
            <a:r>
              <a:rPr lang="en-US" sz="900" dirty="0" err="1" smtClean="0">
                <a:latin typeface="Times New Roman" panose="02020603050405020304" pitchFamily="18" charset="0"/>
                <a:cs typeface="Times New Roman" panose="02020603050405020304" pitchFamily="18" charset="0"/>
              </a:rPr>
              <a:t>Internacional</a:t>
            </a:r>
            <a:r>
              <a:rPr lang="en-US" sz="900" dirty="0" smtClean="0">
                <a:latin typeface="Times New Roman" panose="02020603050405020304" pitchFamily="18" charset="0"/>
                <a:cs typeface="Times New Roman" panose="02020603050405020304" pitchFamily="18" charset="0"/>
              </a:rPr>
              <a:t> de L</a:t>
            </a:r>
            <a:r>
              <a:rPr lang="pt-BR" sz="900" i="1" dirty="0">
                <a:latin typeface="Times New Roman" panose="02020603050405020304" pitchFamily="18" charset="0"/>
                <a:cs typeface="Times New Roman" panose="02020603050405020304" pitchFamily="18" charset="0"/>
              </a:rPr>
              <a:t> Lingüística e Filoloxía Románicas V: Gramática histórica e historia da </a:t>
            </a:r>
            <a:r>
              <a:rPr lang="pt-BR" sz="900" i="1" dirty="0" smtClean="0">
                <a:latin typeface="Times New Roman" panose="02020603050405020304" pitchFamily="18" charset="0"/>
                <a:cs typeface="Times New Roman" panose="02020603050405020304" pitchFamily="18" charset="0"/>
              </a:rPr>
              <a:t>lingua, A</a:t>
            </a:r>
            <a:r>
              <a:rPr lang="en-US" sz="900" dirty="0" smtClean="0">
                <a:latin typeface="Times New Roman" panose="02020603050405020304" pitchFamily="18" charset="0"/>
                <a:cs typeface="Times New Roman" panose="02020603050405020304" pitchFamily="18" charset="0"/>
              </a:rPr>
              <a:t> </a:t>
            </a:r>
            <a:r>
              <a:rPr lang="en-US" sz="900" dirty="0">
                <a:latin typeface="Times New Roman" panose="02020603050405020304" pitchFamily="18" charset="0"/>
                <a:cs typeface="Times New Roman" panose="02020603050405020304" pitchFamily="18" charset="0"/>
              </a:rPr>
              <a:t>Coruna: </a:t>
            </a:r>
            <a:r>
              <a:rPr lang="en-US" sz="900" dirty="0" err="1" smtClean="0">
                <a:latin typeface="Times New Roman" panose="02020603050405020304" pitchFamily="18" charset="0"/>
                <a:cs typeface="Times New Roman" panose="02020603050405020304" pitchFamily="18" charset="0"/>
              </a:rPr>
              <a:t>Fundación</a:t>
            </a:r>
            <a:r>
              <a:rPr lang="en-US" sz="900" dirty="0" smtClean="0">
                <a:latin typeface="Times New Roman" panose="02020603050405020304" pitchFamily="18" charset="0"/>
                <a:cs typeface="Times New Roman" panose="02020603050405020304" pitchFamily="18" charset="0"/>
              </a:rPr>
              <a:t>, pp. 787-808. </a:t>
            </a:r>
            <a:endParaRPr lang="en-GB" sz="900" dirty="0">
              <a:latin typeface="Times New Roman" panose="02020603050405020304" pitchFamily="18" charset="0"/>
              <a:cs typeface="Times New Roman" panose="02020603050405020304" pitchFamily="18" charset="0"/>
            </a:endParaRPr>
          </a:p>
        </p:txBody>
      </p:sp>
      <p:graphicFrame>
        <p:nvGraphicFramePr>
          <p:cNvPr id="8" name="Table 7"/>
          <p:cNvGraphicFramePr>
            <a:graphicFrameLocks noGrp="1"/>
          </p:cNvGraphicFramePr>
          <p:nvPr>
            <p:extLst>
              <p:ext uri="{D42A27DB-BD31-4B8C-83A1-F6EECF244321}">
                <p14:modId xmlns:p14="http://schemas.microsoft.com/office/powerpoint/2010/main" val="264543243"/>
              </p:ext>
            </p:extLst>
          </p:nvPr>
        </p:nvGraphicFramePr>
        <p:xfrm>
          <a:off x="4698999" y="7905741"/>
          <a:ext cx="4902201" cy="1056640"/>
        </p:xfrm>
        <a:graphic>
          <a:graphicData uri="http://schemas.openxmlformats.org/drawingml/2006/table">
            <a:tbl>
              <a:tblPr firstRow="1" bandRow="1">
                <a:tableStyleId>{5C22544A-7EE6-4342-B048-85BDC9FD1C3A}</a:tableStyleId>
              </a:tblPr>
              <a:tblGrid>
                <a:gridCol w="1634067">
                  <a:extLst>
                    <a:ext uri="{9D8B030D-6E8A-4147-A177-3AD203B41FA5}">
                      <a16:colId xmlns:a16="http://schemas.microsoft.com/office/drawing/2014/main" val="3471136854"/>
                    </a:ext>
                  </a:extLst>
                </a:gridCol>
                <a:gridCol w="1634067">
                  <a:extLst>
                    <a:ext uri="{9D8B030D-6E8A-4147-A177-3AD203B41FA5}">
                      <a16:colId xmlns:a16="http://schemas.microsoft.com/office/drawing/2014/main" val="2938871806"/>
                    </a:ext>
                  </a:extLst>
                </a:gridCol>
                <a:gridCol w="1634067">
                  <a:extLst>
                    <a:ext uri="{9D8B030D-6E8A-4147-A177-3AD203B41FA5}">
                      <a16:colId xmlns:a16="http://schemas.microsoft.com/office/drawing/2014/main" val="3512810494"/>
                    </a:ext>
                  </a:extLst>
                </a:gridCol>
              </a:tblGrid>
              <a:tr h="0">
                <a:tc>
                  <a:txBody>
                    <a:bodyPr/>
                    <a:lstStyle/>
                    <a:p>
                      <a:endParaRPr lang="en-GB" sz="1100" dirty="0">
                        <a:latin typeface="Times New Roman" panose="02020603050405020304" pitchFamily="18" charset="0"/>
                        <a:cs typeface="Times New Roman" panose="02020603050405020304" pitchFamily="18" charset="0"/>
                      </a:endParaRPr>
                    </a:p>
                  </a:txBody>
                  <a:tcPr>
                    <a:solidFill>
                      <a:schemeClr val="accent5">
                        <a:lumMod val="40000"/>
                        <a:lumOff val="60000"/>
                      </a:schemeClr>
                    </a:solidFill>
                  </a:tcPr>
                </a:tc>
                <a:tc>
                  <a:txBody>
                    <a:bodyPr/>
                    <a:lstStyle/>
                    <a:p>
                      <a:r>
                        <a:rPr lang="en-US" sz="1100" dirty="0" smtClean="0">
                          <a:solidFill>
                            <a:schemeClr val="tx1"/>
                          </a:solidFill>
                          <a:latin typeface="Times New Roman" panose="02020603050405020304" pitchFamily="18" charset="0"/>
                          <a:cs typeface="Times New Roman" panose="02020603050405020304" pitchFamily="18" charset="0"/>
                        </a:rPr>
                        <a:t>Romance </a:t>
                      </a:r>
                      <a:r>
                        <a:rPr lang="en-US" sz="1100" i="1" dirty="0" smtClean="0">
                          <a:solidFill>
                            <a:schemeClr val="tx1"/>
                          </a:solidFill>
                          <a:latin typeface="Times New Roman" panose="02020603050405020304" pitchFamily="18" charset="0"/>
                          <a:cs typeface="Times New Roman" panose="02020603050405020304" pitchFamily="18" charset="0"/>
                        </a:rPr>
                        <a:t>ad</a:t>
                      </a:r>
                      <a:endParaRPr lang="en-GB" sz="1100" i="1" dirty="0">
                        <a:solidFill>
                          <a:schemeClr val="tx1"/>
                        </a:solidFill>
                        <a:latin typeface="Times New Roman" panose="02020603050405020304" pitchFamily="18" charset="0"/>
                        <a:cs typeface="Times New Roman" panose="02020603050405020304" pitchFamily="18" charset="0"/>
                      </a:endParaRPr>
                    </a:p>
                  </a:txBody>
                  <a:tcPr>
                    <a:solidFill>
                      <a:schemeClr val="accent5">
                        <a:lumMod val="40000"/>
                        <a:lumOff val="60000"/>
                      </a:schemeClr>
                    </a:solidFill>
                  </a:tcPr>
                </a:tc>
                <a:tc>
                  <a:txBody>
                    <a:bodyPr/>
                    <a:lstStyle/>
                    <a:p>
                      <a:r>
                        <a:rPr lang="en-US" sz="1100" dirty="0" smtClean="0">
                          <a:solidFill>
                            <a:schemeClr val="tx1"/>
                          </a:solidFill>
                          <a:latin typeface="Times New Roman" panose="02020603050405020304" pitchFamily="18" charset="0"/>
                          <a:cs typeface="Times New Roman" panose="02020603050405020304" pitchFamily="18" charset="0"/>
                        </a:rPr>
                        <a:t>Chinese </a:t>
                      </a:r>
                      <a:r>
                        <a:rPr lang="en-US" sz="1100" i="1" dirty="0" err="1" smtClean="0">
                          <a:solidFill>
                            <a:schemeClr val="tx1"/>
                          </a:solidFill>
                          <a:latin typeface="Times New Roman" panose="02020603050405020304" pitchFamily="18" charset="0"/>
                          <a:cs typeface="Times New Roman" panose="02020603050405020304" pitchFamily="18" charset="0"/>
                        </a:rPr>
                        <a:t>ba</a:t>
                      </a:r>
                      <a:endParaRPr lang="en-GB" sz="1100" i="1" dirty="0">
                        <a:solidFill>
                          <a:schemeClr val="tx1"/>
                        </a:solidFill>
                        <a:latin typeface="Times New Roman" panose="02020603050405020304" pitchFamily="18" charset="0"/>
                        <a:cs typeface="Times New Roman" panose="02020603050405020304" pitchFamily="18" charset="0"/>
                      </a:endParaRPr>
                    </a:p>
                  </a:txBody>
                  <a:tcPr>
                    <a:solidFill>
                      <a:schemeClr val="accent5">
                        <a:lumMod val="40000"/>
                        <a:lumOff val="60000"/>
                      </a:schemeClr>
                    </a:solidFill>
                  </a:tcPr>
                </a:tc>
                <a:extLst>
                  <a:ext uri="{0D108BD9-81ED-4DB2-BD59-A6C34878D82A}">
                    <a16:rowId xmlns:a16="http://schemas.microsoft.com/office/drawing/2014/main" val="1847004286"/>
                  </a:ext>
                </a:extLst>
              </a:tr>
              <a:tr h="370840">
                <a:tc>
                  <a:txBody>
                    <a:bodyPr/>
                    <a:lstStyle/>
                    <a:p>
                      <a:r>
                        <a:rPr lang="en-US" sz="1100" dirty="0" smtClean="0">
                          <a:latin typeface="Times New Roman" panose="02020603050405020304" pitchFamily="18" charset="0"/>
                          <a:cs typeface="Times New Roman" panose="02020603050405020304" pitchFamily="18" charset="0"/>
                        </a:rPr>
                        <a:t>Primary triggers</a:t>
                      </a:r>
                      <a:endParaRPr lang="en-GB" sz="1100" dirty="0">
                        <a:latin typeface="Times New Roman" panose="02020603050405020304" pitchFamily="18" charset="0"/>
                        <a:cs typeface="Times New Roman" panose="02020603050405020304" pitchFamily="18" charset="0"/>
                      </a:endParaRPr>
                    </a:p>
                  </a:txBody>
                  <a:tcPr/>
                </a:tc>
                <a:tc>
                  <a:txBody>
                    <a:bodyPr/>
                    <a:lstStyle/>
                    <a:p>
                      <a:r>
                        <a:rPr lang="en-US" sz="1100" dirty="0" smtClean="0">
                          <a:latin typeface="Times New Roman" panose="02020603050405020304" pitchFamily="18" charset="0"/>
                          <a:cs typeface="Times New Roman" panose="02020603050405020304" pitchFamily="18" charset="0"/>
                        </a:rPr>
                        <a:t>Humanness/</a:t>
                      </a:r>
                      <a:r>
                        <a:rPr lang="en-US" sz="1100" dirty="0" err="1" smtClean="0">
                          <a:latin typeface="Times New Roman" panose="02020603050405020304" pitchFamily="18" charset="0"/>
                          <a:cs typeface="Times New Roman" panose="02020603050405020304" pitchFamily="18" charset="0"/>
                        </a:rPr>
                        <a:t>animacy</a:t>
                      </a:r>
                      <a:r>
                        <a:rPr lang="en-US" sz="1100" dirty="0" smtClean="0">
                          <a:latin typeface="Times New Roman" panose="02020603050405020304" pitchFamily="18" charset="0"/>
                          <a:cs typeface="Times New Roman" panose="02020603050405020304" pitchFamily="18" charset="0"/>
                        </a:rPr>
                        <a:t>/</a:t>
                      </a:r>
                      <a:r>
                        <a:rPr lang="en-US" sz="1100" dirty="0" err="1" smtClean="0">
                          <a:latin typeface="Times New Roman" panose="02020603050405020304" pitchFamily="18" charset="0"/>
                          <a:cs typeface="Times New Roman" panose="02020603050405020304" pitchFamily="18" charset="0"/>
                        </a:rPr>
                        <a:t>referentiality</a:t>
                      </a:r>
                      <a:r>
                        <a:rPr lang="en-US" sz="1100" dirty="0" smtClean="0">
                          <a:latin typeface="Times New Roman" panose="02020603050405020304" pitchFamily="18" charset="0"/>
                          <a:cs typeface="Times New Roman" panose="02020603050405020304" pitchFamily="18" charset="0"/>
                        </a:rPr>
                        <a:t> of object</a:t>
                      </a:r>
                      <a:endParaRPr lang="en-GB" sz="1100" dirty="0">
                        <a:latin typeface="Times New Roman" panose="02020603050405020304" pitchFamily="18" charset="0"/>
                        <a:cs typeface="Times New Roman" panose="02020603050405020304" pitchFamily="18" charset="0"/>
                      </a:endParaRPr>
                    </a:p>
                  </a:txBody>
                  <a:tcPr/>
                </a:tc>
                <a:tc>
                  <a:txBody>
                    <a:bodyPr/>
                    <a:lstStyle/>
                    <a:p>
                      <a:r>
                        <a:rPr lang="en-US" sz="1100" dirty="0" smtClean="0">
                          <a:latin typeface="Times New Roman" panose="02020603050405020304" pitchFamily="18" charset="0"/>
                          <a:cs typeface="Times New Roman" panose="02020603050405020304" pitchFamily="18" charset="0"/>
                        </a:rPr>
                        <a:t>Transitivity/affectedness</a:t>
                      </a:r>
                      <a:r>
                        <a:rPr lang="en-US" sz="1100" baseline="0" dirty="0" smtClean="0">
                          <a:latin typeface="Times New Roman" panose="02020603050405020304" pitchFamily="18" charset="0"/>
                          <a:cs typeface="Times New Roman" panose="02020603050405020304" pitchFamily="18" charset="0"/>
                        </a:rPr>
                        <a:t> of lexical verb phrase</a:t>
                      </a:r>
                      <a:endParaRPr lang="en-GB" sz="11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324624733"/>
                  </a:ext>
                </a:extLst>
              </a:tr>
              <a:tr h="370840">
                <a:tc>
                  <a:txBody>
                    <a:bodyPr/>
                    <a:lstStyle/>
                    <a:p>
                      <a:r>
                        <a:rPr lang="en-US" sz="1100" dirty="0" smtClean="0">
                          <a:latin typeface="Times New Roman" panose="02020603050405020304" pitchFamily="18" charset="0"/>
                          <a:cs typeface="Times New Roman" panose="02020603050405020304" pitchFamily="18" charset="0"/>
                        </a:rPr>
                        <a:t>Secondary effects</a:t>
                      </a:r>
                      <a:endParaRPr lang="en-GB" sz="1100" dirty="0">
                        <a:latin typeface="Times New Roman" panose="02020603050405020304" pitchFamily="18" charset="0"/>
                        <a:cs typeface="Times New Roman" panose="02020603050405020304" pitchFamily="18" charset="0"/>
                      </a:endParaRPr>
                    </a:p>
                  </a:txBody>
                  <a:tcPr/>
                </a:tc>
                <a:tc>
                  <a:txBody>
                    <a:bodyPr/>
                    <a:lstStyle/>
                    <a:p>
                      <a:r>
                        <a:rPr lang="en-US" sz="1100" dirty="0" smtClean="0">
                          <a:latin typeface="Times New Roman" panose="02020603050405020304" pitchFamily="18" charset="0"/>
                          <a:cs typeface="Times New Roman" panose="02020603050405020304" pitchFamily="18" charset="0"/>
                        </a:rPr>
                        <a:t>Affectedness of verb</a:t>
                      </a:r>
                      <a:endParaRPr lang="en-GB" sz="1100" dirty="0">
                        <a:latin typeface="Times New Roman" panose="02020603050405020304" pitchFamily="18" charset="0"/>
                        <a:cs typeface="Times New Roman" panose="02020603050405020304" pitchFamily="18" charset="0"/>
                      </a:endParaRPr>
                    </a:p>
                  </a:txBody>
                  <a:tcPr/>
                </a:tc>
                <a:tc>
                  <a:txBody>
                    <a:bodyPr/>
                    <a:lstStyle/>
                    <a:p>
                      <a:r>
                        <a:rPr lang="en-US" sz="1100" dirty="0" err="1" smtClean="0">
                          <a:latin typeface="Times New Roman" panose="02020603050405020304" pitchFamily="18" charset="0"/>
                          <a:cs typeface="Times New Roman" panose="02020603050405020304" pitchFamily="18" charset="0"/>
                        </a:rPr>
                        <a:t>Delimitedness</a:t>
                      </a:r>
                      <a:r>
                        <a:rPr lang="en-US" sz="1100" dirty="0" smtClean="0">
                          <a:latin typeface="Times New Roman" panose="02020603050405020304" pitchFamily="18" charset="0"/>
                          <a:cs typeface="Times New Roman" panose="02020603050405020304" pitchFamily="18" charset="0"/>
                        </a:rPr>
                        <a:t> of object</a:t>
                      </a:r>
                      <a:endParaRPr lang="en-GB" sz="11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715128492"/>
                  </a:ext>
                </a:extLst>
              </a:tr>
            </a:tbl>
          </a:graphicData>
        </a:graphic>
      </p:graphicFrame>
    </p:spTree>
    <p:extLst>
      <p:ext uri="{BB962C8B-B14F-4D97-AF65-F5344CB8AC3E}">
        <p14:creationId xmlns:p14="http://schemas.microsoft.com/office/powerpoint/2010/main" val="374451763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1013</TotalTime>
  <Words>2238</Words>
  <Application>Microsoft Office PowerPoint</Application>
  <PresentationFormat>A3 Paper (297x420 mm)</PresentationFormat>
  <Paragraphs>95</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等线 Light</vt:lpstr>
      <vt:lpstr>Arial</vt:lpstr>
      <vt:lpstr>Calibri</vt:lpstr>
      <vt:lpstr>Calibri Light</vt:lpstr>
      <vt:lpstr>Times New Roman</vt:lpstr>
      <vt:lpstr>Office Theme</vt:lpstr>
      <vt:lpstr>Introduction: Differential Argument Marking (DAM): Differential Argument Marking (DAM) is a cross-linguistically robust phenomenon which encompasses the differential marking and selection of arguments (Silverstein (1976), Bossong (1981, 1991), Aissen (2003)), which has recently been defined thus by Serzant and Witzlack-Makarevich (2018:3):  1) ‘Any kind of situation where an argument of a predicate bearing the same generalized semantic argument role may be coded in different ways, depending on factors other than the argument role itself, and which is not licensed by diathesis alternations.’   Common DAM factors of the object argument (DOM) include nominal (argument-triggered) and verbal (event semantic) clines of markedness where ‘marked’ categories are more likely to be morphologically marked than unmarked ones (Serzant and Witzlack-Makarevich (2018)):  2) Human &gt; Animate &gt; Inanimate  (Silverstein (1976:176), Aissen (2003:438)) 3) Personal Pronoun &gt; Proper Name &gt; Definite NP &gt; Indefinite specific NP &gt; Non-specific NP (Lazard (1984:283), Aissen (2003:438) 4) 1st person &gt; 2nd person &gt; 3rd person (Silverstein (1976:169)) 5)Singular &gt; Dual &gt; Plural (Silverstein (1976:169)) 6) Action &gt; Non-Action (Hopper and Thompson (H&amp;T) (1980:252)) 7) Telic &gt; Atelic (H&amp;T (1980:252)) 8) Volitional &gt; Non-volitional (H&amp;T (1980:252)) 9) Totally affected object &gt; Non-affected object (H&amp;T (1980:252)) 10) Totally individuated object &gt; non-individuated object (H&amp;T (1980:252)) However, while these notions of markedness are universal (Bossong (1991)), nominal (animacy/referentiality) and verbal (transitivity/affectedness) DAM-parameters are a priori independent, which raises the possibility of microvariation in the clustering of these nominal and verbal properties, especially seeing that Case-markers have diverse lexical sources as they can derived from lexical verbs or prepositions (Haspelmath (2011), Heine (2011)). Two famous case-studies of DOM are Romance preposition ad and Chinese deverbal ba, both of which display differential selectional properties for animate and/or referential objects and highly affective/transitive verbs (see Nocentini (1985) for ad and Li (2006) for ba). Their categorical differences (Pallative &gt; K(ase) in the case of ad, Verb &gt; Voice in the case of ba) entail subtle differences which can be formalized as DOM-microparametric differences.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Differential Argument Marking (DAM) is a cross-linguistically robust phenomenon which encompasses the differential marking and selection of arguments (Serzant and Witzlack-Makarevi</dc:title>
  <dc:creator>Keith Tse</dc:creator>
  <cp:lastModifiedBy>Keith Tse</cp:lastModifiedBy>
  <cp:revision>36</cp:revision>
  <dcterms:created xsi:type="dcterms:W3CDTF">2020-01-02T03:40:56Z</dcterms:created>
  <dcterms:modified xsi:type="dcterms:W3CDTF">2020-11-02T09:44:09Z</dcterms:modified>
</cp:coreProperties>
</file>